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637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412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055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924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766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987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076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055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136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73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48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09DFF-F4BA-4815-828D-DD6C2C63FE40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2651-A1A3-4AFB-91F1-6627541BA5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729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Алгоритм отримання </a:t>
            </a:r>
            <a:r>
              <a:rPr lang="uk-UA" b="1" dirty="0" smtClean="0"/>
              <a:t>патенту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4625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8.</a:t>
            </a:r>
          </a:p>
          <a:p>
            <a:pPr marL="0" indent="0" algn="just">
              <a:buNone/>
            </a:pPr>
            <a:r>
              <a:rPr lang="ru-RU" b="1" dirty="0" err="1" smtClean="0"/>
              <a:t>Надрукувати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заявки на </a:t>
            </a:r>
            <a:r>
              <a:rPr lang="ru-RU" dirty="0" err="1" smtClean="0"/>
              <a:t>винахід</a:t>
            </a:r>
            <a:r>
              <a:rPr lang="ru-RU" dirty="0" smtClean="0"/>
              <a:t> </a:t>
            </a:r>
            <a:r>
              <a:rPr lang="ru-RU" dirty="0" err="1" smtClean="0"/>
              <a:t>підписати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і </a:t>
            </a:r>
            <a:r>
              <a:rPr lang="ru-RU" b="1" dirty="0" err="1" smtClean="0"/>
              <a:t>відправити</a:t>
            </a:r>
            <a:r>
              <a:rPr lang="ru-RU" dirty="0" smtClean="0"/>
              <a:t> до </a:t>
            </a:r>
            <a:r>
              <a:rPr lang="ru-RU" dirty="0" err="1" smtClean="0"/>
              <a:t>Укрпатенту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9071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9.	</a:t>
            </a:r>
            <a:r>
              <a:rPr lang="ru-RU" b="1" dirty="0" smtClean="0"/>
              <a:t>. . 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08914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188640"/>
            <a:ext cx="8280920" cy="8002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69900"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69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0088" algn="l"/>
              </a:tabLst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АТЕСТАЦІЯ ЗВО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0088" algn="l"/>
              </a:tabLst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Показники та результати діяльності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0088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505491"/>
              </p:ext>
            </p:extLst>
          </p:nvPr>
        </p:nvGraphicFramePr>
        <p:xfrm>
          <a:off x="31601" y="764705"/>
          <a:ext cx="9004897" cy="60969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3794"/>
                <a:gridCol w="5152596"/>
                <a:gridCol w="563794"/>
                <a:gridCol w="514616"/>
                <a:gridCol w="514616"/>
                <a:gridCol w="507005"/>
                <a:gridCol w="507005"/>
                <a:gridCol w="681471"/>
              </a:tblGrid>
              <a:tr h="312002">
                <a:tc row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Код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Назва показника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Значення показника*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Середнє значення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 anchor="ctr"/>
                </a:tc>
              </a:tr>
              <a:tr h="80933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звітний рік (-4) 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звітний рік (-3) 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звітний рік (-2)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звітний рік (-1)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звітний рік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55801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Інноваційна активність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х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х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х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х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х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х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  <a:tr h="84939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Р.5.1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Кількість охоронних документів </a:t>
                      </a:r>
                      <a:r>
                        <a:rPr lang="uk-UA" sz="1100" dirty="0">
                          <a:effectLst/>
                        </a:rPr>
                        <a:t>на об’єкти права інтелектуальної власності відповідно до нормативно-правових актів у сфері інтелектуальної власності, виданих </a:t>
                      </a:r>
                      <a:r>
                        <a:rPr lang="uk-UA" sz="1100" b="1" dirty="0">
                          <a:effectLst/>
                        </a:rPr>
                        <a:t>в Україні, які поставлено на бухгалтерський облік</a:t>
                      </a:r>
                      <a:r>
                        <a:rPr lang="uk-UA" sz="1100" dirty="0">
                          <a:effectLst/>
                        </a:rPr>
                        <a:t>, одиниць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  <a:tr h="62504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Р.5.2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Кількість охоронних документів</a:t>
                      </a:r>
                      <a:r>
                        <a:rPr lang="uk-UA" sz="1100" dirty="0">
                          <a:effectLst/>
                        </a:rPr>
                        <a:t> на об’єкти права інтелектуальної власності, виданих </a:t>
                      </a:r>
                      <a:r>
                        <a:rPr lang="uk-UA" sz="1100" b="1" dirty="0">
                          <a:effectLst/>
                        </a:rPr>
                        <a:t>в інших країнах, які поставлено на бухгалтерський облік</a:t>
                      </a:r>
                      <a:r>
                        <a:rPr lang="uk-UA" sz="1100" dirty="0">
                          <a:effectLst/>
                        </a:rPr>
                        <a:t>, одиниць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  <a:tr h="84939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Р.5.3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Кількість чинних охоронних документів </a:t>
                      </a:r>
                      <a:r>
                        <a:rPr lang="uk-UA" sz="1100" dirty="0">
                          <a:effectLst/>
                        </a:rPr>
                        <a:t>на об’єкти права інтелектуальної власності відповідно до нормативно-правових актів у сфері інтелектуальної власності, отриманих </a:t>
                      </a:r>
                      <a:r>
                        <a:rPr lang="uk-UA" sz="1100" b="1" dirty="0">
                          <a:effectLst/>
                        </a:rPr>
                        <a:t>в Україні</a:t>
                      </a:r>
                      <a:r>
                        <a:rPr lang="uk-UA" sz="1100" dirty="0">
                          <a:effectLst/>
                        </a:rPr>
                        <a:t>, одиниць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  <a:tr h="57016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Р.5.4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Кількість чинних охоронних документів </a:t>
                      </a:r>
                      <a:r>
                        <a:rPr lang="uk-UA" sz="1100" dirty="0">
                          <a:effectLst/>
                        </a:rPr>
                        <a:t>на об’єкти права інтелектуальної власності, отриманих </a:t>
                      </a:r>
                      <a:r>
                        <a:rPr lang="uk-UA" sz="1100" b="1" dirty="0">
                          <a:effectLst/>
                        </a:rPr>
                        <a:t>за кордоном</a:t>
                      </a:r>
                      <a:r>
                        <a:rPr lang="uk-UA" sz="1100" dirty="0">
                          <a:effectLst/>
                        </a:rPr>
                        <a:t>, одиниць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  <a:tr h="62504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Р.5.5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Кількість договорів</a:t>
                      </a:r>
                      <a:r>
                        <a:rPr lang="uk-UA" sz="1100" dirty="0">
                          <a:effectLst/>
                        </a:rPr>
                        <a:t>, укладених за звітний період, про передання прав на об’єкти права інтелектуальної власності або їх використання в Україні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  <a:tr h="355801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Р.5.5.1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ліцензійні договори на об’єкти промислової власності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  <a:tr h="355801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Р.5.5.3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договори на створення та передання прав на об’єкти права інтелектуальної власності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  <a:tr h="355801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Р.5.6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Обсяг коштів, отриманих за ліцензійними договорами, тис. грн. 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202" marR="48202" marT="8124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202" marR="48202" marT="81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8202" marR="48202" marT="812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194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8311" y="116632"/>
            <a:ext cx="8136135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69900"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69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0088" algn="l"/>
              </a:tabLst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Класифікаційна самооцінка закладу вищої освіти / наукової установи в частині провадження ним (нею) наукової та науково-технічної діяльності за окремими науковими напрямами.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0088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517383"/>
              </p:ext>
            </p:extLst>
          </p:nvPr>
        </p:nvGraphicFramePr>
        <p:xfrm>
          <a:off x="143891" y="980728"/>
          <a:ext cx="8784974" cy="53251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9196"/>
                <a:gridCol w="4179005"/>
                <a:gridCol w="729196"/>
                <a:gridCol w="431913"/>
                <a:gridCol w="436857"/>
                <a:gridCol w="436857"/>
                <a:gridCol w="484666"/>
                <a:gridCol w="484666"/>
                <a:gridCol w="872618"/>
              </a:tblGrid>
              <a:tr h="567572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№ з/п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Назва показника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Інтервал значень показника, що відповідає оцінці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Оцінка за показником, балів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(відповідно до колонок 4-8)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</a:tr>
              <a:tr h="6565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Значення показника*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 бал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 бали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 бали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 бали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 балів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50571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2.5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Обсяг коштів</a:t>
                      </a:r>
                      <a:r>
                        <a:rPr lang="uk-UA" sz="1100" b="0" dirty="0">
                          <a:effectLst/>
                        </a:rPr>
                        <a:t>, отриманих від </a:t>
                      </a:r>
                      <a:r>
                        <a:rPr lang="uk-UA" sz="1100" b="1" dirty="0">
                          <a:effectLst/>
                        </a:rPr>
                        <a:t>виданих ліцензій та укладених договорів</a:t>
                      </a:r>
                      <a:r>
                        <a:rPr lang="uk-UA" sz="1100" dirty="0">
                          <a:effectLst/>
                        </a:rPr>
                        <a:t> про передання прав на об’єкти права інтелектуальної власності за останні 5 років, у розрахунку </a:t>
                      </a:r>
                      <a:r>
                        <a:rPr lang="uk-UA" sz="1100" b="1" dirty="0">
                          <a:effectLst/>
                        </a:rPr>
                        <a:t>на одну видану ліцензію</a:t>
                      </a:r>
                      <a:r>
                        <a:rPr lang="uk-UA" sz="1100" dirty="0">
                          <a:effectLst/>
                        </a:rPr>
                        <a:t>/ укладений договорів про передання прав на об’єкти права інтелектуальної власності, тис. гривень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Р.5.6/Р.5.5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</a:tr>
              <a:tr h="115478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3.7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Кількість отриманих охоронних документів</a:t>
                      </a:r>
                      <a:r>
                        <a:rPr lang="uk-UA" sz="1100" dirty="0">
                          <a:effectLst/>
                        </a:rPr>
                        <a:t> на об’єкти права інтелектуальної власності за останні 5 років, у розрахунку </a:t>
                      </a:r>
                      <a:r>
                        <a:rPr lang="uk-UA" sz="1100" b="1" dirty="0">
                          <a:effectLst/>
                        </a:rPr>
                        <a:t>на одного наукового/науково-педагогічного працівника</a:t>
                      </a:r>
                      <a:r>
                        <a:rPr lang="uk-UA" sz="1100" dirty="0">
                          <a:effectLst/>
                        </a:rPr>
                        <a:t>, одиниць /осіб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</a:t>
                      </a:r>
                      <a:r>
                        <a:rPr lang="uk-UA" sz="1100" dirty="0">
                          <a:effectLst/>
                        </a:rPr>
                        <a:t>Р.5.1+Р.5.2*5)/П.1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</a:tr>
              <a:tr h="144048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3.8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Частка</a:t>
                      </a:r>
                      <a:r>
                        <a:rPr lang="uk-U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виданих ліцензій та/або укладених договорів </a:t>
                      </a:r>
                      <a:r>
                        <a:rPr lang="uk-UA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 передання прав на об’єкти права інтелектуальної власності, та/або їх використання, у розрахунку</a:t>
                      </a:r>
                      <a:r>
                        <a:rPr lang="uk-U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кількість охоронних документів </a:t>
                      </a:r>
                      <a:r>
                        <a:rPr lang="uk-UA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об’єкти права інтелектуальної власності за останні 5 років, відсоток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Р.5.5/(Р.5.1+Р.5.2+Р.5.3+Р.5.4</a:t>
                      </a: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43" marR="44443" marT="813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4443" marR="44443" marT="813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06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585630"/>
              </p:ext>
            </p:extLst>
          </p:nvPr>
        </p:nvGraphicFramePr>
        <p:xfrm>
          <a:off x="107504" y="620688"/>
          <a:ext cx="8928991" cy="60486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3907"/>
                <a:gridCol w="3154485"/>
                <a:gridCol w="648072"/>
                <a:gridCol w="1728192"/>
                <a:gridCol w="936104"/>
                <a:gridCol w="720080"/>
                <a:gridCol w="648072"/>
                <a:gridCol w="720079"/>
              </a:tblGrid>
              <a:tr h="178309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№ з/п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Назва показника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Самооцінка ЗВО/НУ, балів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(колонка 9 додатку 6)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Експертна оцінка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0 – експерт підтверджує класифікаційну самооцінку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+1 – експерт вважає що за якістю результату оцінку слід збільшити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- 1 - експерт вважає, що за якістю результату оцінку слід зменшити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Коментар експерта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(для оцінок +1, -1)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Без коментаря оцінка експерта вважається «0»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Результат </a:t>
                      </a:r>
                      <a:br>
                        <a:rPr lang="uk-UA" sz="900">
                          <a:effectLst/>
                        </a:rPr>
                      </a:br>
                      <a:r>
                        <a:rPr lang="uk-UA" sz="900">
                          <a:effectLst/>
                        </a:rPr>
                        <a:t>(колонка 3 + колонка 4)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Ваговий коефіцієнт показника*, одиниць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Зважена оцінка показників,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(колонка 6 х колонка 7)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</a:tr>
              <a:tr h="142185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2.5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Обсяг коштів, отриманих від виданих ліцензій та укладених договорів про передання прав на об’єкти права інтелектуальної власності за останні 5 років, у розрахунку на одну видану ліцензію/ укладений договорів про передання прав на об’єкти права інтелектуальної власності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0,02 / 0,0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</a:tr>
              <a:tr h="142185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3.7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Кількість отриманих охоронних документів на об’єкти права інтелектуальної власності за останні 5 років, у розрахунку на одного наукового/науково-педагогічного працівника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0,03 / 0,0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</a:tr>
              <a:tr h="142185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3.8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Частка виданих ліцензій </a:t>
                      </a:r>
                      <a:r>
                        <a:rPr lang="uk-UA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та/або укладених договорів про передання прав на об’єкти права інтелектуальної власності, та/або їх використання, </a:t>
                      </a:r>
                      <a:r>
                        <a:rPr lang="uk-UA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розрахунку на кількість охоронних документів </a:t>
                      </a:r>
                      <a:r>
                        <a:rPr lang="uk-UA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об’єкти права інтелектуальної власності за останні 5 років</a:t>
                      </a:r>
                      <a:endParaRPr lang="ru-RU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349" marR="46349" marT="790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0,02 / 0,0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46349" marR="46349" marT="790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7131"/>
            <a:ext cx="8604448" cy="8002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69900"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000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69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0088" algn="l"/>
              </a:tabLst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Експертна оцінка закладу вищої освіти / наукової установи в частині провадження ним (нею) наукової та науково-технічної діяльності за окремими науковими напрямами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0088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705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Дякую за увагу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863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03001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err="1" smtClean="0"/>
              <a:t>винахід</a:t>
            </a:r>
            <a:r>
              <a:rPr lang="ru-RU" b="1" dirty="0" smtClean="0"/>
              <a:t>, </a:t>
            </a:r>
            <a:r>
              <a:rPr lang="ru-RU" b="1" dirty="0" err="1" smtClean="0"/>
              <a:t>корисна</a:t>
            </a:r>
            <a:r>
              <a:rPr lang="ru-RU" b="1" dirty="0" smtClean="0"/>
              <a:t> модель, </a:t>
            </a:r>
            <a:r>
              <a:rPr lang="ru-RU" b="1" dirty="0" err="1" smtClean="0"/>
              <a:t>промисловий</a:t>
            </a:r>
            <a:r>
              <a:rPr lang="ru-RU" b="1" dirty="0" smtClean="0"/>
              <a:t> </a:t>
            </a:r>
            <a:r>
              <a:rPr lang="ru-RU" b="1" dirty="0" err="1" smtClean="0"/>
              <a:t>зразок</a:t>
            </a:r>
            <a:endParaRPr lang="ru-RU" b="1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err="1" smtClean="0"/>
              <a:t>Винахід</a:t>
            </a:r>
            <a:r>
              <a:rPr lang="ru-RU" b="1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результат </a:t>
            </a:r>
            <a:r>
              <a:rPr lang="ru-RU" dirty="0" err="1" smtClean="0"/>
              <a:t>інтелектуальної</a:t>
            </a:r>
            <a:r>
              <a:rPr lang="ru-RU" dirty="0" smtClean="0"/>
              <a:t>,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будь-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. </a:t>
            </a:r>
            <a:r>
              <a:rPr lang="ru-RU" dirty="0" err="1" smtClean="0"/>
              <a:t>Винахід</a:t>
            </a:r>
            <a:r>
              <a:rPr lang="ru-RU" dirty="0" smtClean="0"/>
              <a:t> не повинен </a:t>
            </a:r>
            <a:r>
              <a:rPr lang="ru-RU" dirty="0" err="1" smtClean="0"/>
              <a:t>суперечити</a:t>
            </a:r>
            <a:r>
              <a:rPr lang="ru-RU" dirty="0" smtClean="0"/>
              <a:t> </a:t>
            </a:r>
            <a:r>
              <a:rPr lang="ru-RU" dirty="0" err="1" smtClean="0"/>
              <a:t>загальновизнаним</a:t>
            </a:r>
            <a:r>
              <a:rPr lang="ru-RU" dirty="0" smtClean="0"/>
              <a:t> принципам </a:t>
            </a:r>
            <a:r>
              <a:rPr lang="ru-RU" dirty="0" err="1" smtClean="0"/>
              <a:t>моралі</a:t>
            </a:r>
            <a:r>
              <a:rPr lang="ru-RU" dirty="0" smtClean="0"/>
              <a:t>, законам </a:t>
            </a:r>
            <a:r>
              <a:rPr lang="ru-RU" dirty="0" err="1" smtClean="0"/>
              <a:t>природи</a:t>
            </a:r>
            <a:r>
              <a:rPr lang="ru-RU" dirty="0" smtClean="0"/>
              <a:t> та повинен </a:t>
            </a:r>
            <a:r>
              <a:rPr lang="ru-RU" dirty="0" err="1" smtClean="0"/>
              <a:t>відповідати</a:t>
            </a:r>
            <a:r>
              <a:rPr lang="ru-RU" dirty="0" smtClean="0"/>
              <a:t> </a:t>
            </a:r>
            <a:r>
              <a:rPr lang="ru-RU" dirty="0" err="1" smtClean="0"/>
              <a:t>умовам</a:t>
            </a:r>
            <a:r>
              <a:rPr lang="ru-RU" dirty="0" smtClean="0"/>
              <a:t> </a:t>
            </a:r>
            <a:r>
              <a:rPr lang="ru-RU" dirty="0" err="1"/>
              <a:t>патентоспроможності</a:t>
            </a:r>
            <a:r>
              <a:rPr lang="ru-RU" dirty="0"/>
              <a:t>.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err="1" smtClean="0"/>
              <a:t>Корисна</a:t>
            </a:r>
            <a:r>
              <a:rPr lang="ru-RU" b="1" dirty="0" smtClean="0"/>
              <a:t> модель - </a:t>
            </a:r>
            <a:r>
              <a:rPr lang="ru-RU" dirty="0" err="1" smtClean="0"/>
              <a:t>фактично</a:t>
            </a:r>
            <a:r>
              <a:rPr lang="ru-RU" dirty="0" smtClean="0"/>
              <a:t> є </a:t>
            </a:r>
            <a:r>
              <a:rPr lang="ru-RU" dirty="0" err="1" smtClean="0"/>
              <a:t>підвидом</a:t>
            </a:r>
            <a:r>
              <a:rPr lang="ru-RU" dirty="0" smtClean="0"/>
              <a:t> </a:t>
            </a:r>
            <a:r>
              <a:rPr lang="ru-RU" dirty="0" err="1" smtClean="0"/>
              <a:t>винаходів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коротший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та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жорсткі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патентоспроможності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uk-UA" dirty="0"/>
              <a:t>Щоб отримати патент на винахід, слід здійснити декілька кроків.</a:t>
            </a:r>
            <a:endParaRPr lang="ru-RU" dirty="0" smtClean="0"/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709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1 </a:t>
            </a:r>
          </a:p>
          <a:p>
            <a:pPr marL="0" indent="0" algn="just">
              <a:buNone/>
            </a:pPr>
            <a:r>
              <a:rPr lang="ru-RU" b="1" dirty="0" err="1" smtClean="0"/>
              <a:t>Переконатися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винахід</a:t>
            </a:r>
            <a:r>
              <a:rPr lang="ru-RU" dirty="0" smtClean="0"/>
              <a:t>:</a:t>
            </a:r>
          </a:p>
          <a:p>
            <a:pPr marL="0" indent="0" algn="just">
              <a:buNone/>
            </a:pPr>
            <a:r>
              <a:rPr lang="ru-RU" dirty="0" smtClean="0"/>
              <a:t>а)	не є </a:t>
            </a:r>
            <a:r>
              <a:rPr lang="ru-RU" dirty="0" err="1" smtClean="0"/>
              <a:t>фантастичним</a:t>
            </a:r>
            <a:r>
              <a:rPr lang="ru-RU" dirty="0" smtClean="0"/>
              <a:t>, </a:t>
            </a:r>
            <a:r>
              <a:rPr lang="ru-RU" dirty="0" err="1" smtClean="0"/>
              <a:t>антигуманним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аморальним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б)	є </a:t>
            </a:r>
            <a:r>
              <a:rPr lang="ru-RU" dirty="0" err="1" smtClean="0"/>
              <a:t>новим</a:t>
            </a:r>
            <a:r>
              <a:rPr lang="ru-RU" dirty="0" smtClean="0"/>
              <a:t> -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існуючих</a:t>
            </a:r>
            <a:r>
              <a:rPr lang="ru-RU" dirty="0" smtClean="0"/>
              <a:t> </a:t>
            </a:r>
            <a:r>
              <a:rPr lang="ru-RU" dirty="0" err="1" smtClean="0"/>
              <a:t>подібних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в)	є </a:t>
            </a:r>
            <a:r>
              <a:rPr lang="ru-RU" dirty="0" err="1" smtClean="0"/>
              <a:t>промислово</a:t>
            </a:r>
            <a:r>
              <a:rPr lang="ru-RU" dirty="0" smtClean="0"/>
              <a:t> </a:t>
            </a:r>
            <a:r>
              <a:rPr lang="ru-RU" dirty="0" err="1" smtClean="0"/>
              <a:t>придатним</a:t>
            </a:r>
            <a:r>
              <a:rPr lang="ru-RU" dirty="0" smtClean="0"/>
              <a:t> -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виготовити</a:t>
            </a:r>
            <a:r>
              <a:rPr lang="ru-RU" dirty="0" smtClean="0"/>
              <a:t> та </a:t>
            </a:r>
            <a:r>
              <a:rPr lang="ru-RU" dirty="0" err="1" smtClean="0"/>
              <a:t>використати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г)	є </a:t>
            </a:r>
            <a:r>
              <a:rPr lang="ru-RU" dirty="0" err="1" smtClean="0"/>
              <a:t>корисним</a:t>
            </a:r>
            <a:r>
              <a:rPr lang="ru-RU" dirty="0" smtClean="0"/>
              <a:t> – при </a:t>
            </a:r>
            <a:r>
              <a:rPr lang="ru-RU" dirty="0" err="1" smtClean="0"/>
              <a:t>використанні</a:t>
            </a:r>
            <a:r>
              <a:rPr lang="ru-RU" dirty="0" smtClean="0"/>
              <a:t> буде </a:t>
            </a:r>
            <a:r>
              <a:rPr lang="ru-RU" dirty="0" err="1" smtClean="0"/>
              <a:t>приносити</a:t>
            </a:r>
            <a:r>
              <a:rPr lang="ru-RU" dirty="0" smtClean="0"/>
              <a:t> </a:t>
            </a:r>
            <a:r>
              <a:rPr lang="ru-RU" dirty="0" err="1" smtClean="0"/>
              <a:t>користь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471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2.</a:t>
            </a:r>
          </a:p>
          <a:p>
            <a:pPr marL="0" indent="0" algn="just">
              <a:buNone/>
            </a:pPr>
            <a:r>
              <a:rPr lang="ru-RU" b="1" dirty="0" err="1" smtClean="0"/>
              <a:t>Визначити</a:t>
            </a:r>
            <a:r>
              <a:rPr lang="ru-RU" b="1" dirty="0" smtClean="0"/>
              <a:t> новизну </a:t>
            </a:r>
            <a:r>
              <a:rPr lang="ru-RU" b="1" dirty="0" err="1" smtClean="0"/>
              <a:t>технічного</a:t>
            </a:r>
            <a:r>
              <a:rPr lang="ru-RU" b="1" dirty="0" smtClean="0"/>
              <a:t> </a:t>
            </a:r>
            <a:r>
              <a:rPr lang="ru-RU" b="1" dirty="0" err="1" smtClean="0"/>
              <a:t>рішення</a:t>
            </a:r>
            <a:r>
              <a:rPr lang="ru-RU" dirty="0" smtClean="0"/>
              <a:t> - </a:t>
            </a:r>
            <a:r>
              <a:rPr lang="ru-RU" dirty="0" err="1" smtClean="0"/>
              <a:t>пересвідчитись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суть </a:t>
            </a:r>
            <a:r>
              <a:rPr lang="ru-RU" dirty="0" err="1" smtClean="0"/>
              <a:t>невідома</a:t>
            </a:r>
            <a:r>
              <a:rPr lang="ru-RU" dirty="0" smtClean="0"/>
              <a:t> в </a:t>
            </a:r>
            <a:r>
              <a:rPr lang="ru-RU" dirty="0" err="1" smtClean="0"/>
              <a:t>жодній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Для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визначивши</a:t>
            </a:r>
            <a:r>
              <a:rPr lang="ru-RU" dirty="0" smtClean="0"/>
              <a:t> </a:t>
            </a:r>
            <a:r>
              <a:rPr lang="ru-RU" dirty="0" err="1" smtClean="0"/>
              <a:t>індекси</a:t>
            </a:r>
            <a:r>
              <a:rPr lang="ru-RU" dirty="0" smtClean="0"/>
              <a:t> МПК і УДК, провести </a:t>
            </a:r>
            <a:r>
              <a:rPr lang="ru-RU" dirty="0" err="1" smtClean="0"/>
              <a:t>патентний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 (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спеціалізовані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виконуючи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 в </a:t>
            </a:r>
            <a:r>
              <a:rPr lang="ru-RU" dirty="0" err="1" smtClean="0"/>
              <a:t>бібліотеках</a:t>
            </a:r>
            <a:r>
              <a:rPr lang="ru-RU" dirty="0" smtClean="0"/>
              <a:t>) і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подібні</a:t>
            </a:r>
            <a:r>
              <a:rPr lang="ru-RU" dirty="0" smtClean="0"/>
              <a:t> до </a:t>
            </a:r>
            <a:r>
              <a:rPr lang="ru-RU" dirty="0" err="1" smtClean="0"/>
              <a:t>винаходу</a:t>
            </a:r>
            <a:r>
              <a:rPr lang="ru-RU" dirty="0" smtClean="0"/>
              <a:t>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- аналоги.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95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3.</a:t>
            </a:r>
          </a:p>
          <a:p>
            <a:pPr marL="0" indent="0" algn="just">
              <a:buNone/>
            </a:pPr>
            <a:r>
              <a:rPr lang="ru-RU" b="1" dirty="0" err="1" smtClean="0"/>
              <a:t>Виконати</a:t>
            </a:r>
            <a:r>
              <a:rPr lang="ru-RU" b="1" dirty="0" smtClean="0"/>
              <a:t> </a:t>
            </a:r>
            <a:r>
              <a:rPr lang="ru-RU" b="1" dirty="0" err="1" smtClean="0"/>
              <a:t>порівняльний</a:t>
            </a:r>
            <a:r>
              <a:rPr lang="ru-RU" b="1" dirty="0" smtClean="0"/>
              <a:t> </a:t>
            </a:r>
            <a:r>
              <a:rPr lang="ru-RU" b="1" dirty="0" err="1" smtClean="0"/>
              <a:t>аналіз</a:t>
            </a:r>
            <a:r>
              <a:rPr lang="ru-RU" b="1" dirty="0" smtClean="0"/>
              <a:t> </a:t>
            </a:r>
            <a:r>
              <a:rPr lang="ru-RU" dirty="0" err="1" smtClean="0"/>
              <a:t>знайдених</a:t>
            </a:r>
            <a:r>
              <a:rPr lang="ru-RU" dirty="0" smtClean="0"/>
              <a:t> </a:t>
            </a:r>
            <a:r>
              <a:rPr lang="ru-RU" dirty="0" err="1" smtClean="0"/>
              <a:t>аналогів</a:t>
            </a:r>
            <a:r>
              <a:rPr lang="ru-RU" dirty="0" smtClean="0"/>
              <a:t> з </a:t>
            </a:r>
            <a:r>
              <a:rPr lang="ru-RU" dirty="0" err="1" smtClean="0"/>
              <a:t>винаходом</a:t>
            </a:r>
            <a:r>
              <a:rPr lang="ru-RU" dirty="0" smtClean="0"/>
              <a:t> і </a:t>
            </a:r>
            <a:r>
              <a:rPr lang="ru-RU" dirty="0" err="1" smtClean="0"/>
              <a:t>виявивши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подібний</a:t>
            </a:r>
            <a:r>
              <a:rPr lang="ru-RU" dirty="0" smtClean="0"/>
              <a:t> аналог </a:t>
            </a:r>
            <a:r>
              <a:rPr lang="ru-RU" b="1" dirty="0" err="1" smtClean="0"/>
              <a:t>скласти</a:t>
            </a:r>
            <a:r>
              <a:rPr lang="ru-RU" b="1" dirty="0" smtClean="0"/>
              <a:t> формулу </a:t>
            </a:r>
            <a:r>
              <a:rPr lang="ru-RU" b="1" dirty="0" err="1" smtClean="0"/>
              <a:t>винаходу</a:t>
            </a:r>
            <a:r>
              <a:rPr lang="ru-RU" b="1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	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кожного з </a:t>
            </a:r>
            <a:r>
              <a:rPr lang="ru-RU" dirty="0" err="1" smtClean="0"/>
              <a:t>аналогів</a:t>
            </a:r>
            <a:r>
              <a:rPr lang="ru-RU" dirty="0" smtClean="0"/>
              <a:t> і </a:t>
            </a:r>
            <a:r>
              <a:rPr lang="ru-RU" dirty="0" err="1" smtClean="0"/>
              <a:t>винаходу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	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подібний</a:t>
            </a:r>
            <a:r>
              <a:rPr lang="ru-RU" dirty="0" smtClean="0"/>
              <a:t> до </a:t>
            </a:r>
            <a:r>
              <a:rPr lang="ru-RU" dirty="0" err="1" smtClean="0"/>
              <a:t>винаходу</a:t>
            </a:r>
            <a:r>
              <a:rPr lang="ru-RU" dirty="0" smtClean="0"/>
              <a:t> аналог </a:t>
            </a:r>
            <a:r>
              <a:rPr lang="ru-RU" dirty="0" err="1" smtClean="0"/>
              <a:t>виконавши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	</a:t>
            </a:r>
            <a:r>
              <a:rPr lang="ru-RU" dirty="0" err="1" smtClean="0"/>
              <a:t>спираючись</a:t>
            </a:r>
            <a:r>
              <a:rPr lang="ru-RU" dirty="0" smtClean="0"/>
              <a:t> на </a:t>
            </a:r>
            <a:r>
              <a:rPr lang="ru-RU" dirty="0" err="1" smtClean="0"/>
              <a:t>подібні</a:t>
            </a:r>
            <a:r>
              <a:rPr lang="ru-RU" dirty="0" smtClean="0"/>
              <a:t> і </a:t>
            </a:r>
            <a:r>
              <a:rPr lang="ru-RU" dirty="0" err="1" smtClean="0"/>
              <a:t>відмінні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скласти</a:t>
            </a:r>
            <a:r>
              <a:rPr lang="ru-RU" dirty="0" smtClean="0"/>
              <a:t> формулу </a:t>
            </a:r>
            <a:r>
              <a:rPr lang="ru-RU" dirty="0" err="1" smtClean="0"/>
              <a:t>винаходу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785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4.</a:t>
            </a:r>
          </a:p>
          <a:p>
            <a:pPr marL="0" indent="0" algn="just">
              <a:buNone/>
            </a:pPr>
            <a:r>
              <a:rPr lang="ru-RU" b="1" dirty="0" err="1" smtClean="0"/>
              <a:t>Скласти</a:t>
            </a:r>
            <a:r>
              <a:rPr lang="ru-RU" b="1" dirty="0" smtClean="0"/>
              <a:t> </a:t>
            </a:r>
            <a:r>
              <a:rPr lang="ru-RU" b="1" dirty="0" err="1" smtClean="0"/>
              <a:t>опис</a:t>
            </a:r>
            <a:r>
              <a:rPr lang="ru-RU" b="1" dirty="0" smtClean="0"/>
              <a:t> </a:t>
            </a:r>
            <a:r>
              <a:rPr lang="ru-RU" b="1" dirty="0" err="1" smtClean="0"/>
              <a:t>винаходу</a:t>
            </a:r>
            <a:r>
              <a:rPr lang="ru-RU" b="1" dirty="0" smtClean="0"/>
              <a:t> та реферат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порівняльний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аналогів</a:t>
            </a:r>
            <a:r>
              <a:rPr lang="ru-RU" dirty="0" smtClean="0"/>
              <a:t> і </a:t>
            </a:r>
            <a:r>
              <a:rPr lang="ru-RU" dirty="0" err="1" smtClean="0"/>
              <a:t>винаходу</a:t>
            </a:r>
            <a:r>
              <a:rPr lang="ru-RU" dirty="0" smtClean="0"/>
              <a:t>, формулу </a:t>
            </a:r>
            <a:r>
              <a:rPr lang="ru-RU" dirty="0" err="1" smtClean="0"/>
              <a:t>винаходу</a:t>
            </a:r>
            <a:r>
              <a:rPr lang="ru-RU" dirty="0" smtClean="0"/>
              <a:t> та </a:t>
            </a:r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dirty="0" err="1" smtClean="0"/>
              <a:t>винахід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24382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5.</a:t>
            </a:r>
          </a:p>
          <a:p>
            <a:pPr marL="0" indent="0" algn="just">
              <a:buNone/>
            </a:pPr>
            <a:r>
              <a:rPr lang="ru-RU" b="1" dirty="0" err="1" smtClean="0"/>
              <a:t>Заповнити</a:t>
            </a:r>
            <a:r>
              <a:rPr lang="ru-RU" b="1" dirty="0" smtClean="0"/>
              <a:t> </a:t>
            </a:r>
            <a:r>
              <a:rPr lang="ru-RU" b="1" dirty="0" err="1" smtClean="0"/>
              <a:t>Заяву</a:t>
            </a:r>
            <a:r>
              <a:rPr lang="ru-RU" b="1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надання</a:t>
            </a:r>
            <a:r>
              <a:rPr lang="ru-RU" dirty="0" smtClean="0"/>
              <a:t> патенту.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572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6.</a:t>
            </a:r>
          </a:p>
          <a:p>
            <a:pPr marL="0" indent="0" algn="just">
              <a:buNone/>
            </a:pPr>
            <a:r>
              <a:rPr lang="ru-RU" b="1" dirty="0" err="1" smtClean="0"/>
              <a:t>Перевірити</a:t>
            </a:r>
            <a:r>
              <a:rPr lang="ru-RU" b="1" dirty="0" smtClean="0"/>
              <a:t> </a:t>
            </a:r>
            <a:r>
              <a:rPr lang="ru-RU" b="1" dirty="0" err="1" smtClean="0"/>
              <a:t>матеріали</a:t>
            </a:r>
            <a:r>
              <a:rPr lang="ru-RU" b="1" dirty="0" smtClean="0"/>
              <a:t> заявки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оформлюються</a:t>
            </a:r>
            <a:r>
              <a:rPr lang="ru-RU" dirty="0" smtClean="0"/>
              <a:t> у </a:t>
            </a:r>
            <a:r>
              <a:rPr lang="ru-RU" dirty="0" err="1" smtClean="0"/>
              <a:t>суворій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до </a:t>
            </a:r>
            <a:r>
              <a:rPr lang="ru-RU" dirty="0" err="1" smtClean="0"/>
              <a:t>вимог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6548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7.</a:t>
            </a:r>
          </a:p>
          <a:p>
            <a:pPr marL="0" indent="0" algn="just">
              <a:buNone/>
            </a:pPr>
            <a:r>
              <a:rPr lang="ru-RU" b="1" dirty="0" err="1" smtClean="0"/>
              <a:t>Узгодити</a:t>
            </a:r>
            <a:r>
              <a:rPr lang="ru-RU" dirty="0" smtClean="0"/>
              <a:t> </a:t>
            </a:r>
            <a:r>
              <a:rPr lang="ru-RU" dirty="0" err="1" smtClean="0"/>
              <a:t>підготовлену</a:t>
            </a:r>
            <a:r>
              <a:rPr lang="ru-RU" dirty="0" smtClean="0"/>
              <a:t> заявку з </a:t>
            </a:r>
            <a:r>
              <a:rPr lang="ru-RU" dirty="0" err="1" smtClean="0"/>
              <a:t>відділом</a:t>
            </a:r>
            <a:r>
              <a:rPr lang="ru-RU" dirty="0" smtClean="0"/>
              <a:t> </a:t>
            </a:r>
            <a:r>
              <a:rPr lang="ru-RU" dirty="0" err="1" smtClean="0"/>
              <a:t>патентування</a:t>
            </a:r>
            <a:r>
              <a:rPr lang="ru-RU" dirty="0" smtClean="0"/>
              <a:t> та </a:t>
            </a:r>
            <a:r>
              <a:rPr lang="ru-RU" dirty="0" err="1" smtClean="0"/>
              <a:t>інновацій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2359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799</Words>
  <Application>Microsoft Office PowerPoint</Application>
  <PresentationFormat>Экран (4:3)</PresentationFormat>
  <Paragraphs>199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Алгоритм отримання патенту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отримання патенту</dc:title>
  <dc:creator>nik</dc:creator>
  <cp:lastModifiedBy>nik</cp:lastModifiedBy>
  <cp:revision>11</cp:revision>
  <dcterms:created xsi:type="dcterms:W3CDTF">2022-10-30T18:07:01Z</dcterms:created>
  <dcterms:modified xsi:type="dcterms:W3CDTF">2022-10-31T10:57:42Z</dcterms:modified>
</cp:coreProperties>
</file>