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80" r:id="rId5"/>
    <p:sldId id="260" r:id="rId6"/>
    <p:sldId id="281" r:id="rId7"/>
    <p:sldId id="261" r:id="rId8"/>
    <p:sldId id="282" r:id="rId9"/>
    <p:sldId id="262" r:id="rId10"/>
    <p:sldId id="283" r:id="rId11"/>
    <p:sldId id="263" r:id="rId12"/>
    <p:sldId id="284" r:id="rId13"/>
    <p:sldId id="264" r:id="rId14"/>
    <p:sldId id="285" r:id="rId15"/>
    <p:sldId id="268" r:id="rId16"/>
    <p:sldId id="286" r:id="rId17"/>
    <p:sldId id="266" r:id="rId18"/>
    <p:sldId id="287" r:id="rId19"/>
    <p:sldId id="270" r:id="rId20"/>
    <p:sldId id="288" r:id="rId21"/>
    <p:sldId id="272" r:id="rId22"/>
    <p:sldId id="289" r:id="rId23"/>
    <p:sldId id="274" r:id="rId24"/>
    <p:sldId id="290" r:id="rId25"/>
    <p:sldId id="291"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autoAdjust="0"/>
    <p:restoredTop sz="94660"/>
  </p:normalViewPr>
  <p:slideViewPr>
    <p:cSldViewPr snapToGrid="0">
      <p:cViewPr varScale="1">
        <p:scale>
          <a:sx n="73" d="100"/>
          <a:sy n="73" d="100"/>
        </p:scale>
        <p:origin x="6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0428F4B-2029-4AE1-9F20-757FEFD1024B}" type="datetimeFigureOut">
              <a:rPr lang="ru-RU" smtClean="0"/>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2417231765"/>
      </p:ext>
    </p:extLst>
  </p:cSld>
  <p:clrMapOvr>
    <a:masterClrMapping/>
  </p:clrMapOvr>
  <p:transition spd="slow" advClick="0" advTm="1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428F4B-2029-4AE1-9F20-757FEFD1024B}" type="datetimeFigureOut">
              <a:rPr lang="ru-RU" smtClean="0"/>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2048852500"/>
      </p:ext>
    </p:extLst>
  </p:cSld>
  <p:clrMapOvr>
    <a:masterClrMapping/>
  </p:clrMapOvr>
  <p:transition spd="slow" advClick="0" advTm="15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428F4B-2029-4AE1-9F20-757FEFD1024B}" type="datetimeFigureOut">
              <a:rPr lang="ru-RU" smtClean="0"/>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2543648574"/>
      </p:ext>
    </p:extLst>
  </p:cSld>
  <p:clrMapOvr>
    <a:masterClrMapping/>
  </p:clrMapOvr>
  <p:transition spd="slow" advClick="0" advTm="1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428F4B-2029-4AE1-9F20-757FEFD1024B}" type="datetimeFigureOut">
              <a:rPr lang="ru-RU" smtClean="0"/>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3722844112"/>
      </p:ext>
    </p:extLst>
  </p:cSld>
  <p:clrMapOvr>
    <a:masterClrMapping/>
  </p:clrMapOvr>
  <p:transition spd="slow" advClick="0" advTm="1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0428F4B-2029-4AE1-9F20-757FEFD1024B}" type="datetimeFigureOut">
              <a:rPr lang="ru-RU" smtClean="0"/>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964041611"/>
      </p:ext>
    </p:extLst>
  </p:cSld>
  <p:clrMapOvr>
    <a:masterClrMapping/>
  </p:clrMapOvr>
  <p:transition spd="slow" advClick="0" advTm="1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0428F4B-2029-4AE1-9F20-757FEFD1024B}" type="datetimeFigureOut">
              <a:rPr lang="ru-RU" smtClean="0"/>
              <a:t>23.02.2023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631219265"/>
      </p:ext>
    </p:extLst>
  </p:cSld>
  <p:clrMapOvr>
    <a:masterClrMapping/>
  </p:clrMapOvr>
  <p:transition spd="slow" advClick="0" advTm="1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0428F4B-2029-4AE1-9F20-757FEFD1024B}" type="datetimeFigureOut">
              <a:rPr lang="ru-RU" smtClean="0"/>
              <a:t>23.02.2023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1484945765"/>
      </p:ext>
    </p:extLst>
  </p:cSld>
  <p:clrMapOvr>
    <a:masterClrMapping/>
  </p:clrMapOvr>
  <p:transition spd="slow" advClick="0" advTm="1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0428F4B-2029-4AE1-9F20-757FEFD1024B}" type="datetimeFigureOut">
              <a:rPr lang="ru-RU" smtClean="0"/>
              <a:t>23.02.2023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79259720"/>
      </p:ext>
    </p:extLst>
  </p:cSld>
  <p:clrMapOvr>
    <a:masterClrMapping/>
  </p:clrMapOvr>
  <p:transition spd="slow" advClick="0" advTm="1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0428F4B-2029-4AE1-9F20-757FEFD1024B}" type="datetimeFigureOut">
              <a:rPr lang="ru-RU" smtClean="0"/>
              <a:t>23.02.2023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2835359485"/>
      </p:ext>
    </p:extLst>
  </p:cSld>
  <p:clrMapOvr>
    <a:masterClrMapping/>
  </p:clrMapOvr>
  <p:transition spd="slow" advClick="0" advTm="1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0428F4B-2029-4AE1-9F20-757FEFD1024B}" type="datetimeFigureOut">
              <a:rPr lang="ru-RU" smtClean="0"/>
              <a:t>23.02.2023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3778933493"/>
      </p:ext>
    </p:extLst>
  </p:cSld>
  <p:clrMapOvr>
    <a:masterClrMapping/>
  </p:clrMapOvr>
  <p:transition spd="slow" advClick="0" advTm="1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0428F4B-2029-4AE1-9F20-757FEFD1024B}" type="datetimeFigureOut">
              <a:rPr lang="ru-RU" smtClean="0"/>
              <a:t>23.02.2023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3E5410-0F7F-4D9C-A0E4-10686AE846DC}" type="slidenum">
              <a:rPr lang="ru-RU" smtClean="0"/>
              <a:t>‹#›</a:t>
            </a:fld>
            <a:endParaRPr lang="ru-RU"/>
          </a:p>
        </p:txBody>
      </p:sp>
    </p:spTree>
    <p:extLst>
      <p:ext uri="{BB962C8B-B14F-4D97-AF65-F5344CB8AC3E}">
        <p14:creationId xmlns:p14="http://schemas.microsoft.com/office/powerpoint/2010/main" val="412962997"/>
      </p:ext>
    </p:extLst>
  </p:cSld>
  <p:clrMapOvr>
    <a:masterClrMapping/>
  </p:clrMapOvr>
  <p:transition spd="slow" advClick="0" advTm="1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28F4B-2029-4AE1-9F20-757FEFD1024B}" type="datetimeFigureOut">
              <a:rPr lang="ru-RU" smtClean="0"/>
              <a:t>23.02.2023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E5410-0F7F-4D9C-A0E4-10686AE846DC}" type="slidenum">
              <a:rPr lang="ru-RU" smtClean="0"/>
              <a:t>‹#›</a:t>
            </a:fld>
            <a:endParaRPr lang="ru-RU"/>
          </a:p>
        </p:txBody>
      </p:sp>
    </p:spTree>
    <p:extLst>
      <p:ext uri="{BB962C8B-B14F-4D97-AF65-F5344CB8AC3E}">
        <p14:creationId xmlns:p14="http://schemas.microsoft.com/office/powerpoint/2010/main" val="2794496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5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66573"/>
          </a:xfrm>
          <a:prstGeom prst="rect">
            <a:avLst/>
          </a:prstGeom>
        </p:spPr>
      </p:pic>
      <p:sp>
        <p:nvSpPr>
          <p:cNvPr id="2" name="Заголовок 1"/>
          <p:cNvSpPr>
            <a:spLocks noGrp="1"/>
          </p:cNvSpPr>
          <p:nvPr>
            <p:ph type="ctrTitle"/>
          </p:nvPr>
        </p:nvSpPr>
        <p:spPr>
          <a:xfrm>
            <a:off x="1242685" y="2568206"/>
            <a:ext cx="5811258" cy="1041083"/>
          </a:xfrm>
        </p:spPr>
        <p:txBody>
          <a:bodyPr/>
          <a:lstStyle/>
          <a:p>
            <a:r>
              <a:rPr lang="ru-RU" b="1" dirty="0" smtClean="0">
                <a:effectLst>
                  <a:glow rad="63500">
                    <a:schemeClr val="bg1">
                      <a:alpha val="92000"/>
                    </a:schemeClr>
                  </a:glow>
                </a:effectLst>
                <a:latin typeface="Times New Roman" panose="02020603050405020304" pitchFamily="18" charset="0"/>
                <a:cs typeface="Times New Roman" panose="02020603050405020304" pitchFamily="18" charset="0"/>
              </a:rPr>
              <a:t>«Голос в</a:t>
            </a:r>
            <a:r>
              <a:rPr lang="uk-UA" b="1" dirty="0" err="1" smtClean="0">
                <a:effectLst>
                  <a:glow rad="63500">
                    <a:schemeClr val="bg1">
                      <a:alpha val="92000"/>
                    </a:schemeClr>
                  </a:glow>
                </a:effectLst>
                <a:latin typeface="Times New Roman" panose="02020603050405020304" pitchFamily="18" charset="0"/>
                <a:cs typeface="Times New Roman" panose="02020603050405020304" pitchFamily="18" charset="0"/>
              </a:rPr>
              <a:t>ійни</a:t>
            </a:r>
            <a:r>
              <a:rPr lang="uk-UA" b="1" dirty="0" smtClean="0">
                <a:effectLst>
                  <a:glow rad="63500">
                    <a:schemeClr val="bg1">
                      <a:alpha val="92000"/>
                    </a:schemeClr>
                  </a:glow>
                </a:effectLst>
                <a:latin typeface="Times New Roman" panose="02020603050405020304" pitchFamily="18" charset="0"/>
                <a:cs typeface="Times New Roman" panose="02020603050405020304" pitchFamily="18" charset="0"/>
              </a:rPr>
              <a:t>»</a:t>
            </a:r>
            <a:endParaRPr lang="ru-RU" b="1" dirty="0">
              <a:effectLst>
                <a:glow rad="63500">
                  <a:schemeClr val="bg1">
                    <a:alpha val="92000"/>
                  </a:schemeClr>
                </a:glo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461817" y="4410050"/>
            <a:ext cx="6008914" cy="1655762"/>
          </a:xfrm>
        </p:spPr>
        <p:txBody>
          <a:bodyPr/>
          <a:lstStyle/>
          <a:p>
            <a:r>
              <a:rPr lang="uk-UA" dirty="0" smtClean="0">
                <a:effectLst>
                  <a:glow rad="63500">
                    <a:schemeClr val="bg1">
                      <a:alpha val="92000"/>
                    </a:schemeClr>
                  </a:glow>
                </a:effectLst>
                <a:latin typeface="Times New Roman" panose="02020603050405020304" pitchFamily="18" charset="0"/>
                <a:cs typeface="Times New Roman" panose="02020603050405020304" pitchFamily="18" charset="0"/>
              </a:rPr>
              <a:t>Віртуальний огляд  книг про українсько-російську війну</a:t>
            </a:r>
            <a:endParaRPr lang="ru-RU" dirty="0">
              <a:effectLst>
                <a:glow rad="63500">
                  <a:schemeClr val="bg1">
                    <a:alpha val="92000"/>
                  </a:schemeClr>
                </a:glo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783772" y="383828"/>
            <a:ext cx="8029827" cy="461665"/>
          </a:xfrm>
          <a:prstGeom prst="rect">
            <a:avLst/>
          </a:prstGeom>
          <a:noFill/>
        </p:spPr>
        <p:txBody>
          <a:bodyPr wrap="none" rtlCol="0">
            <a:spAutoFit/>
          </a:bodyPr>
          <a:lstStyle/>
          <a:p>
            <a:r>
              <a:rPr lang="uk-UA" sz="2400" b="1" dirty="0" smtClean="0">
                <a:effectLst>
                  <a:glow rad="88900">
                    <a:schemeClr val="bg1"/>
                  </a:glow>
                </a:effectLst>
                <a:latin typeface="Times New Roman" panose="02020603050405020304" pitchFamily="18" charset="0"/>
                <a:cs typeface="Times New Roman" panose="02020603050405020304" pitchFamily="18" charset="0"/>
              </a:rPr>
              <a:t>ДЕРЖАВНИЙ БІОТЕХНОЛОГІЧНИЙ УНІВЕРСИТЕТ</a:t>
            </a:r>
            <a:endParaRPr lang="ru-RU" sz="2400" b="1" dirty="0">
              <a:effectLst>
                <a:glow rad="88900">
                  <a:schemeClr val="bg1"/>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431892"/>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56902" y="182880"/>
            <a:ext cx="11678195" cy="6510518"/>
          </a:xfrm>
          <a:prstGeom prst="rect">
            <a:avLst/>
          </a:prstGeom>
        </p:spPr>
      </p:pic>
      <p:sp>
        <p:nvSpPr>
          <p:cNvPr id="4" name="Заголовок 3"/>
          <p:cNvSpPr>
            <a:spLocks noGrp="1"/>
          </p:cNvSpPr>
          <p:nvPr>
            <p:ph type="title"/>
          </p:nvPr>
        </p:nvSpPr>
        <p:spPr>
          <a:xfrm rot="20831912">
            <a:off x="-755469" y="862150"/>
            <a:ext cx="5144590" cy="440078"/>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 </a:t>
            </a:r>
            <a:b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b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60009" y="1545313"/>
            <a:ext cx="5068717" cy="3785652"/>
          </a:xfrm>
          <a:prstGeom prst="rect">
            <a:avLst/>
          </a:prstGeom>
        </p:spPr>
        <p:txBody>
          <a:bodyPr wrap="square">
            <a:spAutoFit/>
          </a:bodyPr>
          <a:lstStyle/>
          <a:p>
            <a:pPr lvl="0" indent="457200" algn="ju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 вісім років звикнути до </a:t>
            </a:r>
            <a:r>
              <a:rPr lang="uk-UA"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бабахів</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та вибухів неможливо. Страх притупився, як давній біль. 2014 року в Маріуполі було винятково гучно. Тоді ми чули, як наближався </a:t>
            </a:r>
            <a:r>
              <a:rPr lang="uk-UA"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рускій</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мір. І люди вийшли на захист свого дому. Найголовніша зброя </a:t>
            </a:r>
            <a:r>
              <a:rPr lang="uk-UA" sz="2000" dirty="0" smtClean="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вишиванки та українські прапори. Взявшись за руки, люди розтягнулися вздовж приміського блокпоста. Стали за спинами українських військових, щоб підтримати їх. Російські танки повернули назад. Як виявилося </a:t>
            </a:r>
            <a:r>
              <a:rPr lang="uk-UA" sz="20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назавжди</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331833" y="1686138"/>
            <a:ext cx="5086463" cy="2862322"/>
          </a:xfrm>
          <a:prstGeom prst="rect">
            <a:avLst/>
          </a:prstGeom>
        </p:spPr>
        <p:txBody>
          <a:bodyPr wrap="square">
            <a:spAutoFit/>
          </a:bodyPr>
          <a:lstStyle/>
          <a:p>
            <a:pPr lvl="0" indent="457200" algn="just">
              <a:defRPr/>
            </a:pPr>
            <a:r>
              <a:rPr lang="ru-RU"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«Бути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всередині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війни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дуже</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моторошно</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Люди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стають</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схожими на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дітей</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які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заблукали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темному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лісі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 день до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цього</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неспокійній</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лінії</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розмежування</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 маленькому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селі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під</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Маріуполем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доросла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жінка</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як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дитина</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ридала</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над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розтрощеним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будинком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своїм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дивовижним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порятунком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села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вже</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вісім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років</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між</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небом і землею,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життям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смертю</a:t>
            </a:r>
            <a:r>
              <a:rPr lang="ru-RU"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9254969"/>
      </p:ext>
    </p:extLst>
  </p:cSld>
  <p:clrMapOvr>
    <a:masterClrMapping/>
  </p:clrMapOvr>
  <p:transition spd="slow" advClick="0" advTm="1500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613955" y="2038627"/>
            <a:ext cx="2664184" cy="4024447"/>
          </a:xfrm>
          <a:prstGeom prst="rect">
            <a:avLst/>
          </a:prstGeom>
        </p:spPr>
      </p:pic>
      <p:sp>
        <p:nvSpPr>
          <p:cNvPr id="4" name="Прямоугольник 3"/>
          <p:cNvSpPr/>
          <p:nvPr/>
        </p:nvSpPr>
        <p:spPr>
          <a:xfrm>
            <a:off x="3574144" y="1804081"/>
            <a:ext cx="8167188" cy="4493538"/>
          </a:xfrm>
          <a:prstGeom prst="rect">
            <a:avLst/>
          </a:prstGeom>
        </p:spPr>
        <p:txBody>
          <a:bodyPr wrap="square">
            <a:spAutoFit/>
          </a:bodyPr>
          <a:lstStyle/>
          <a:p>
            <a:pPr indent="457200" algn="just"/>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«77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днів</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лютого» </a:t>
            </a:r>
            <a:r>
              <a:rPr lang="ru-RU" sz="2200"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збірник</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репортажів</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українського</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видання</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Reporters. </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книзі</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охоплюються</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події</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період</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23 лютого до 9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травня</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2022 року –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дві</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символічні</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дати</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російській</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мілітарній</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ідеології</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Вторгнення</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російських</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військ</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Україну</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зупинило</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лік</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днів</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відкинуло</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українців</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міжчасся</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де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досі</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триває</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лютий</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місяць</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початку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великої</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війни</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цьому</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міжчассі</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в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цих</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відвертих</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історіях</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є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біль</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страх, ненависть,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подекуди</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відчай</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Та головне </a:t>
            </a:r>
            <a:r>
              <a:rPr lang="ru-RU" sz="2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надія</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оголений нерв і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чесний</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голос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нової</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української</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дійсності</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який</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журналістки</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авторки</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Reporters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зафіксували</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із</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перших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вуст</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indent="457200" algn="just" fontAlgn="base"/>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 </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книги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увійшли</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репортажі</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Зої</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Храмченко</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Ані</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Семенюк</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Тетяни</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Безрук і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багатьох</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інших</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Передмову</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написав поет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Сергій</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Жадан</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5" name="Заголовок 3"/>
          <p:cNvSpPr txBox="1">
            <a:spLocks/>
          </p:cNvSpPr>
          <p:nvPr/>
        </p:nvSpPr>
        <p:spPr>
          <a:xfrm>
            <a:off x="446315" y="260804"/>
            <a:ext cx="11295017" cy="1325563"/>
          </a:xfrm>
          <a:prstGeom prst="rect">
            <a:avLst/>
          </a:prstGeom>
          <a:effectLst>
            <a:glow rad="127000">
              <a:schemeClr val="bg1"/>
            </a:glow>
          </a:effectLst>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err="1" smtClean="0">
                <a:effectLst>
                  <a:glow rad="63500">
                    <a:schemeClr val="bg1"/>
                  </a:glow>
                </a:effectLst>
                <a:latin typeface="Times New Roman" panose="02020603050405020304" pitchFamily="18" charset="0"/>
                <a:cs typeface="Times New Roman" panose="02020603050405020304" pitchFamily="18" charset="0"/>
              </a:rPr>
              <a:t>Упорядниця</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Марічка</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Паплаускайте</a:t>
            </a:r>
            <a:endParaRPr lang="ru-RU" b="1" i="1" dirty="0">
              <a:effectLst>
                <a:glow rad="63500">
                  <a:schemeClr val="bg1"/>
                </a:glow>
              </a:effectLst>
              <a:latin typeface="Times New Roman" panose="02020603050405020304" pitchFamily="18" charset="0"/>
              <a:cs typeface="Times New Roman" panose="02020603050405020304" pitchFamily="18" charset="0"/>
            </a:endParaRPr>
          </a:p>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«77 </a:t>
            </a:r>
            <a:r>
              <a:rPr lang="ru-RU" b="1" i="1" dirty="0" err="1">
                <a:effectLst>
                  <a:glow rad="63500">
                    <a:schemeClr val="bg1"/>
                  </a:glow>
                </a:effectLst>
                <a:latin typeface="Times New Roman" panose="02020603050405020304" pitchFamily="18" charset="0"/>
                <a:cs typeface="Times New Roman" panose="02020603050405020304" pitchFamily="18" charset="0"/>
              </a:rPr>
              <a:t>днів</a:t>
            </a:r>
            <a:r>
              <a:rPr lang="ru-RU" b="1" i="1" dirty="0">
                <a:effectLst>
                  <a:glow rad="63500">
                    <a:schemeClr val="bg1"/>
                  </a:glow>
                </a:effectLst>
                <a:latin typeface="Times New Roman" panose="02020603050405020304" pitchFamily="18" charset="0"/>
                <a:cs typeface="Times New Roman" panose="02020603050405020304" pitchFamily="18" charset="0"/>
              </a:rPr>
              <a:t> лютого. </a:t>
            </a:r>
            <a:r>
              <a:rPr lang="ru-RU" b="1" i="1" dirty="0" err="1">
                <a:effectLst>
                  <a:glow rad="63500">
                    <a:schemeClr val="bg1"/>
                  </a:glow>
                </a:effectLst>
                <a:latin typeface="Times New Roman" panose="02020603050405020304" pitchFamily="18" charset="0"/>
                <a:cs typeface="Times New Roman" panose="02020603050405020304" pitchFamily="18" charset="0"/>
              </a:rPr>
              <a:t>Україна</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між</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двома</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символічними</a:t>
            </a:r>
            <a:r>
              <a:rPr lang="ru-RU" b="1" i="1" dirty="0">
                <a:effectLst>
                  <a:glow rad="63500">
                    <a:schemeClr val="bg1"/>
                  </a:glow>
                </a:effectLst>
                <a:latin typeface="Times New Roman" panose="02020603050405020304" pitchFamily="18" charset="0"/>
                <a:cs typeface="Times New Roman" panose="02020603050405020304" pitchFamily="18" charset="0"/>
              </a:rPr>
              <a:t> датами </a:t>
            </a:r>
            <a:r>
              <a:rPr lang="ru-RU" b="1" i="1" dirty="0" err="1">
                <a:effectLst>
                  <a:glow rad="63500">
                    <a:schemeClr val="bg1"/>
                  </a:glow>
                </a:effectLst>
                <a:latin typeface="Times New Roman" panose="02020603050405020304" pitchFamily="18" charset="0"/>
                <a:cs typeface="Times New Roman" panose="02020603050405020304" pitchFamily="18" charset="0"/>
              </a:rPr>
              <a:t>російської</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ідеології</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війни</a:t>
            </a:r>
            <a:r>
              <a:rPr lang="ru-RU" b="1" i="1" dirty="0" smtClean="0">
                <a:effectLst>
                  <a:glow rad="63500">
                    <a:schemeClr val="bg1"/>
                  </a:glow>
                </a:effectLst>
                <a:latin typeface="Times New Roman" panose="02020603050405020304" pitchFamily="18" charset="0"/>
                <a:cs typeface="Times New Roman" panose="02020603050405020304" pitchFamily="18" charset="0"/>
              </a:rPr>
              <a:t>»</a:t>
            </a:r>
            <a:endParaRPr lang="uk-UA"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850782"/>
      </p:ext>
    </p:extLst>
  </p:cSld>
  <p:clrMapOvr>
    <a:masterClrMapping/>
  </p:clrMapOvr>
  <p:transition spd="slow" advClick="0" advTm="1300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56902" y="182879"/>
            <a:ext cx="11678195" cy="6510518"/>
          </a:xfrm>
          <a:prstGeom prst="rect">
            <a:avLst/>
          </a:prstGeom>
        </p:spPr>
      </p:pic>
      <p:sp>
        <p:nvSpPr>
          <p:cNvPr id="4" name="Заголовок 3"/>
          <p:cNvSpPr>
            <a:spLocks noGrp="1"/>
          </p:cNvSpPr>
          <p:nvPr>
            <p:ph type="title"/>
          </p:nvPr>
        </p:nvSpPr>
        <p:spPr>
          <a:xfrm rot="20831912">
            <a:off x="-729344" y="694640"/>
            <a:ext cx="5144590" cy="440078"/>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 </a:t>
            </a:r>
            <a:b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b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02596" y="1408761"/>
            <a:ext cx="5289081" cy="4401205"/>
          </a:xfrm>
          <a:prstGeom prst="rect">
            <a:avLst/>
          </a:prstGeom>
        </p:spPr>
        <p:txBody>
          <a:bodyPr wrap="square">
            <a:spAutoFit/>
          </a:bodyPr>
          <a:lstStyle/>
          <a:p>
            <a:pPr lvl="0" indent="457200" algn="ju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Наша пам’ять насправді є не найнадійнішим інструментом. Вона легко надається до маніпуляцій, покладатися на неї загалом доволі ризиковано. Тим паче, коли йдеться про максимально загострені емоційні стани, про стан граничної сердечної </a:t>
            </a:r>
            <a:r>
              <a:rPr lang="uk-UA"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вивернутості</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засліплення, </a:t>
            </a:r>
            <a:r>
              <a:rPr lang="uk-UA"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оглушеності</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Якісь речі забуваються поза нашим бажанням </a:t>
            </a:r>
            <a:r>
              <a:rPr lang="uk-UA" sz="2000" dirty="0" smtClean="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пам’ять просто витісняє їх, розпихає темними закутками, затемнює. Апелювати до пам’яті </a:t>
            </a:r>
            <a:r>
              <a:rPr lang="uk-UA" sz="20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справа взагалі не надто вдячна. Значно логічніше звертатися до очевидців, які свого часу знайшли силу говорити й свідчити</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lvl="0" indent="457200" algn="r">
              <a:defRPr/>
            </a:pPr>
            <a:r>
              <a:rPr kumimoji="0" lang="uk-UA"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З передмови Сергія Жадана</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095999" y="1408761"/>
            <a:ext cx="5289081" cy="4401205"/>
          </a:xfrm>
          <a:prstGeom prst="rect">
            <a:avLst/>
          </a:prstGeom>
        </p:spPr>
        <p:txBody>
          <a:bodyPr wrap="square">
            <a:spAutoFit/>
          </a:bodyPr>
          <a:lstStyle/>
          <a:p>
            <a:pPr lvl="0" indent="457200" algn="just">
              <a:defRPr/>
            </a:pP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Поїзд</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поїзд</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Дівчата</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поїзд</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0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ru-RU"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кричить</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одна волонтерка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іншим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кілька</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хвилин</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зал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перетворюється</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мурашник</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стає</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перевальним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пунктом у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цьому</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безкінечному</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потоці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сліз</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болю та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дитячих</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криків</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Тут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стільки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руху</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здається</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що</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життя</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зависло,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спинилося</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зачепилося</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страшні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картинки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розстріляних</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домівок</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стоїть</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ступорі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Так само в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ступорі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болем</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сльозами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очах, у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черзі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 чай з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пакетиків</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стоять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різні-різні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люди. І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які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звикли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чекати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допомоги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інших</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що</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ніколи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нічого</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не просили і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ні</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чому</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не </a:t>
            </a:r>
            <a:r>
              <a:rPr lang="ru-RU" sz="2000"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відчували</a:t>
            </a:r>
            <a:r>
              <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потреби</a:t>
            </a:r>
            <a:r>
              <a:rPr lang="ru-RU"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lvl="0" indent="457200" algn="r">
              <a:defRPr/>
            </a:pPr>
            <a:r>
              <a:rPr kumimoji="0" lang="uk-UA"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З репортажу Ані Семенюк</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138803"/>
      </p:ext>
    </p:extLst>
  </p:cSld>
  <p:clrMapOvr>
    <a:masterClrMapping/>
  </p:clrMapOvr>
  <p:transition spd="slow" advClick="0" advTm="1500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8488386" y="1710998"/>
            <a:ext cx="3245597" cy="4676501"/>
          </a:xfrm>
          <a:prstGeom prst="rect">
            <a:avLst/>
          </a:prstGeom>
        </p:spPr>
      </p:pic>
      <p:sp>
        <p:nvSpPr>
          <p:cNvPr id="4" name="Прямоугольник 3"/>
          <p:cNvSpPr/>
          <p:nvPr/>
        </p:nvSpPr>
        <p:spPr>
          <a:xfrm>
            <a:off x="438967" y="1815501"/>
            <a:ext cx="7816760" cy="4154984"/>
          </a:xfrm>
          <a:prstGeom prst="rect">
            <a:avLst/>
          </a:prstGeom>
        </p:spPr>
        <p:txBody>
          <a:bodyPr wrap="square">
            <a:spAutoFit/>
          </a:bodyPr>
          <a:lstStyle/>
          <a:p>
            <a:pPr indent="457200" algn="just"/>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лютого 2022 року </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українці прокинулись в іншій реальності: небо розривало ревіння російських винищувачів, на українські міста в мирні спальні райони летіли російські ракети, станції метро перетворились в укриття. В цій новій реальності більше не існувало поняття абсолютної безпеки.</a:t>
            </a:r>
          </a:p>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Перші дні війни були дуже емоційними і страшними. Коли не знаєш, що робити, не встигаєш за новинами. А через ці новини не можеш нічого робити…</a:t>
            </a:r>
          </a:p>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 ще один збірник людських історій. У ньому можна прочитати про спогади людей у перші дні повномасштабної війни. І, щоб не дозволити росіянам переписати історію, написали саме цю </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книгу.</a:t>
            </a:r>
            <a:endPar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Заголовок 3"/>
          <p:cNvSpPr txBox="1">
            <a:spLocks/>
          </p:cNvSpPr>
          <p:nvPr/>
        </p:nvSpPr>
        <p:spPr>
          <a:xfrm>
            <a:off x="438966" y="253774"/>
            <a:ext cx="11295017" cy="1325563"/>
          </a:xfrm>
          <a:prstGeom prst="rect">
            <a:avLst/>
          </a:prstGeom>
          <a:effectLst>
            <a:glow rad="127000">
              <a:schemeClr val="bg1"/>
            </a:glow>
          </a:effectLst>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err="1">
                <a:effectLst>
                  <a:glow rad="63500">
                    <a:schemeClr val="bg1"/>
                  </a:glow>
                </a:effectLst>
                <a:latin typeface="Times New Roman" panose="02020603050405020304" pitchFamily="18" charset="0"/>
                <a:cs typeface="Times New Roman" panose="02020603050405020304" pitchFamily="18" charset="0"/>
              </a:rPr>
              <a:t>Дар'я</a:t>
            </a:r>
            <a:r>
              <a:rPr lang="ru-RU" b="1" i="1" dirty="0">
                <a:effectLst>
                  <a:glow rad="63500">
                    <a:schemeClr val="bg1"/>
                  </a:glow>
                </a:effectLst>
                <a:latin typeface="Times New Roman" panose="02020603050405020304" pitchFamily="18" charset="0"/>
                <a:cs typeface="Times New Roman" panose="02020603050405020304" pitchFamily="18" charset="0"/>
              </a:rPr>
              <a:t> Бура, </a:t>
            </a:r>
            <a:r>
              <a:rPr lang="ru-RU" b="1" i="1" dirty="0" err="1">
                <a:effectLst>
                  <a:glow rad="63500">
                    <a:schemeClr val="bg1"/>
                  </a:glow>
                </a:effectLst>
                <a:latin typeface="Times New Roman" panose="02020603050405020304" pitchFamily="18" charset="0"/>
                <a:cs typeface="Times New Roman" panose="02020603050405020304" pitchFamily="18" charset="0"/>
              </a:rPr>
              <a:t>Євгенія</a:t>
            </a:r>
            <a:r>
              <a:rPr lang="ru-RU" b="1" i="1" dirty="0">
                <a:effectLst>
                  <a:glow rad="63500">
                    <a:schemeClr val="bg1"/>
                  </a:glow>
                </a:effectLst>
                <a:latin typeface="Times New Roman" panose="02020603050405020304" pitchFamily="18" charset="0"/>
                <a:cs typeface="Times New Roman" panose="02020603050405020304" pitchFamily="18" charset="0"/>
              </a:rPr>
              <a:t> Подобна </a:t>
            </a:r>
            <a:r>
              <a:rPr lang="ru-RU" b="1" i="1" dirty="0" smtClean="0">
                <a:effectLst>
                  <a:glow rad="63500">
                    <a:schemeClr val="bg1"/>
                  </a:glow>
                </a:effectLst>
                <a:latin typeface="Times New Roman" panose="02020603050405020304" pitchFamily="18" charset="0"/>
                <a:cs typeface="Times New Roman" panose="02020603050405020304" pitchFamily="18" charset="0"/>
              </a:rPr>
              <a:t>«</a:t>
            </a:r>
            <a:r>
              <a:rPr lang="ru-RU" b="1" i="1" dirty="0" err="1" smtClean="0">
                <a:effectLst>
                  <a:glow rad="63500">
                    <a:schemeClr val="bg1"/>
                  </a:glow>
                </a:effectLst>
                <a:latin typeface="Times New Roman" panose="02020603050405020304" pitchFamily="18" charset="0"/>
                <a:cs typeface="Times New Roman" panose="02020603050405020304" pitchFamily="18" charset="0"/>
              </a:rPr>
              <a:t>Лютий</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лютий</a:t>
            </a:r>
            <a:r>
              <a:rPr lang="ru-RU" b="1" i="1" dirty="0">
                <a:effectLst>
                  <a:glow rad="63500">
                    <a:schemeClr val="bg1"/>
                  </a:glow>
                </a:effectLst>
                <a:latin typeface="Times New Roman" panose="02020603050405020304" pitchFamily="18" charset="0"/>
                <a:cs typeface="Times New Roman" panose="02020603050405020304" pitchFamily="18" charset="0"/>
              </a:rPr>
              <a:t> 2022. </a:t>
            </a:r>
            <a:r>
              <a:rPr lang="ru-RU" b="1" i="1" dirty="0" err="1">
                <a:effectLst>
                  <a:glow rad="63500">
                    <a:schemeClr val="bg1"/>
                  </a:glow>
                </a:effectLst>
                <a:latin typeface="Times New Roman" panose="02020603050405020304" pitchFamily="18" charset="0"/>
                <a:cs typeface="Times New Roman" panose="02020603050405020304" pitchFamily="18" charset="0"/>
              </a:rPr>
              <a:t>Свідчення</a:t>
            </a:r>
            <a:r>
              <a:rPr lang="ru-RU" b="1" i="1" dirty="0">
                <a:effectLst>
                  <a:glow rad="63500">
                    <a:schemeClr val="bg1"/>
                  </a:glow>
                </a:effectLst>
                <a:latin typeface="Times New Roman" panose="02020603050405020304" pitchFamily="18" charset="0"/>
                <a:cs typeface="Times New Roman" panose="02020603050405020304" pitchFamily="18" charset="0"/>
              </a:rPr>
              <a:t> про </a:t>
            </a:r>
            <a:r>
              <a:rPr lang="ru-RU" b="1" i="1" dirty="0" err="1">
                <a:effectLst>
                  <a:glow rad="63500">
                    <a:schemeClr val="bg1"/>
                  </a:glow>
                </a:effectLst>
                <a:latin typeface="Times New Roman" panose="02020603050405020304" pitchFamily="18" charset="0"/>
                <a:cs typeface="Times New Roman" panose="02020603050405020304" pitchFamily="18" charset="0"/>
              </a:rPr>
              <a:t>перші</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дні</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вторгнення</a:t>
            </a:r>
            <a:r>
              <a:rPr lang="ru-RU" b="1" i="1" dirty="0" smtClean="0">
                <a:effectLst>
                  <a:glow rad="63500">
                    <a:schemeClr val="bg1"/>
                  </a:glow>
                </a:effectLst>
                <a:latin typeface="Times New Roman" panose="02020603050405020304" pitchFamily="18" charset="0"/>
                <a:cs typeface="Times New Roman" panose="02020603050405020304" pitchFamily="18" charset="0"/>
              </a:rPr>
              <a:t>»</a:t>
            </a:r>
            <a:endParaRPr lang="uk-UA"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125559"/>
      </p:ext>
    </p:extLst>
  </p:cSld>
  <p:clrMapOvr>
    <a:masterClrMapping/>
  </p:clrMapOvr>
  <p:transition spd="slow" advClick="0" advTm="1300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69965" y="169816"/>
            <a:ext cx="11678195" cy="6510518"/>
          </a:xfrm>
          <a:prstGeom prst="rect">
            <a:avLst/>
          </a:prstGeom>
        </p:spPr>
      </p:pic>
      <p:sp>
        <p:nvSpPr>
          <p:cNvPr id="4" name="Заголовок 3"/>
          <p:cNvSpPr>
            <a:spLocks noGrp="1"/>
          </p:cNvSpPr>
          <p:nvPr>
            <p:ph type="title"/>
          </p:nvPr>
        </p:nvSpPr>
        <p:spPr>
          <a:xfrm rot="20920744">
            <a:off x="-802568" y="472001"/>
            <a:ext cx="5144590" cy="368672"/>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a:t>
            </a: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08055" y="893613"/>
            <a:ext cx="5491226" cy="5062924"/>
          </a:xfrm>
          <a:prstGeom prst="rect">
            <a:avLst/>
          </a:prstGeom>
        </p:spPr>
        <p:txBody>
          <a:bodyPr wrap="square">
            <a:spAutoFit/>
          </a:bodyPr>
          <a:lstStyle/>
          <a:p>
            <a:pPr lvl="0" indent="457200" algn="just">
              <a:defRPr/>
            </a:pPr>
            <a:r>
              <a:rPr kumimoji="0" lang="uk-UA" sz="1900" b="0" i="0"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«Цей день у всіх нас почався приблизно однаково: ми прокинулися від вибухів чи схвильованих дзвінків рідних зі словами: «Війна почалася», почали читати новини й гортати стрічки </a:t>
            </a:r>
            <a:r>
              <a:rPr kumimoji="0" lang="uk-UA" sz="1900" b="0" i="0" u="none" strike="noStrike" kern="1200" cap="none" spc="0" normalizeH="0" baseline="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соцмереж</a:t>
            </a:r>
            <a:r>
              <a:rPr kumimoji="0" lang="uk-UA" sz="1900" b="0" i="0"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аби зрозуміти, що відбувається. Я не була винятком. Я прокинулася від крику мами: «О, Боже! Як? – з сусідньої кімнати. Відкрила </a:t>
            </a:r>
            <a:r>
              <a:rPr kumimoji="0" lang="uk-UA" sz="1900" b="0" i="0" u="none" strike="noStrike" kern="1200" cap="none" spc="0" normalizeH="0" baseline="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Фейсбук</a:t>
            </a:r>
            <a:r>
              <a:rPr kumimoji="0" lang="uk-UA" sz="1900" b="0" i="0"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uk-UA" sz="1900" b="0" i="0" u="none" strike="noStrike" kern="1200" cap="none" spc="0" normalizeH="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І як і всі, мабуть, довго не могла повірити у те, що читаю в стрічці.</a:t>
            </a:r>
          </a:p>
          <a:p>
            <a:pPr lvl="0" indent="457200" algn="just">
              <a:defRPr/>
            </a:pPr>
            <a:r>
              <a:rPr lang="uk-UA" sz="19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лютого ми усі прокинулися в іншій реальності, де небо над нами розривало ревіння російських винищувачів, на українські міста летіли російські ракети, станції метро зупинили рух поїздів і слугували укриттям, і навіть маленькі діти почали розрізняти обстріли з «Граду» й постріл з танку. У нашій новій реальності більше не існувало поняття абсолютної безпеки»</a:t>
            </a:r>
            <a:endParaRPr kumimoji="0" lang="uk-UA" sz="1900" b="0" u="none" strike="noStrike" kern="1200" cap="none" spc="0" normalizeH="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237371" y="762985"/>
            <a:ext cx="5289081" cy="5632311"/>
          </a:xfrm>
          <a:prstGeom prst="rect">
            <a:avLst/>
          </a:prstGeom>
        </p:spPr>
        <p:txBody>
          <a:bodyPr wrap="square">
            <a:spAutoFit/>
          </a:bodyPr>
          <a:lstStyle/>
          <a:p>
            <a:pPr lvl="0" indent="457200" algn="just">
              <a:defRPr/>
            </a:pP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лютого о 7 годині ранку задзвонив будильник. Я завжди ставлю його на рано, а потім переводжу ще на годинку. Цього ранку чомусь зайшла у </a:t>
            </a:r>
            <a:r>
              <a:rPr lang="uk-UA" sz="2000"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Фейсбук</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телефон пікав повідомленнями. Перше, що я побачила – пост Євгенії Подобної: «Україно, перекличка! Що де відбувається?. Зайшла в коментарі і не повірила: Запоріжжя – чутно винищувачі, </a:t>
            </a:r>
            <a:r>
              <a:rPr lang="uk-UA" sz="2000"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Позняки</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чути вибухи, Троєщина – бахнуло відносно далеко, Біла Церква – чути вибухи, вибухи в районі аеродрому Василькова, Антонов – бахкає, Дніпро – чотири вибухи, Київ, </a:t>
            </a:r>
            <a:r>
              <a:rPr lang="uk-UA" sz="2000"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Лівобережка</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чути вибухи. В Одесі чути вибухи, Херсонська область – бомблять. В Броварах з 4 ранку чутно вибухи, </a:t>
            </a:r>
            <a:r>
              <a:rPr lang="uk-UA" sz="2000"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Словʼянськ</a:t>
            </a: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з 5 ранку чутно вибухи, але далеко, десь Дружківка…»</a:t>
            </a:r>
          </a:p>
          <a:p>
            <a:pPr lvl="0" indent="457200" algn="r">
              <a:defRPr/>
            </a:pPr>
            <a:endParaRPr kumimoji="0" lang="uk-UA" sz="20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9972855"/>
      </p:ext>
    </p:extLst>
  </p:cSld>
  <p:clrMapOvr>
    <a:masterClrMapping/>
  </p:clrMapOvr>
  <p:transition spd="slow" advClick="0" advTm="1600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56275" t="4680" r="9256" b="17994"/>
          <a:stretch/>
        </p:blipFill>
        <p:spPr>
          <a:xfrm>
            <a:off x="781020" y="1600702"/>
            <a:ext cx="3205885" cy="4820194"/>
          </a:xfrm>
          <a:prstGeom prst="rect">
            <a:avLst/>
          </a:prstGeom>
        </p:spPr>
      </p:pic>
      <p:sp>
        <p:nvSpPr>
          <p:cNvPr id="4" name="Прямоугольник 3"/>
          <p:cNvSpPr/>
          <p:nvPr/>
        </p:nvSpPr>
        <p:spPr>
          <a:xfrm>
            <a:off x="4720044" y="2321898"/>
            <a:ext cx="6745935" cy="2800767"/>
          </a:xfrm>
          <a:prstGeom prst="rect">
            <a:avLst/>
          </a:prstGeom>
        </p:spPr>
        <p:txBody>
          <a:bodyPr wrap="square">
            <a:spAutoFit/>
          </a:bodyPr>
          <a:lstStyle/>
          <a:p>
            <a:pPr indent="457200" algn="just"/>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Книжка </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розповідає про киян, які опинилися в епіцентрі повномасштабної війни. Це щоденник, який показує трансформацію звичайної людини, що пройшла від розпачу та шоку до бажання </a:t>
            </a:r>
            <a:r>
              <a:rPr lang="ru-RU"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зробити</a:t>
            </a:r>
            <a:r>
              <a:rPr lang="ru-RU"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все для перемоги.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Крім</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розповіді</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автора в книжку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увійшли</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історії</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відомих</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українців</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серед</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яких</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Даша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Астаф’єва</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Tayana</a:t>
            </a: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Roxolana</a:t>
            </a: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Катерина Кухар та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Олександр</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Стоянов,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Дарія</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Ковтун та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Євген</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Хмара</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5" name="Заголовок 3"/>
          <p:cNvSpPr txBox="1">
            <a:spLocks/>
          </p:cNvSpPr>
          <p:nvPr/>
        </p:nvSpPr>
        <p:spPr>
          <a:xfrm>
            <a:off x="444136" y="275140"/>
            <a:ext cx="11295017" cy="1148712"/>
          </a:xfrm>
          <a:prstGeom prst="rect">
            <a:avLst/>
          </a:prstGeom>
          <a:effectLst>
            <a:glow rad="127000">
              <a:schemeClr val="bg1"/>
            </a:glow>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err="1">
                <a:effectLst>
                  <a:glow rad="63500">
                    <a:schemeClr val="bg1"/>
                  </a:glow>
                </a:effectLst>
                <a:latin typeface="Times New Roman" panose="02020603050405020304" pitchFamily="18" charset="0"/>
                <a:cs typeface="Times New Roman" panose="02020603050405020304" pitchFamily="18" charset="0"/>
              </a:rPr>
              <a:t>Андрій</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Мероник</a:t>
            </a:r>
            <a:endParaRPr lang="ru-RU" b="1" i="1" dirty="0" smtClean="0">
              <a:effectLst>
                <a:glow rad="63500">
                  <a:schemeClr val="bg1"/>
                </a:glow>
              </a:effectLst>
              <a:latin typeface="Times New Roman" panose="02020603050405020304" pitchFamily="18" charset="0"/>
              <a:cs typeface="Times New Roman" panose="02020603050405020304" pitchFamily="18" charset="0"/>
            </a:endParaRPr>
          </a:p>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a:effectLst>
                  <a:glow rad="63500">
                    <a:schemeClr val="bg1"/>
                  </a:glow>
                </a:effectLst>
                <a:latin typeface="Times New Roman" panose="02020603050405020304" pitchFamily="18" charset="0"/>
                <a:cs typeface="Times New Roman" panose="02020603050405020304" pitchFamily="18" charset="0"/>
              </a:rPr>
              <a:t>«24.02. </a:t>
            </a:r>
            <a:r>
              <a:rPr lang="ru-RU" b="1" i="1" dirty="0" err="1">
                <a:effectLst>
                  <a:glow rad="63500">
                    <a:schemeClr val="bg1"/>
                  </a:glow>
                </a:effectLst>
                <a:latin typeface="Times New Roman" panose="02020603050405020304" pitchFamily="18" charset="0"/>
                <a:cs typeface="Times New Roman" panose="02020603050405020304" pitchFamily="18" charset="0"/>
              </a:rPr>
              <a:t>Щоденник</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Війни</a:t>
            </a:r>
            <a:r>
              <a:rPr lang="ru-RU" b="1" i="1" dirty="0">
                <a:effectLst>
                  <a:glow rad="63500">
                    <a:schemeClr val="bg1"/>
                  </a:glow>
                </a:effectLst>
                <a:latin typeface="Times New Roman" panose="02020603050405020304" pitchFamily="18" charset="0"/>
                <a:cs typeface="Times New Roman" panose="02020603050405020304" pitchFamily="18" charset="0"/>
              </a:rPr>
              <a:t>» </a:t>
            </a:r>
            <a:endParaRPr lang="uk-UA"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0879022"/>
      </p:ext>
    </p:extLst>
  </p:cSld>
  <p:clrMapOvr>
    <a:masterClrMapping/>
  </p:clrMapOvr>
  <p:transition spd="slow" advClick="0" advTm="1200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69965" y="169816"/>
            <a:ext cx="11678195" cy="6510518"/>
          </a:xfrm>
          <a:prstGeom prst="rect">
            <a:avLst/>
          </a:prstGeom>
        </p:spPr>
      </p:pic>
      <p:sp>
        <p:nvSpPr>
          <p:cNvPr id="4" name="Заголовок 3"/>
          <p:cNvSpPr>
            <a:spLocks noGrp="1"/>
          </p:cNvSpPr>
          <p:nvPr>
            <p:ph type="title"/>
          </p:nvPr>
        </p:nvSpPr>
        <p:spPr>
          <a:xfrm rot="20920744">
            <a:off x="-802568" y="472001"/>
            <a:ext cx="5144590" cy="368672"/>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a:t>
            </a: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70842" y="1342040"/>
            <a:ext cx="5491226" cy="4678204"/>
          </a:xfrm>
          <a:prstGeom prst="rect">
            <a:avLst/>
          </a:prstGeom>
        </p:spPr>
        <p:txBody>
          <a:bodyPr wrap="square">
            <a:spAutoFit/>
          </a:bodyPr>
          <a:lstStyle/>
          <a:p>
            <a:pPr lvl="0" indent="457200" algn="just">
              <a:defRPr/>
            </a:pPr>
            <a:r>
              <a:rPr kumimoji="0" lang="uk-UA" sz="1900" b="0" i="0"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Я протягла руку до телефона, щоби глянути, котра година, і,</a:t>
            </a:r>
            <a:r>
              <a:rPr kumimoji="0" lang="uk-UA" sz="1900" b="0" i="0" u="none" strike="noStrike" kern="1200" cap="none" spc="0" normalizeH="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як завжди, порахувати, скільки годин іще можна </a:t>
            </a:r>
            <a:r>
              <a:rPr kumimoji="0" lang="uk-UA" sz="1900" b="0" i="0" u="none" strike="noStrike" kern="1200" cap="none" spc="0" normalizeH="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поспати</a:t>
            </a:r>
            <a:r>
              <a:rPr kumimoji="0" lang="uk-UA" sz="1900" b="0" i="0" u="none" strike="noStrike" kern="1200" cap="none" spc="0" normalizeH="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Та як тільки я взяла телефон, той задзвенів. Тато. «Доця, почалося. Війна почалася», сказав він, і я, якщо чесно, не до кінця усвідомила, що це означає.</a:t>
            </a:r>
          </a:p>
          <a:p>
            <a:pPr lvl="0" indent="457200" algn="just">
              <a:defRPr/>
            </a:pPr>
            <a:r>
              <a:rPr lang="uk-UA" sz="19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Спершу мені не було страшно, бо через свій міцний сон я не чула ні вибухів, ні сирен. А от моя мама чула і коли зрозуміла, що то були вибухи, то почала плакати…»</a:t>
            </a:r>
          </a:p>
          <a:p>
            <a:pPr lvl="0" indent="457200" algn="just">
              <a:defRPr/>
            </a:pPr>
            <a:r>
              <a:rPr lang="uk-UA"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 потім сирену й вибух почула я… Саме тоді мене повністю накрило страхом. Опанувати себе було важко. Спазм у животі був дуже сильним, голова трішки крутилася, і мабуть, підвищився тиск. І тільки тоді я остаточно зрозуміла, що війна почалася</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lvl="0" indent="457200" algn="r">
              <a:defRPr/>
            </a:pPr>
            <a:r>
              <a:rPr lang="uk-UA" i="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Альона Тимошенко</a:t>
            </a:r>
            <a:endParaRPr lang="uk-UA"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360573" y="455031"/>
            <a:ext cx="5289081" cy="5940088"/>
          </a:xfrm>
          <a:prstGeom prst="rect">
            <a:avLst/>
          </a:prstGeom>
        </p:spPr>
        <p:txBody>
          <a:bodyPr wrap="square">
            <a:spAutoFit/>
          </a:bodyPr>
          <a:lstStyle/>
          <a:p>
            <a:pPr lvl="0" indent="457200" algn="just">
              <a:defRPr/>
            </a:pP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Пів години я не розуміла, що робити й куди втікати. За тиждень до повномасштабного вторгнення я кепкувала з тих, хто казав, що буде війна. Тепер геть не смішно. У сірому небі, знову зі свистом, пролетіла ракета й розірвалася за кілометр від нас. Атмосфера нагадувала фільм жахів: скрізь кричали ворони, яких вибухи пригнали зі смітників у місто; у різні боки бігали люди; без будь-яких правил їздили авто.</a:t>
            </a:r>
          </a:p>
          <a:p>
            <a:pPr lvl="0" indent="457200" algn="just">
              <a:defRPr/>
            </a:pP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 швидко повернулася в квартиру, без розбору зібрала речі, які потрапили під руку, і документи. Найбезпечнішим було метро. На іншому кінці Києва мене чекала сестра. Тож потрібно було добратися до неї, щоби разом з її чоловіком вирішити, куди втікати з міста від бомбардувань або ж чи лишитись у бомбосховищі.»</a:t>
            </a:r>
          </a:p>
          <a:p>
            <a:pPr lvl="0" indent="457200" algn="r">
              <a:defRPr/>
            </a:pPr>
            <a:r>
              <a:rPr kumimoji="0" lang="uk-UA" sz="2000" b="0" i="1"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Тетяна </a:t>
            </a:r>
            <a:r>
              <a:rPr kumimoji="0" lang="uk-UA" sz="2000" b="0" i="1" u="none" strike="noStrike" kern="1200" cap="none" spc="0" normalizeH="0" baseline="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Головнюк</a:t>
            </a:r>
            <a:endParaRPr kumimoji="0" lang="uk-UA" sz="2000" b="0" i="1"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145278"/>
      </p:ext>
    </p:extLst>
  </p:cSld>
  <p:clrMapOvr>
    <a:masterClrMapping/>
  </p:clrMapOvr>
  <p:transition spd="slow" advClick="0" advTm="1500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19680" y="1738816"/>
            <a:ext cx="3338849" cy="4751614"/>
          </a:xfrm>
          <a:prstGeom prst="rect">
            <a:avLst/>
          </a:prstGeom>
        </p:spPr>
      </p:pic>
      <p:sp>
        <p:nvSpPr>
          <p:cNvPr id="4" name="Прямоугольник 3"/>
          <p:cNvSpPr/>
          <p:nvPr/>
        </p:nvSpPr>
        <p:spPr>
          <a:xfrm>
            <a:off x="4412496" y="2117341"/>
            <a:ext cx="6945314" cy="3477875"/>
          </a:xfrm>
          <a:prstGeom prst="rect">
            <a:avLst/>
          </a:prstGeom>
        </p:spPr>
        <p:txBody>
          <a:bodyPr wrap="square">
            <a:spAutoFit/>
          </a:bodyPr>
          <a:lstStyle/>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«Незламні» </a:t>
            </a:r>
            <a:r>
              <a:rPr lang="uk-UA" sz="2200"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книга про українок, про силу українського духу, про жіночу єдність, про стійкість, коли треба покинути домівку і рятувати сім’ю, а потім країну, про якості, які українки відкрили в собі з початком війни, про те, як вони допомагають армії та мріють відновлювати країну.</a:t>
            </a:r>
          </a:p>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цій книзі зібрано 30 історій жінок-військових, волонтерів, адвокатів, </a:t>
            </a:r>
            <a:r>
              <a:rPr lang="uk-UA"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парамедиків</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засновниць фондів, які будь-яким способом доносили і доносять голос України в будь-який куточок світу.</a:t>
            </a:r>
            <a:endPar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Заголовок 3"/>
          <p:cNvSpPr txBox="1">
            <a:spLocks/>
          </p:cNvSpPr>
          <p:nvPr/>
        </p:nvSpPr>
        <p:spPr>
          <a:xfrm>
            <a:off x="463006" y="217261"/>
            <a:ext cx="11295017" cy="1521555"/>
          </a:xfrm>
          <a:prstGeom prst="rect">
            <a:avLst/>
          </a:prstGeom>
          <a:effectLst>
            <a:glow rad="127000">
              <a:schemeClr val="bg1"/>
            </a:glow>
          </a:effec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err="1">
                <a:effectLst>
                  <a:glow rad="63500">
                    <a:schemeClr val="bg1"/>
                  </a:glow>
                </a:effectLst>
                <a:latin typeface="Times New Roman" panose="02020603050405020304" pitchFamily="18" charset="0"/>
                <a:cs typeface="Times New Roman" panose="02020603050405020304" pitchFamily="18" charset="0"/>
              </a:rPr>
              <a:t>Вікторія</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Покатис</a:t>
            </a:r>
            <a:r>
              <a:rPr lang="ru-RU" b="1" i="1" dirty="0" smtClean="0">
                <a:effectLst>
                  <a:glow rad="63500">
                    <a:schemeClr val="bg1"/>
                  </a:glow>
                </a:effectLst>
                <a:latin typeface="Times New Roman" panose="02020603050405020304" pitchFamily="18" charset="0"/>
                <a:cs typeface="Times New Roman" panose="02020603050405020304" pitchFamily="18" charset="0"/>
              </a:rPr>
              <a:t>, Ярослава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Жуковська</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Тетяна</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Гордієнко</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Незламні</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a:effectLst>
                  <a:glow rad="63500">
                    <a:schemeClr val="bg1"/>
                  </a:glow>
                </a:effectLst>
                <a:latin typeface="Times New Roman" panose="02020603050405020304" pitchFamily="18" charset="0"/>
                <a:cs typeface="Times New Roman" panose="02020603050405020304" pitchFamily="18" charset="0"/>
              </a:rPr>
              <a:t>Книжка про </a:t>
            </a:r>
            <a:r>
              <a:rPr lang="ru-RU" b="1" i="1" dirty="0" err="1">
                <a:effectLst>
                  <a:glow rad="63500">
                    <a:schemeClr val="bg1"/>
                  </a:glow>
                </a:effectLst>
                <a:latin typeface="Times New Roman" panose="02020603050405020304" pitchFamily="18" charset="0"/>
                <a:cs typeface="Times New Roman" panose="02020603050405020304" pitchFamily="18" charset="0"/>
              </a:rPr>
              <a:t>спротив</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українських</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жінок</a:t>
            </a:r>
            <a:r>
              <a:rPr lang="ru-RU" b="1" i="1" dirty="0">
                <a:effectLst>
                  <a:glow rad="63500">
                    <a:schemeClr val="bg1"/>
                  </a:glow>
                </a:effectLst>
                <a:latin typeface="Times New Roman" panose="02020603050405020304" pitchFamily="18" charset="0"/>
                <a:cs typeface="Times New Roman" panose="02020603050405020304" pitchFamily="18" charset="0"/>
              </a:rPr>
              <a:t> у </a:t>
            </a:r>
            <a:r>
              <a:rPr lang="ru-RU" b="1" i="1" dirty="0" err="1">
                <a:effectLst>
                  <a:glow rad="63500">
                    <a:schemeClr val="bg1"/>
                  </a:glow>
                </a:effectLst>
                <a:latin typeface="Times New Roman" panose="02020603050405020304" pitchFamily="18" charset="0"/>
                <a:cs typeface="Times New Roman" panose="02020603050405020304" pitchFamily="18" charset="0"/>
              </a:rPr>
              <a:t>війні</a:t>
            </a:r>
            <a:r>
              <a:rPr lang="ru-RU" b="1" i="1" dirty="0">
                <a:effectLst>
                  <a:glow rad="63500">
                    <a:schemeClr val="bg1"/>
                  </a:glow>
                </a:effectLst>
                <a:latin typeface="Times New Roman" panose="02020603050405020304" pitchFamily="18" charset="0"/>
                <a:cs typeface="Times New Roman" panose="02020603050405020304" pitchFamily="18" charset="0"/>
              </a:rPr>
              <a:t> з </a:t>
            </a:r>
            <a:r>
              <a:rPr lang="ru-RU" b="1" i="1" dirty="0" err="1">
                <a:effectLst>
                  <a:glow rad="63500">
                    <a:schemeClr val="bg1"/>
                  </a:glow>
                </a:effectLst>
                <a:latin typeface="Times New Roman" panose="02020603050405020304" pitchFamily="18" charset="0"/>
                <a:cs typeface="Times New Roman" panose="02020603050405020304" pitchFamily="18" charset="0"/>
              </a:rPr>
              <a:t>російськими</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загарбниками</a:t>
            </a:r>
            <a:r>
              <a:rPr lang="ru-RU" b="1" i="1" dirty="0" smtClean="0">
                <a:effectLst>
                  <a:glow rad="63500">
                    <a:schemeClr val="bg1"/>
                  </a:glow>
                </a:effectLst>
                <a:latin typeface="Times New Roman" panose="02020603050405020304" pitchFamily="18" charset="0"/>
                <a:cs typeface="Times New Roman" panose="02020603050405020304" pitchFamily="18" charset="0"/>
              </a:rPr>
              <a:t>»</a:t>
            </a:r>
            <a:endParaRPr lang="uk-UA"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502434"/>
      </p:ext>
    </p:extLst>
  </p:cSld>
  <p:clrMapOvr>
    <a:masterClrMapping/>
  </p:clrMapOvr>
  <p:transition spd="slow" advClick="0" advTm="1300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69965" y="169816"/>
            <a:ext cx="11678195" cy="6510518"/>
          </a:xfrm>
          <a:prstGeom prst="rect">
            <a:avLst/>
          </a:prstGeom>
        </p:spPr>
      </p:pic>
      <p:sp>
        <p:nvSpPr>
          <p:cNvPr id="4" name="Заголовок 3"/>
          <p:cNvSpPr>
            <a:spLocks noGrp="1"/>
          </p:cNvSpPr>
          <p:nvPr>
            <p:ph type="title"/>
          </p:nvPr>
        </p:nvSpPr>
        <p:spPr>
          <a:xfrm rot="20920744">
            <a:off x="-802568" y="472001"/>
            <a:ext cx="5144590" cy="368672"/>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a:t>
            </a: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70842" y="1342040"/>
            <a:ext cx="5491226" cy="4816703"/>
          </a:xfrm>
          <a:prstGeom prst="rect">
            <a:avLst/>
          </a:prstGeom>
        </p:spPr>
        <p:txBody>
          <a:bodyPr wrap="square">
            <a:spAutoFit/>
          </a:bodyPr>
          <a:lstStyle/>
          <a:p>
            <a:pPr lvl="0" indent="457200" algn="just">
              <a:defRPr/>
            </a:pPr>
            <a:r>
              <a:rPr kumimoji="0" lang="uk-UA" sz="1900" b="0" i="0" u="none" strike="noStrike" kern="1200" cap="none" spc="0" normalizeH="0" baseline="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Я жила на Лівому березі</a:t>
            </a:r>
            <a:r>
              <a:rPr kumimoji="0" lang="uk-UA" sz="1900" b="0" i="0" u="none" strike="noStrike" kern="1200" cap="none" spc="0" normalizeH="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Києва</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Уранці 24 лютого спросоння почула вибухи, але перевернулася на інший бік і продовжила спати. А потім мені подзвонила мама зі словами: «Юля, війна, збирайся». За десять хвилин я вже була на </a:t>
            </a:r>
            <a:r>
              <a:rPr lang="uk-UA"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паркувальному</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майданчику. Пам'ятаю, що наді мною в небі пронеслися два винищувачі. Тоді я зрозуміла, що справді почалося щось серйозне. Із батьком, мамою та трьома собаками два тижні жили неподалік </a:t>
            </a:r>
            <a:r>
              <a:rPr lang="uk-UA"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Гостомельського</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аеропорту. На нашу ділянку прилетів величезний уламок від снаряда – позаду нашого будинку росіяни розмістили «Гради». Будинок сусідів був зруйнований вщент. На другий день нашого там перебування померла мама друзів, і ми не могли її похоронити. …»</a:t>
            </a:r>
          </a:p>
          <a:p>
            <a:pPr lvl="0" indent="457200" algn="just">
              <a:defRPr/>
            </a:pPr>
            <a:r>
              <a:rPr lang="uk-UA" i="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Юлія </a:t>
            </a:r>
            <a:r>
              <a:rPr lang="uk-UA" i="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Панкова</a:t>
            </a:r>
            <a:r>
              <a:rPr lang="uk-UA" i="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журналістка, ведуча програми «Ревізор», громадська діячка</a:t>
            </a:r>
            <a:endParaRPr lang="uk-UA"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6431731" y="298588"/>
            <a:ext cx="5146766" cy="6252973"/>
          </a:xfrm>
          <a:prstGeom prst="rect">
            <a:avLst/>
          </a:prstGeom>
          <a:effectLst>
            <a:softEdge rad="635000"/>
          </a:effectLst>
        </p:spPr>
      </p:pic>
    </p:spTree>
    <p:extLst>
      <p:ext uri="{BB962C8B-B14F-4D97-AF65-F5344CB8AC3E}">
        <p14:creationId xmlns:p14="http://schemas.microsoft.com/office/powerpoint/2010/main" val="2236251638"/>
      </p:ext>
    </p:extLst>
  </p:cSld>
  <p:clrMapOvr>
    <a:masterClrMapping/>
  </p:clrMapOvr>
  <p:transition spd="slow" advClick="0" advTm="15000">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7561" t="11213" r="10526" b="10365"/>
          <a:stretch/>
        </p:blipFill>
        <p:spPr>
          <a:xfrm>
            <a:off x="8438148" y="1616242"/>
            <a:ext cx="3433009" cy="4780549"/>
          </a:xfrm>
          <a:prstGeom prst="rect">
            <a:avLst/>
          </a:prstGeom>
          <a:effectLst>
            <a:softEdge rad="203200"/>
          </a:effectLst>
        </p:spPr>
      </p:pic>
      <p:sp>
        <p:nvSpPr>
          <p:cNvPr id="4" name="Прямоугольник 3"/>
          <p:cNvSpPr/>
          <p:nvPr/>
        </p:nvSpPr>
        <p:spPr>
          <a:xfrm>
            <a:off x="825825" y="2339006"/>
            <a:ext cx="7234990" cy="3139321"/>
          </a:xfrm>
          <a:prstGeom prst="rect">
            <a:avLst/>
          </a:prstGeom>
        </p:spPr>
        <p:txBody>
          <a:bodyPr wrap="square">
            <a:spAutoFit/>
          </a:bodyPr>
          <a:lstStyle/>
          <a:p>
            <a:pPr indent="457200" algn="just"/>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Книга написана в </a:t>
            </a:r>
            <a:r>
              <a:rPr lang="ru-RU"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дні</a:t>
            </a:r>
            <a:r>
              <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смертельного </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протистояння України за свою державність, своє фізичне виживання як нації і збереження країни, це живе, реальне відображення подій 2022 року з самого початку військової агресії Росії 24.02.22 року. </a:t>
            </a:r>
          </a:p>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Героєм книги є український народ, який відображається десятками епізодів в художньому відтворенні героїчного супротиву агресору в перші місяці війни.</a:t>
            </a:r>
            <a:endPar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Заголовок 3"/>
          <p:cNvSpPr txBox="1">
            <a:spLocks/>
          </p:cNvSpPr>
          <p:nvPr/>
        </p:nvSpPr>
        <p:spPr>
          <a:xfrm>
            <a:off x="448491" y="290679"/>
            <a:ext cx="11295017" cy="1325563"/>
          </a:xfrm>
          <a:prstGeom prst="rect">
            <a:avLst/>
          </a:prstGeom>
          <a:effectLst>
            <a:glow rad="127000">
              <a:schemeClr val="bg1"/>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Антон Данко</a:t>
            </a:r>
          </a:p>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a:t>
            </a:r>
            <a:r>
              <a:rPr lang="ru-RU" b="1" i="1" dirty="0" err="1" smtClean="0">
                <a:effectLst>
                  <a:glow rad="63500">
                    <a:schemeClr val="bg1"/>
                  </a:glow>
                </a:effectLst>
                <a:latin typeface="Times New Roman" panose="02020603050405020304" pitchFamily="18" charset="0"/>
                <a:cs typeface="Times New Roman" panose="02020603050405020304" pitchFamily="18" charset="0"/>
              </a:rPr>
              <a:t>Україна</a:t>
            </a:r>
            <a:r>
              <a:rPr lang="ru-RU" b="1" i="1" dirty="0" smtClean="0">
                <a:effectLst>
                  <a:glow rad="63500">
                    <a:schemeClr val="bg1"/>
                  </a:glow>
                </a:effectLst>
                <a:latin typeface="Times New Roman" panose="02020603050405020304" pitchFamily="18" charset="0"/>
                <a:cs typeface="Times New Roman" panose="02020603050405020304" pitchFamily="18" charset="0"/>
              </a:rPr>
              <a:t> у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вогні</a:t>
            </a:r>
            <a:r>
              <a:rPr lang="ru-RU" b="1" i="1" dirty="0" smtClean="0">
                <a:effectLst>
                  <a:glow rad="63500">
                    <a:schemeClr val="bg1"/>
                  </a:glow>
                </a:effectLst>
                <a:latin typeface="Times New Roman" panose="02020603050405020304" pitchFamily="18" charset="0"/>
                <a:cs typeface="Times New Roman" panose="02020603050405020304" pitchFamily="18" charset="0"/>
              </a:rPr>
              <a:t>»</a:t>
            </a:r>
            <a:endParaRPr lang="uk-UA"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091723"/>
      </p:ext>
    </p:extLst>
  </p:cSld>
  <p:clrMapOvr>
    <a:masterClrMapping/>
  </p:clrMapOvr>
  <p:transition spd="slow" advClick="0" advTm="12000">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83324" y="1745176"/>
            <a:ext cx="5852162" cy="4708981"/>
          </a:xfrm>
          <a:prstGeom prst="rect">
            <a:avLst/>
          </a:prstGeom>
        </p:spPr>
        <p:txBody>
          <a:bodyPr wrap="square">
            <a:spAutoFit/>
          </a:bodyPr>
          <a:lstStyle/>
          <a:p>
            <a:pPr indent="457200" algn="just"/>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Нова воєнна реальність породила феномен нової літератури, що є реалістичним змалюванням боротьби українців за свій дім, землю, незалежність. Доля країни та людей, які живуть у війні ‒ основні теми літературних творів цього року. Історики, письменники, журналісти, військові та волонтери демонструють свій особистий погляд на події, які розгорнулися на нашій землі. Їхні твори не лише документують те, що відбувається із кожним із нас, а й несуть у собі нескінченний біль і загальнолюдську трагедію.</a:t>
            </a:r>
          </a:p>
          <a:p>
            <a:pPr indent="457200" algn="just"/>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Пропонуємо вам віртуальний огляд «Голос війни», де представлені книги про війну в Україні.</a:t>
            </a:r>
            <a:endParaRPr lang="uk-UA"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6518365" y="2143791"/>
            <a:ext cx="5133703" cy="3671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Прямоугольник 2"/>
          <p:cNvSpPr/>
          <p:nvPr/>
        </p:nvSpPr>
        <p:spPr>
          <a:xfrm>
            <a:off x="483325" y="729513"/>
            <a:ext cx="11168744" cy="1015663"/>
          </a:xfrm>
          <a:prstGeom prst="rect">
            <a:avLst/>
          </a:prstGeom>
        </p:spPr>
        <p:txBody>
          <a:bodyPr wrap="square">
            <a:spAutoFit/>
          </a:bodyPr>
          <a:lstStyle/>
          <a:p>
            <a:pPr indent="457200" algn="just"/>
            <a:r>
              <a:rPr lang="uk-UA"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лютого 2022 року змінило життя не тільки України, а й усього світу. Повномасштабне вторгнення РФ в Україну принесло українцям багато горя, жаху, непоправних втрат, проте на тлі страшних випробувань укріпилися жага Перемоги та віра в неї. </a:t>
            </a:r>
            <a:endParaRPr lang="uk-UA"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0568647"/>
      </p:ext>
    </p:extLst>
  </p:cSld>
  <p:clrMapOvr>
    <a:masterClrMapping/>
  </p:clrMapOvr>
  <p:transition spd="slow" advClick="0" advTm="1200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75221" y="182879"/>
            <a:ext cx="11781796" cy="6510518"/>
          </a:xfrm>
          <a:prstGeom prst="rect">
            <a:avLst/>
          </a:prstGeom>
        </p:spPr>
      </p:pic>
      <p:sp>
        <p:nvSpPr>
          <p:cNvPr id="4" name="Заголовок 3"/>
          <p:cNvSpPr>
            <a:spLocks noGrp="1"/>
          </p:cNvSpPr>
          <p:nvPr>
            <p:ph type="title"/>
          </p:nvPr>
        </p:nvSpPr>
        <p:spPr>
          <a:xfrm rot="20920744">
            <a:off x="-802568" y="472001"/>
            <a:ext cx="5144590" cy="368672"/>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a:t>
            </a: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70842" y="1342040"/>
            <a:ext cx="5491226" cy="4247317"/>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«Минуло десять днів війни…</a:t>
            </a:r>
          </a:p>
          <a:p>
            <a:pPr marL="0" marR="0" lvl="0" indent="457200" algn="just" defTabSz="914400" rtl="0" eaLnBrk="1" fontAlgn="auto" latinLnBrk="0" hangingPunct="1">
              <a:lnSpc>
                <a:spcPct val="100000"/>
              </a:lnSpc>
              <a:spcBef>
                <a:spcPts val="0"/>
              </a:spcBef>
              <a:spcAft>
                <a:spcPts val="0"/>
              </a:spcAft>
              <a:buClrTx/>
              <a:buSzTx/>
              <a:buFontTx/>
              <a:buNone/>
              <a:tabLst/>
              <a:defRPr/>
            </a:pP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Ворог стояв зовсім рядом. В сусідньому місті Буча, яке було видно з будинку, велись кровопролитні жорстокі вуличні бої. Безперервно працювала артилерійська батарея десь зовсім рядом із житловим комплексом, накриваючи вогнем абреків-</a:t>
            </a:r>
            <a:r>
              <a:rPr lang="uk-UA"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кадирівців</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які вперто сунули на Київ. Ця панівна висота була важливим воєнним пунктом, але при цьому усі розуміли рано чи пізно за неї візьмуться рашисти. </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a:t>
            </a:r>
            <a:r>
              <a:rPr kumimoji="0" lang="uk-UA" sz="1800" b="0"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телевізору показували Бучу, її розбиті вулиці і будинки, на яких валялися вбиті рашисти, обгорілі чорні залишки танків і десантників – бородатих чеченців і зовсім молодих і юних солдатиків, яких безжально кинули в пекло страшної і нікому не потрібної війни. …</a:t>
            </a:r>
            <a:r>
              <a:rPr kumimoji="0" lang="uk-UA"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5" name="Рисунок 4"/>
          <p:cNvPicPr>
            <a:picLocks noChangeAspect="1"/>
          </p:cNvPicPr>
          <p:nvPr/>
        </p:nvPicPr>
        <p:blipFill>
          <a:blip r:embed="rId4"/>
          <a:stretch>
            <a:fillRect/>
          </a:stretch>
        </p:blipFill>
        <p:spPr>
          <a:xfrm>
            <a:off x="5786846" y="326571"/>
            <a:ext cx="6405154" cy="5982789"/>
          </a:xfrm>
          <a:prstGeom prst="rect">
            <a:avLst/>
          </a:prstGeom>
          <a:effectLst>
            <a:softEdge rad="635000"/>
          </a:effectLst>
        </p:spPr>
      </p:pic>
    </p:spTree>
    <p:extLst>
      <p:ext uri="{BB962C8B-B14F-4D97-AF65-F5344CB8AC3E}">
        <p14:creationId xmlns:p14="http://schemas.microsoft.com/office/powerpoint/2010/main" val="2613078475"/>
      </p:ext>
    </p:extLst>
  </p:cSld>
  <p:clrMapOvr>
    <a:masterClrMapping/>
  </p:clrMapOvr>
  <p:transition spd="slow" advClick="0" advTm="15000">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8245643" y="1753462"/>
            <a:ext cx="3208420" cy="4495754"/>
          </a:xfrm>
          <a:prstGeom prst="rect">
            <a:avLst/>
          </a:prstGeom>
        </p:spPr>
      </p:pic>
      <p:sp>
        <p:nvSpPr>
          <p:cNvPr id="4" name="Прямоугольник 3"/>
          <p:cNvSpPr/>
          <p:nvPr/>
        </p:nvSpPr>
        <p:spPr>
          <a:xfrm>
            <a:off x="717312" y="2094232"/>
            <a:ext cx="7191446" cy="4154984"/>
          </a:xfrm>
          <a:prstGeom prst="rect">
            <a:avLst/>
          </a:prstGeom>
        </p:spPr>
        <p:txBody>
          <a:bodyPr wrap="square">
            <a:spAutoFit/>
          </a:bodyPr>
          <a:lstStyle/>
          <a:p>
            <a:pPr indent="457200" algn="just"/>
            <a:r>
              <a:rPr lang="uk-UA" sz="2200" dirty="0" smtClean="0">
                <a:latin typeface="Times New Roman" panose="02020603050405020304" pitchFamily="18" charset="0"/>
                <a:cs typeface="Times New Roman" panose="02020603050405020304" pitchFamily="18" charset="0"/>
              </a:rPr>
              <a:t>Історики підрахували, що зараз Україна веде 23-тю війну за свою незалежність проти агресивної </a:t>
            </a:r>
            <a:r>
              <a:rPr lang="uk-UA" sz="2200" dirty="0" err="1" smtClean="0">
                <a:latin typeface="Times New Roman" panose="02020603050405020304" pitchFamily="18" charset="0"/>
                <a:cs typeface="Times New Roman" panose="02020603050405020304" pitchFamily="18" charset="0"/>
              </a:rPr>
              <a:t>росії-московії</a:t>
            </a:r>
            <a:r>
              <a:rPr lang="uk-UA" sz="2200" dirty="0" smtClean="0">
                <a:latin typeface="Times New Roman" panose="02020603050405020304" pitchFamily="18" charset="0"/>
                <a:cs typeface="Times New Roman" panose="02020603050405020304" pitchFamily="18" charset="0"/>
              </a:rPr>
              <a:t>. І вона виявилася найкривавішою. У книзі йдеться про ключові епізоди перших двохсот днів українського спротиву: синтез подій, рішень, досягнень, провалів. А також пошук відповіді, як така масштабна війна з безпрецедентними за розмахом жахливими руйнуваннями міст, масовими вбивствами, звірячими катуваннями й ґвалтуваннями цивільних людей стала можливою. Як сталося, що Україна спромоглася встояти проти російської навали. Відповіді на ці запитання і намагаються відшукати автори.</a:t>
            </a:r>
            <a:endParaRPr lang="uk-UA" sz="2200" dirty="0">
              <a:latin typeface="Times New Roman" panose="02020603050405020304" pitchFamily="18" charset="0"/>
              <a:cs typeface="Times New Roman" panose="02020603050405020304" pitchFamily="18" charset="0"/>
            </a:endParaRPr>
          </a:p>
        </p:txBody>
      </p:sp>
      <p:sp>
        <p:nvSpPr>
          <p:cNvPr id="5" name="Заголовок 3"/>
          <p:cNvSpPr txBox="1">
            <a:spLocks/>
          </p:cNvSpPr>
          <p:nvPr/>
        </p:nvSpPr>
        <p:spPr>
          <a:xfrm>
            <a:off x="336197" y="269207"/>
            <a:ext cx="11295017" cy="1325563"/>
          </a:xfrm>
          <a:prstGeom prst="rect">
            <a:avLst/>
          </a:prstGeom>
          <a:effectLst>
            <a:glow rad="127000">
              <a:schemeClr val="bg1"/>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err="1">
                <a:effectLst>
                  <a:glow rad="63500">
                    <a:schemeClr val="bg1"/>
                  </a:glow>
                </a:effectLst>
                <a:latin typeface="Times New Roman" panose="02020603050405020304" pitchFamily="18" charset="0"/>
                <a:cs typeface="Times New Roman" panose="02020603050405020304" pitchFamily="18" charset="0"/>
              </a:rPr>
              <a:t>Володимир</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Горбулін</a:t>
            </a:r>
            <a:r>
              <a:rPr lang="ru-RU" b="1" i="1" dirty="0">
                <a:effectLst>
                  <a:glow rad="63500">
                    <a:schemeClr val="bg1"/>
                  </a:glow>
                </a:effectLst>
                <a:latin typeface="Times New Roman" panose="02020603050405020304" pitchFamily="18" charset="0"/>
                <a:cs typeface="Times New Roman" panose="02020603050405020304" pitchFamily="18" charset="0"/>
              </a:rPr>
              <a:t>, Валентин </a:t>
            </a:r>
            <a:r>
              <a:rPr lang="ru-RU" b="1" i="1" dirty="0" err="1">
                <a:effectLst>
                  <a:glow rad="63500">
                    <a:schemeClr val="bg1"/>
                  </a:glow>
                </a:effectLst>
                <a:latin typeface="Times New Roman" panose="02020603050405020304" pitchFamily="18" charset="0"/>
                <a:cs typeface="Times New Roman" panose="02020603050405020304" pitchFamily="18" charset="0"/>
              </a:rPr>
              <a:t>Бадрак</a:t>
            </a:r>
            <a:endParaRPr lang="uk-UA" b="1" i="1" dirty="0">
              <a:latin typeface="Times New Roman" panose="02020603050405020304" pitchFamily="18" charset="0"/>
              <a:cs typeface="Times New Roman" panose="02020603050405020304" pitchFamily="18" charset="0"/>
            </a:endParaRPr>
          </a:p>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«Над </a:t>
            </a:r>
            <a:r>
              <a:rPr lang="ru-RU" b="1" i="1" dirty="0" err="1">
                <a:effectLst>
                  <a:glow rad="63500">
                    <a:schemeClr val="bg1"/>
                  </a:glow>
                </a:effectLst>
                <a:latin typeface="Times New Roman" panose="02020603050405020304" pitchFamily="18" charset="0"/>
                <a:cs typeface="Times New Roman" panose="02020603050405020304" pitchFamily="18" charset="0"/>
              </a:rPr>
              <a:t>прірвою</a:t>
            </a:r>
            <a:r>
              <a:rPr lang="ru-RU" b="1" i="1" dirty="0">
                <a:effectLst>
                  <a:glow rad="63500">
                    <a:schemeClr val="bg1"/>
                  </a:glow>
                </a:effectLst>
                <a:latin typeface="Times New Roman" panose="02020603050405020304" pitchFamily="18" charset="0"/>
                <a:cs typeface="Times New Roman" panose="02020603050405020304" pitchFamily="18" charset="0"/>
              </a:rPr>
              <a:t>. 200 </a:t>
            </a:r>
            <a:r>
              <a:rPr lang="ru-RU" b="1" i="1" dirty="0" err="1">
                <a:effectLst>
                  <a:glow rad="63500">
                    <a:schemeClr val="bg1"/>
                  </a:glow>
                </a:effectLst>
                <a:latin typeface="Times New Roman" panose="02020603050405020304" pitchFamily="18" charset="0"/>
                <a:cs typeface="Times New Roman" panose="02020603050405020304" pitchFamily="18" charset="0"/>
              </a:rPr>
              <a:t>днів</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російської</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війни</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endParaRPr lang="uk-UA"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190212"/>
      </p:ext>
    </p:extLst>
  </p:cSld>
  <p:clrMapOvr>
    <a:masterClrMapping/>
  </p:clrMapOvr>
  <p:transition spd="slow" advClick="0" advTm="1300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75221" y="182879"/>
            <a:ext cx="11781796" cy="6510518"/>
          </a:xfrm>
          <a:prstGeom prst="rect">
            <a:avLst/>
          </a:prstGeom>
        </p:spPr>
      </p:pic>
      <p:sp>
        <p:nvSpPr>
          <p:cNvPr id="4" name="Заголовок 3"/>
          <p:cNvSpPr>
            <a:spLocks noGrp="1"/>
          </p:cNvSpPr>
          <p:nvPr>
            <p:ph type="title"/>
          </p:nvPr>
        </p:nvSpPr>
        <p:spPr>
          <a:xfrm rot="20920744">
            <a:off x="-802568" y="472001"/>
            <a:ext cx="5144590" cy="368672"/>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a:t>
            </a: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57779" y="1172223"/>
            <a:ext cx="5307444" cy="5078313"/>
          </a:xfrm>
          <a:prstGeom prst="rect">
            <a:avLst/>
          </a:prstGeom>
        </p:spPr>
        <p:txBody>
          <a:bodyPr wrap="square">
            <a:spAutoFit/>
          </a:bodyPr>
          <a:lstStyle/>
          <a:p>
            <a:pPr lvl="0" indent="457200" algn="just">
              <a:defRPr/>
            </a:pP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«Велику </a:t>
            </a:r>
            <a:r>
              <a:rPr lang="uk-UA"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історію творять епізоди людської величі або людського падіння. Новітня українська </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історія –  </a:t>
            </a:r>
            <a:r>
              <a:rPr lang="uk-UA"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надто її 31-й рік –</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відображатиме панораму цементування нації і створення просто посеред жорстокої, кривавої війни потужної національної ідеї. Від Криму, Іловайська і Донецького аеропорту до Бучі й Маріуполя з непереможною Азовсталлю відстань у роках начебто невелика, але вражає панорама протистояння ворогу.</a:t>
            </a:r>
          </a:p>
          <a:p>
            <a:pPr lvl="0" indent="457200" algn="just">
              <a:defRPr/>
            </a:pP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Щодо </a:t>
            </a:r>
            <a:r>
              <a:rPr lang="uk-UA"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ленінградського </a:t>
            </a:r>
            <a:r>
              <a:rPr lang="uk-UA"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кадебіста</a:t>
            </a:r>
            <a:r>
              <a:rPr lang="uk-UA"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якого одного дня зробили президентом, то він після масштабного вторгнення в Україну 24 лютого 2022 року вже, напевно, увійде в історію сучасним Геростратом і організатором масових убивств, катувань, ґвалтувань, прихильником гуманітарних катастроф, примусових депортацій людей, крадіжок дітей, створенням умов для голодування цілих регіонів.</a:t>
            </a:r>
            <a:endParaRPr kumimoji="0" lang="uk-UA"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Прямоугольник 7"/>
          <p:cNvSpPr/>
          <p:nvPr/>
        </p:nvSpPr>
        <p:spPr>
          <a:xfrm>
            <a:off x="6310616" y="1172223"/>
            <a:ext cx="5301008" cy="3139321"/>
          </a:xfrm>
          <a:prstGeom prst="rect">
            <a:avLst/>
          </a:prstGeom>
        </p:spPr>
        <p:txBody>
          <a:bodyPr wrap="square">
            <a:spAutoFit/>
          </a:bodyPr>
          <a:lstStyle/>
          <a:p>
            <a:pPr lvl="0" indent="457200" algn="just">
              <a:defRPr/>
            </a:pPr>
            <a:r>
              <a:rPr lang="uk-UA"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Бучі окупанти заклали вибухівку у фортепіано десятирічної дівчинки й розставили на покришці інструмента всі нагороди, ніби нічого й не змінилося. Такий собі дрібний епізод війни, один із десятків тисяч. Але він дуже точно відображає спосіб мислення підполковника-президента, який старанно копіював Сталіна й Андропова. Вийшла така собі невиразна </a:t>
            </a:r>
            <a:r>
              <a:rPr lang="uk-UA"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недолюдина</a:t>
            </a:r>
            <a:r>
              <a:rPr lang="uk-UA"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 амбіціями вождя, яку під час глобальної війни почали старанно копіювати солдатики російських угруповань, що прийшли з війною в Україну</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kumimoji="0" lang="uk-UA"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8563911"/>
      </p:ext>
    </p:extLst>
  </p:cSld>
  <p:clrMapOvr>
    <a:masterClrMapping/>
  </p:clrMapOvr>
  <p:transition spd="slow" advClick="0" advTm="15000">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39768" y="1997980"/>
            <a:ext cx="7191446" cy="3477875"/>
          </a:xfrm>
          <a:prstGeom prst="rect">
            <a:avLst/>
          </a:prstGeom>
        </p:spPr>
        <p:txBody>
          <a:bodyPr wrap="square">
            <a:spAutoFit/>
          </a:bodyPr>
          <a:lstStyle/>
          <a:p>
            <a:pPr indent="457200" algn="just"/>
            <a:r>
              <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цій книзі </a:t>
            </a:r>
            <a:r>
              <a:rPr lang="uk-UA" sz="2200"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 історій. Кожна з них так чи інакше торкнулася всієї України. Якісь підіймали бойовий дух, як-от Привид Києва чи маршрут крейсера «Москва». Інші веселили навіть в надскладних умовах повномасштабної війни </a:t>
            </a:r>
            <a:r>
              <a:rPr lang="uk-UA" sz="2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наприклад, тракторні війська чи </a:t>
            </a:r>
            <a:r>
              <a:rPr lang="uk-UA"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стендапи</a:t>
            </a:r>
            <a:r>
              <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бомбосховищах. Були й ті, що вразили весь світ своєю трагічністю. Однак в будь-якому випадку ці 50 символів вже стали частиною нашої історії. «Україна: 50 символів боротьби» фіксує їх </a:t>
            </a:r>
            <a:r>
              <a:rPr lang="uk-UA" sz="2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важливі образи, події, персоналії та навіть </a:t>
            </a:r>
            <a:r>
              <a:rPr lang="uk-UA" sz="2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меми</a:t>
            </a:r>
            <a:r>
              <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цієї війни.</a:t>
            </a:r>
          </a:p>
        </p:txBody>
      </p:sp>
      <p:sp>
        <p:nvSpPr>
          <p:cNvPr id="5" name="Заголовок 3"/>
          <p:cNvSpPr txBox="1">
            <a:spLocks/>
          </p:cNvSpPr>
          <p:nvPr/>
        </p:nvSpPr>
        <p:spPr>
          <a:xfrm>
            <a:off x="336197" y="269207"/>
            <a:ext cx="11295017" cy="1325563"/>
          </a:xfrm>
          <a:prstGeom prst="rect">
            <a:avLst/>
          </a:prstGeom>
          <a:effectLst>
            <a:glow rad="127000">
              <a:schemeClr val="bg1"/>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a:t>
            </a:r>
            <a:r>
              <a:rPr lang="ru-RU" b="1" i="1" dirty="0" err="1">
                <a:effectLst>
                  <a:glow rad="63500">
                    <a:schemeClr val="bg1"/>
                  </a:glow>
                </a:effectLst>
                <a:latin typeface="Times New Roman" panose="02020603050405020304" pitchFamily="18" charset="0"/>
                <a:cs typeface="Times New Roman" panose="02020603050405020304" pitchFamily="18" charset="0"/>
              </a:rPr>
              <a:t>Україна</a:t>
            </a:r>
            <a:r>
              <a:rPr lang="ru-RU" b="1" i="1" dirty="0" smtClean="0">
                <a:effectLst>
                  <a:glow rad="63500">
                    <a:schemeClr val="bg1"/>
                  </a:glow>
                </a:effectLst>
                <a:latin typeface="Times New Roman" panose="02020603050405020304" pitchFamily="18" charset="0"/>
                <a:cs typeface="Times New Roman" panose="02020603050405020304" pitchFamily="18" charset="0"/>
              </a:rPr>
              <a:t>: 50 </a:t>
            </a:r>
            <a:r>
              <a:rPr lang="ru-RU" b="1" i="1" dirty="0" err="1">
                <a:effectLst>
                  <a:glow rad="63500">
                    <a:schemeClr val="bg1"/>
                  </a:glow>
                </a:effectLst>
                <a:latin typeface="Times New Roman" panose="02020603050405020304" pitchFamily="18" charset="0"/>
                <a:cs typeface="Times New Roman" panose="02020603050405020304" pitchFamily="18" charset="0"/>
              </a:rPr>
              <a:t>символів</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боротьби</a:t>
            </a:r>
            <a:r>
              <a:rPr lang="ru-RU" b="1" i="1" dirty="0" smtClean="0">
                <a:effectLst>
                  <a:glow rad="63500">
                    <a:schemeClr val="bg1"/>
                  </a:glow>
                </a:effectLst>
                <a:latin typeface="Times New Roman" panose="02020603050405020304" pitchFamily="18" charset="0"/>
                <a:cs typeface="Times New Roman" panose="02020603050405020304" pitchFamily="18" charset="0"/>
              </a:rPr>
              <a:t>»</a:t>
            </a:r>
            <a:endParaRPr lang="uk-UA" b="1" i="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2"/>
          <a:srcRect l="57382" t="14358" r="17167" b="14645"/>
          <a:stretch/>
        </p:blipFill>
        <p:spPr>
          <a:xfrm>
            <a:off x="705852" y="1447314"/>
            <a:ext cx="3352801" cy="4579205"/>
          </a:xfrm>
          <a:prstGeom prst="rect">
            <a:avLst/>
          </a:prstGeom>
        </p:spPr>
      </p:pic>
    </p:spTree>
    <p:extLst>
      <p:ext uri="{BB962C8B-B14F-4D97-AF65-F5344CB8AC3E}">
        <p14:creationId xmlns:p14="http://schemas.microsoft.com/office/powerpoint/2010/main" val="3457702060"/>
      </p:ext>
    </p:extLst>
  </p:cSld>
  <p:clrMapOvr>
    <a:masterClrMapping/>
  </p:clrMapOvr>
  <p:transition spd="slow" advClick="0" advTm="12000">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75221" y="182879"/>
            <a:ext cx="11781796" cy="6510518"/>
          </a:xfrm>
          <a:prstGeom prst="rect">
            <a:avLst/>
          </a:prstGeom>
        </p:spPr>
      </p:pic>
      <p:sp>
        <p:nvSpPr>
          <p:cNvPr id="4" name="Заголовок 3"/>
          <p:cNvSpPr>
            <a:spLocks noGrp="1"/>
          </p:cNvSpPr>
          <p:nvPr>
            <p:ph type="title"/>
          </p:nvPr>
        </p:nvSpPr>
        <p:spPr>
          <a:xfrm rot="20920744">
            <a:off x="-802568" y="472001"/>
            <a:ext cx="5144590" cy="368672"/>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a:t>
            </a: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51908" y="957070"/>
            <a:ext cx="5307444" cy="5355312"/>
          </a:xfrm>
          <a:prstGeom prst="rect">
            <a:avLst/>
          </a:prstGeom>
        </p:spPr>
        <p:txBody>
          <a:bodyPr wrap="square">
            <a:spAutoFit/>
          </a:bodyPr>
          <a:lstStyle/>
          <a:p>
            <a:pPr lvl="0" indent="457200" algn="just">
              <a:defRPr/>
            </a:pP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«Вперше така історія відбулася у селі </a:t>
            </a:r>
            <a:r>
              <a:rPr lang="uk-UA"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Любимівка</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Херсонщині. 27 лютого мережею поширилося відео, як селяни на тракторі </a:t>
            </a:r>
            <a:r>
              <a:rPr lang="uk-UA"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увозять</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кудись за горизонт російський бронетранспортер МТ-ЛБ. З'ясувалося, що місцеві надибали десь ворожу бронетехніку, а от екіпаж поруч не побачили. Тож прив'язали БТР до трактора та поїхали собі спокійненько.</a:t>
            </a:r>
          </a:p>
          <a:p>
            <a:pPr lvl="0" indent="457200" algn="just">
              <a:defRPr/>
            </a:pP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Таку геніальну ідею одразу підхопили власники сільгосптехніки по всій країні. За прикладом </a:t>
            </a:r>
            <a:r>
              <a:rPr lang="uk-UA"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Любимівки</a:t>
            </a:r>
            <a:r>
              <a:rPr lang="uk-UA"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фермери та селяни на тракторах тягнули кудись собі покинуті, підбиті чи й просто викрадені ворожі танки, БТР, зенітні комплекси та взагалі все, що могли. Здебільшого трофейну техніку передавали ЗСУ, які потім використовували її проти самих окупантів, однак не виключено, що десь у сараях хазяйновитих українців і досі стоїть парочка бронетранспортерів – ну просто про всяк випадок. …»</a:t>
            </a:r>
            <a:endParaRPr kumimoji="0" lang="uk-UA"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4">
            <a:duotone>
              <a:prstClr val="black"/>
              <a:srgbClr val="D9C3A5">
                <a:tint val="50000"/>
                <a:satMod val="180000"/>
              </a:srgbClr>
            </a:duotone>
          </a:blip>
          <a:stretch>
            <a:fillRect/>
          </a:stretch>
        </p:blipFill>
        <p:spPr>
          <a:xfrm>
            <a:off x="6087291" y="326571"/>
            <a:ext cx="5747657" cy="6126480"/>
          </a:xfrm>
          <a:prstGeom prst="rect">
            <a:avLst/>
          </a:prstGeom>
          <a:effectLst>
            <a:softEdge rad="317500"/>
          </a:effectLst>
        </p:spPr>
      </p:pic>
    </p:spTree>
    <p:extLst>
      <p:ext uri="{BB962C8B-B14F-4D97-AF65-F5344CB8AC3E}">
        <p14:creationId xmlns:p14="http://schemas.microsoft.com/office/powerpoint/2010/main" val="2249153777"/>
      </p:ext>
    </p:extLst>
  </p:cSld>
  <p:clrMapOvr>
    <a:masterClrMapping/>
  </p:clrMapOvr>
  <p:transition spd="slow" advClick="0" advTm="1500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90057" y="2542080"/>
            <a:ext cx="8007532" cy="1041083"/>
          </a:xfrm>
        </p:spPr>
        <p:txBody>
          <a:bodyPr>
            <a:noAutofit/>
          </a:bodyPr>
          <a:lstStyle/>
          <a:p>
            <a:r>
              <a:rPr lang="uk-UA" sz="7200" b="1" dirty="0" smtClean="0">
                <a:effectLst>
                  <a:glow rad="63500">
                    <a:schemeClr val="bg1">
                      <a:alpha val="92000"/>
                    </a:schemeClr>
                  </a:glow>
                </a:effectLst>
                <a:latin typeface="Times New Roman" panose="02020603050405020304" pitchFamily="18" charset="0"/>
                <a:cs typeface="Times New Roman" panose="02020603050405020304" pitchFamily="18" charset="0"/>
              </a:rPr>
              <a:t>Дякуємо за увагу!</a:t>
            </a:r>
            <a:endParaRPr lang="ru-RU" sz="7200" b="1" dirty="0">
              <a:effectLst>
                <a:glow rad="63500">
                  <a:schemeClr val="bg1">
                    <a:alpha val="92000"/>
                  </a:schemeClr>
                </a:glo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3845097" y="4828062"/>
            <a:ext cx="7872286" cy="1655762"/>
          </a:xfrm>
        </p:spPr>
        <p:txBody>
          <a:bodyPr>
            <a:normAutofit/>
          </a:bodyPr>
          <a:lstStyle/>
          <a:p>
            <a:pPr algn="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Віртуальний огляд  підготували:</a:t>
            </a:r>
          </a:p>
          <a:p>
            <a:pPr algn="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завідувачка відділом обслуговування Бездольна Л. І.</a:t>
            </a:r>
          </a:p>
          <a:p>
            <a:pPr algn="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завідувачка сектором </a:t>
            </a:r>
            <a:r>
              <a:rPr lang="uk-UA"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Лукшина</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Є. Ю.</a:t>
            </a:r>
            <a:endParaRPr lang="ru-RU"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72472"/>
      </p:ext>
    </p:extLst>
  </p:cSld>
  <p:clrMapOvr>
    <a:masterClrMapping/>
  </p:clrMapOvr>
  <p:transition spd="slow" advClick="0" advTm="300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effectLst>
            <a:glow rad="127000">
              <a:schemeClr val="bg1"/>
            </a:glow>
          </a:effectLst>
        </p:spPr>
        <p:txBody>
          <a:bodyPr>
            <a:normAutofit/>
          </a:bodyPr>
          <a:lstStyle/>
          <a:p>
            <a:pPr algn="ctr"/>
            <a:r>
              <a:rPr lang="ru-RU" b="1" i="1" dirty="0" err="1" smtClean="0">
                <a:effectLst>
                  <a:glow rad="63500">
                    <a:schemeClr val="bg1"/>
                  </a:glow>
                </a:effectLst>
                <a:latin typeface="Times New Roman" panose="02020603050405020304" pitchFamily="18" charset="0"/>
                <a:cs typeface="Times New Roman" panose="02020603050405020304" pitchFamily="18" charset="0"/>
              </a:rPr>
              <a:t>Упорядник</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Володимир</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Рафеєнко</a:t>
            </a:r>
            <a:r>
              <a:rPr lang="ru-RU" b="1" i="1" dirty="0">
                <a:effectLst>
                  <a:glow rad="63500">
                    <a:schemeClr val="bg1"/>
                  </a:glow>
                </a:effectLst>
                <a:latin typeface="Times New Roman" panose="02020603050405020304" pitchFamily="18" charset="0"/>
                <a:cs typeface="Times New Roman" panose="02020603050405020304" pitchFamily="18" charset="0"/>
              </a:rPr>
              <a:t> </a:t>
            </a:r>
            <a:br>
              <a:rPr lang="ru-RU" b="1" i="1" dirty="0">
                <a:effectLst>
                  <a:glow rad="63500">
                    <a:schemeClr val="bg1"/>
                  </a:glow>
                </a:effectLst>
                <a:latin typeface="Times New Roman" panose="02020603050405020304" pitchFamily="18" charset="0"/>
                <a:cs typeface="Times New Roman" panose="02020603050405020304" pitchFamily="18" charset="0"/>
              </a:rPr>
            </a:br>
            <a:r>
              <a:rPr lang="ru-RU" b="1" i="1" dirty="0" smtClean="0">
                <a:effectLst>
                  <a:glow rad="63500">
                    <a:schemeClr val="bg1"/>
                  </a:glow>
                </a:effectLst>
                <a:latin typeface="Times New Roman" panose="02020603050405020304" pitchFamily="18" charset="0"/>
                <a:cs typeface="Times New Roman" panose="02020603050405020304" pitchFamily="18" charset="0"/>
              </a:rPr>
              <a:t>«</a:t>
            </a:r>
            <a:r>
              <a:rPr lang="ru-RU" b="1" i="1" dirty="0" err="1" smtClean="0">
                <a:effectLst>
                  <a:glow rad="63500">
                    <a:schemeClr val="bg1"/>
                  </a:glow>
                </a:effectLst>
                <a:latin typeface="Times New Roman" panose="02020603050405020304" pitchFamily="18" charset="0"/>
                <a:cs typeface="Times New Roman" panose="02020603050405020304" pitchFamily="18" charset="0"/>
              </a:rPr>
              <a:t>Війна</a:t>
            </a:r>
            <a:r>
              <a:rPr lang="ru-RU" b="1" i="1" dirty="0" smtClean="0">
                <a:effectLst>
                  <a:glow rad="63500">
                    <a:schemeClr val="bg1"/>
                  </a:glow>
                </a:effectLst>
                <a:latin typeface="Times New Roman" panose="02020603050405020304" pitchFamily="18" charset="0"/>
                <a:cs typeface="Times New Roman" panose="02020603050405020304" pitchFamily="18" charset="0"/>
              </a:rPr>
              <a:t> 2022: </a:t>
            </a:r>
            <a:r>
              <a:rPr lang="ru-RU" b="1" i="1" dirty="0" err="1" smtClean="0">
                <a:effectLst>
                  <a:glow rad="63500">
                    <a:schemeClr val="bg1"/>
                  </a:glow>
                </a:effectLst>
                <a:latin typeface="Times New Roman" panose="02020603050405020304" pitchFamily="18" charset="0"/>
                <a:cs typeface="Times New Roman" panose="02020603050405020304" pitchFamily="18" charset="0"/>
              </a:rPr>
              <a:t>щоденники</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есеї</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поезія</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a:latin typeface="Times New Roman" panose="02020603050405020304" pitchFamily="18" charset="0"/>
                <a:cs typeface="Times New Roman" panose="02020603050405020304" pitchFamily="18" charset="0"/>
              </a:rPr>
              <a:t> </a:t>
            </a:r>
          </a:p>
        </p:txBody>
      </p:sp>
      <p:pic>
        <p:nvPicPr>
          <p:cNvPr id="5" name="Рисунок 4"/>
          <p:cNvPicPr>
            <a:picLocks noChangeAspect="1"/>
          </p:cNvPicPr>
          <p:nvPr/>
        </p:nvPicPr>
        <p:blipFill rotWithShape="1">
          <a:blip r:embed="rId2"/>
          <a:srcRect l="36030" t="12731" r="14058" b="18516"/>
          <a:stretch/>
        </p:blipFill>
        <p:spPr>
          <a:xfrm>
            <a:off x="566057" y="1868140"/>
            <a:ext cx="3294742" cy="4538452"/>
          </a:xfrm>
          <a:prstGeom prst="rect">
            <a:avLst/>
          </a:prstGeom>
        </p:spPr>
      </p:pic>
      <p:sp>
        <p:nvSpPr>
          <p:cNvPr id="6" name="Прямоугольник 5"/>
          <p:cNvSpPr/>
          <p:nvPr/>
        </p:nvSpPr>
        <p:spPr>
          <a:xfrm>
            <a:off x="4207615" y="2254050"/>
            <a:ext cx="7014029" cy="3477875"/>
          </a:xfrm>
          <a:prstGeom prst="rect">
            <a:avLst/>
          </a:prstGeom>
        </p:spPr>
        <p:txBody>
          <a:bodyPr wrap="square">
            <a:spAutoFit/>
          </a:bodyPr>
          <a:lstStyle/>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Ця книга </a:t>
            </a:r>
            <a:r>
              <a:rPr lang="uk-UA" sz="2200"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фрагменти щоденників, </a:t>
            </a:r>
            <a:r>
              <a:rPr lang="uk-UA"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есеїв</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та віршів сучасних письменників, написаних після 24 лютого. Серед авторів </a:t>
            </a:r>
            <a:r>
              <a:rPr lang="uk-UA" sz="2200"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Сергій </a:t>
            </a:r>
            <a:r>
              <a:rPr lang="uk-UA"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Жадан</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Олександр </a:t>
            </a:r>
            <a:r>
              <a:rPr lang="uk-UA"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Михед</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Петро Яценко, Ірина Цілик, Любко Дереш, Софія Андрухович та інші українські автори. У день повномасштабного вторгнення кожен із них опинився в різних куточках країни й переживав початок війни по-своєму.</a:t>
            </a:r>
          </a:p>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Тексти в збірнику </a:t>
            </a:r>
            <a:r>
              <a:rPr lang="uk-UA" sz="2200"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не лише описи того, що відбувалося із цими людьми, а також це роздуми про війну, країну і все побачене навколо. </a:t>
            </a:r>
            <a:endPar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0732165"/>
      </p:ext>
    </p:extLst>
  </p:cSld>
  <p:clrMapOvr>
    <a:masterClrMapping/>
  </p:clrMapOvr>
  <p:transition spd="slow" advClick="0" advTm="1200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56902" y="300446"/>
            <a:ext cx="11678195" cy="6392952"/>
          </a:xfrm>
          <a:prstGeom prst="rect">
            <a:avLst/>
          </a:prstGeom>
        </p:spPr>
      </p:pic>
      <p:sp>
        <p:nvSpPr>
          <p:cNvPr id="6" name="Прямоугольник 5"/>
          <p:cNvSpPr/>
          <p:nvPr/>
        </p:nvSpPr>
        <p:spPr>
          <a:xfrm>
            <a:off x="718457" y="2015221"/>
            <a:ext cx="5123617" cy="2862322"/>
          </a:xfrm>
          <a:prstGeom prst="rect">
            <a:avLst/>
          </a:prstGeom>
        </p:spPr>
        <p:txBody>
          <a:bodyPr wrap="square">
            <a:spAutoFit/>
          </a:bodyPr>
          <a:lstStyle/>
          <a:p>
            <a:pPr indent="457200" algn="just"/>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Їздили нині Харковом, якраз перед обстрілом.. Люди організовуються, допомагають один одному. Черги за продуктами. Багато військових і поліції, всі готові і злі, чекають гостей. Були на околицях, там будують блокпости, місцеві дядьки стоять із мисливськими рушницями. Росіяни просто не уявляють, що на них тут чекає. …»</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244045" y="1406906"/>
            <a:ext cx="5289081" cy="3785652"/>
          </a:xfrm>
          <a:prstGeom prst="rect">
            <a:avLst/>
          </a:prstGeom>
        </p:spPr>
        <p:txBody>
          <a:bodyPr wrap="square">
            <a:spAutoFit/>
          </a:bodyPr>
          <a:lstStyle/>
          <a:p>
            <a:pPr indent="457200" algn="just"/>
            <a:r>
              <a:rPr lang="ru-RU"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Зайшов подивитися на </a:t>
            </a:r>
            <a:r>
              <a:rPr lang="uk-UA" sz="20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універ</a:t>
            </a:r>
            <a:r>
              <a:rPr lang="uk-UA"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Там – погруддя трьох харківських </a:t>
            </a:r>
            <a:r>
              <a:rPr lang="uk-UA" sz="20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нобеліатів</a:t>
            </a:r>
            <a:r>
              <a:rPr lang="uk-UA"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Це гордість Харкова. Так само як і сам </a:t>
            </a:r>
            <a:r>
              <a:rPr lang="uk-UA" sz="20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Каразінський</a:t>
            </a:r>
            <a:r>
              <a:rPr lang="uk-UA"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університет – найстаріший виш Лівобережжя. Зараз він із розбитими вікнами. Армія росіян розстрілює харківські школи. З Харкова, студентської столиці, не можуть вибратися іноземні студенти. Росіяни – варвари, вони прийшли нищити нашу історію, нашу культуру, нашу освіту. Це все їм чуже і вороже. А ми маємо все це захистити, відновити й розвивати далі. …»</a:t>
            </a:r>
            <a:endParaRPr lang="ru-RU"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Заголовок 3"/>
          <p:cNvSpPr>
            <a:spLocks noGrp="1"/>
          </p:cNvSpPr>
          <p:nvPr>
            <p:ph type="title"/>
          </p:nvPr>
        </p:nvSpPr>
        <p:spPr>
          <a:xfrm rot="20831912">
            <a:off x="-650966" y="1010660"/>
            <a:ext cx="5144590" cy="440078"/>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 </a:t>
            </a:r>
            <a:b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br>
            <a:endParaRPr lang="ru-RU" sz="28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039230"/>
      </p:ext>
    </p:extLst>
  </p:cSld>
  <p:clrMapOvr>
    <a:masterClrMapping/>
  </p:clrMapOvr>
  <p:transition spd="slow" advClick="0" advTm="1500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32667" t="12372" r="32704" b="13400"/>
          <a:stretch/>
        </p:blipFill>
        <p:spPr>
          <a:xfrm>
            <a:off x="8334102" y="1601661"/>
            <a:ext cx="3304903" cy="4722847"/>
          </a:xfrm>
          <a:prstGeom prst="rect">
            <a:avLst/>
          </a:prstGeom>
        </p:spPr>
      </p:pic>
      <p:sp>
        <p:nvSpPr>
          <p:cNvPr id="4" name="Прямоугольник 3"/>
          <p:cNvSpPr/>
          <p:nvPr/>
        </p:nvSpPr>
        <p:spPr>
          <a:xfrm>
            <a:off x="548639" y="2250731"/>
            <a:ext cx="7245532" cy="2462213"/>
          </a:xfrm>
          <a:prstGeom prst="rect">
            <a:avLst/>
          </a:prstGeom>
        </p:spPr>
        <p:txBody>
          <a:bodyPr wrap="square">
            <a:spAutoFit/>
          </a:bodyPr>
          <a:lstStyle/>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дні великої війни й під її впливом автори антології розповідають про важливі для них місця: українські містечка, села, дороги, пагорби. Як вони їх бачили, бачать і бачитимуть, чим вони є для них, а також для тих, хто живе там чи зостався з тими пейзажами навічно пов’язаними. Чим вони є сьогодні, чим вони були століття тому, чим вони залишаться, попри війну.</a:t>
            </a:r>
            <a:endPar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Заголовок 3"/>
          <p:cNvSpPr txBox="1">
            <a:spLocks/>
          </p:cNvSpPr>
          <p:nvPr/>
        </p:nvSpPr>
        <p:spPr>
          <a:xfrm>
            <a:off x="548639" y="203185"/>
            <a:ext cx="11295017" cy="1325563"/>
          </a:xfrm>
          <a:prstGeom prst="rect">
            <a:avLst/>
          </a:prstGeom>
          <a:effectLst>
            <a:glow rad="127000">
              <a:schemeClr val="bg1"/>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err="1" smtClean="0">
                <a:effectLst>
                  <a:glow rad="63500">
                    <a:schemeClr val="bg1"/>
                  </a:glow>
                </a:effectLst>
                <a:latin typeface="Times New Roman" panose="02020603050405020304" pitchFamily="18" charset="0"/>
                <a:cs typeface="Times New Roman" panose="02020603050405020304" pitchFamily="18" charset="0"/>
              </a:rPr>
              <a:t>Упорядник</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smtClean="0">
                <a:effectLst>
                  <a:glow rad="63500">
                    <a:schemeClr val="bg1"/>
                  </a:glow>
                </a:effectLst>
                <a:latin typeface="Times New Roman" panose="02020603050405020304" pitchFamily="18" charset="0"/>
                <a:cs typeface="Times New Roman" panose="02020603050405020304" pitchFamily="18" charset="0"/>
              </a:rPr>
              <a:t>Еммануель</a:t>
            </a:r>
            <a:r>
              <a:rPr lang="ru-RU" b="1" i="1" dirty="0" smtClean="0">
                <a:effectLst>
                  <a:glow rad="63500">
                    <a:schemeClr val="bg1"/>
                  </a:glow>
                </a:effectLst>
                <a:latin typeface="Times New Roman" panose="02020603050405020304" pitchFamily="18" charset="0"/>
                <a:cs typeface="Times New Roman" panose="02020603050405020304" pitchFamily="18" charset="0"/>
              </a:rPr>
              <a:t> Рубен </a:t>
            </a:r>
          </a:p>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a:t>
            </a:r>
            <a:r>
              <a:rPr lang="ru-RU" b="1" i="1" dirty="0">
                <a:effectLst>
                  <a:glow rad="63500">
                    <a:schemeClr val="bg1"/>
                  </a:glow>
                </a:effectLst>
                <a:latin typeface="Times New Roman" panose="02020603050405020304" pitchFamily="18" charset="0"/>
                <a:cs typeface="Times New Roman" panose="02020603050405020304" pitchFamily="18" charset="0"/>
              </a:rPr>
              <a:t>Ода до </a:t>
            </a:r>
            <a:r>
              <a:rPr lang="ru-RU" b="1" i="1" dirty="0" err="1">
                <a:effectLst>
                  <a:glow rad="63500">
                    <a:schemeClr val="bg1"/>
                  </a:glow>
                </a:effectLst>
                <a:latin typeface="Times New Roman" panose="02020603050405020304" pitchFamily="18" charset="0"/>
                <a:cs typeface="Times New Roman" panose="02020603050405020304" pitchFamily="18" charset="0"/>
              </a:rPr>
              <a:t>України</a:t>
            </a:r>
            <a:r>
              <a:rPr lang="ru-RU" b="1" i="1" dirty="0">
                <a:effectLst>
                  <a:glow rad="63500">
                    <a:schemeClr val="bg1"/>
                  </a:glow>
                </a:effectLst>
                <a:latin typeface="Times New Roman" panose="02020603050405020304" pitchFamily="18" charset="0"/>
                <a:cs typeface="Times New Roman" panose="02020603050405020304" pitchFamily="18" charset="0"/>
              </a:rPr>
              <a:t>»</a:t>
            </a:r>
            <a:endParaRPr lang="uk-UA"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61711"/>
      </p:ext>
    </p:extLst>
  </p:cSld>
  <p:clrMapOvr>
    <a:masterClrMapping/>
  </p:clrMapOvr>
  <p:transition spd="slow" advClick="0" advTm="1200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256902" y="182880"/>
            <a:ext cx="11678195" cy="6510518"/>
          </a:xfrm>
          <a:prstGeom prst="rect">
            <a:avLst/>
          </a:prstGeom>
        </p:spPr>
      </p:pic>
      <p:sp>
        <p:nvSpPr>
          <p:cNvPr id="4" name="Заголовок 3"/>
          <p:cNvSpPr>
            <a:spLocks noGrp="1"/>
          </p:cNvSpPr>
          <p:nvPr>
            <p:ph type="title"/>
          </p:nvPr>
        </p:nvSpPr>
        <p:spPr>
          <a:xfrm rot="20831912">
            <a:off x="-755469" y="862150"/>
            <a:ext cx="5144590" cy="440078"/>
          </a:xfrm>
          <a:effectLst>
            <a:glow rad="127000">
              <a:schemeClr val="bg1"/>
            </a:glow>
          </a:effectLst>
        </p:spPr>
        <p:txBody>
          <a:bodyPr>
            <a:noAutofit/>
          </a:body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 </a:t>
            </a:r>
            <a:b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b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98867" y="1555768"/>
            <a:ext cx="5092810"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uk-U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Буча, Маріуполь, Краматорськ,</a:t>
            </a:r>
            <a:r>
              <a:rPr kumimoji="0" lang="uk-UA" sz="2000" b="0"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Кременчук, Вінниця. Єдина перевага війни для окупованої країни – це те, що весь світ отримує змогу познайомитися з її географією. Іронія ж історії полягає в тому, що це відбувається тоді, коли ці місця стирають з карти. Із 24 лютого 2022 року багато хто з нас ставив умовні позначки на уявній карті України у своїх головах. Усі ми тепер знаємо, де розташовані міста-мученики, жертви воєнних злочинів російської армії. </a:t>
            </a:r>
            <a:r>
              <a:rPr kumimoji="0" lang="uk-U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6131951" y="418011"/>
            <a:ext cx="5562872" cy="6061167"/>
          </a:xfrm>
          <a:prstGeom prst="rect">
            <a:avLst/>
          </a:prstGeom>
          <a:effectLst>
            <a:softEdge rad="317500"/>
          </a:effectLst>
        </p:spPr>
      </p:pic>
    </p:spTree>
    <p:extLst>
      <p:ext uri="{BB962C8B-B14F-4D97-AF65-F5344CB8AC3E}">
        <p14:creationId xmlns:p14="http://schemas.microsoft.com/office/powerpoint/2010/main" val="1706251995"/>
      </p:ext>
    </p:extLst>
  </p:cSld>
  <p:clrMapOvr>
    <a:masterClrMapping/>
  </p:clrMapOvr>
  <p:transition spd="slow" advClick="0" advTm="13000">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32552" t="12715" r="32819" b="13399"/>
          <a:stretch/>
        </p:blipFill>
        <p:spPr>
          <a:xfrm>
            <a:off x="600891" y="1822307"/>
            <a:ext cx="3122356" cy="4441371"/>
          </a:xfrm>
          <a:prstGeom prst="rect">
            <a:avLst/>
          </a:prstGeom>
        </p:spPr>
      </p:pic>
      <p:sp>
        <p:nvSpPr>
          <p:cNvPr id="4" name="Прямоугольник 3"/>
          <p:cNvSpPr/>
          <p:nvPr/>
        </p:nvSpPr>
        <p:spPr>
          <a:xfrm>
            <a:off x="4202496" y="2339384"/>
            <a:ext cx="7072811" cy="2800767"/>
          </a:xfrm>
          <a:prstGeom prst="rect">
            <a:avLst/>
          </a:prstGeom>
        </p:spPr>
        <p:txBody>
          <a:bodyPr wrap="square">
            <a:spAutoFit/>
          </a:bodyPr>
          <a:lstStyle/>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Ця книга української письменниці Ольги Карі, яка зустріла повномасштабну війну в Києві, є ніби щоденником з елементами </a:t>
            </a:r>
            <a:r>
              <a:rPr lang="uk-UA"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есею</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Авторка щодня нотувала буденність, у якій вона опинилася в березневій столиці, коли містечка навколо перебувала в окупації, російська війська раз по раз загрожували Києву, а її батьки в оточеному Чернігові безвилазно сиділи в підвалі.</a:t>
            </a:r>
            <a:endPar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Заголовок 3"/>
          <p:cNvSpPr txBox="1">
            <a:spLocks/>
          </p:cNvSpPr>
          <p:nvPr/>
        </p:nvSpPr>
        <p:spPr>
          <a:xfrm>
            <a:off x="600891" y="332121"/>
            <a:ext cx="11295017" cy="1325563"/>
          </a:xfrm>
          <a:prstGeom prst="rect">
            <a:avLst/>
          </a:prstGeom>
          <a:effectLst>
            <a:glow rad="127000">
              <a:schemeClr val="bg1"/>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a:effectLst>
                  <a:glow rad="63500">
                    <a:schemeClr val="bg1"/>
                  </a:glow>
                </a:effectLst>
                <a:latin typeface="Times New Roman" panose="02020603050405020304" pitchFamily="18" charset="0"/>
                <a:cs typeface="Times New Roman" panose="02020603050405020304" pitchFamily="18" charset="0"/>
              </a:rPr>
              <a:t>Ольга </a:t>
            </a:r>
            <a:r>
              <a:rPr lang="ru-RU" b="1" i="1" dirty="0" err="1">
                <a:effectLst>
                  <a:glow rad="63500">
                    <a:schemeClr val="bg1"/>
                  </a:glow>
                </a:effectLst>
                <a:latin typeface="Times New Roman" panose="02020603050405020304" pitchFamily="18" charset="0"/>
                <a:cs typeface="Times New Roman" panose="02020603050405020304" pitchFamily="18" charset="0"/>
              </a:rPr>
              <a:t>Карі</a:t>
            </a:r>
            <a:r>
              <a:rPr lang="ru-RU" b="1" i="1" dirty="0">
                <a:effectLst>
                  <a:glow rad="63500">
                    <a:schemeClr val="bg1"/>
                  </a:glow>
                </a:effectLst>
                <a:latin typeface="Times New Roman" panose="02020603050405020304" pitchFamily="18" charset="0"/>
                <a:cs typeface="Times New Roman" panose="02020603050405020304" pitchFamily="18" charset="0"/>
              </a:rPr>
              <a:t> </a:t>
            </a:r>
            <a:endParaRPr lang="ru-RU" b="1" i="1" dirty="0" smtClean="0">
              <a:effectLst>
                <a:glow rad="63500">
                  <a:schemeClr val="bg1"/>
                </a:glow>
              </a:effectLst>
              <a:latin typeface="Times New Roman" panose="02020603050405020304" pitchFamily="18" charset="0"/>
              <a:cs typeface="Times New Roman" panose="02020603050405020304" pitchFamily="18" charset="0"/>
            </a:endParaRPr>
          </a:p>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a:t>
            </a:r>
            <a:r>
              <a:rPr lang="ru-RU" b="1" i="1" dirty="0" err="1">
                <a:effectLst>
                  <a:glow rad="63500">
                    <a:schemeClr val="bg1"/>
                  </a:glow>
                </a:effectLst>
                <a:latin typeface="Times New Roman" panose="02020603050405020304" pitchFamily="18" charset="0"/>
                <a:cs typeface="Times New Roman" panose="02020603050405020304" pitchFamily="18" charset="0"/>
              </a:rPr>
              <a:t>Життя</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посеред</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життя</a:t>
            </a:r>
            <a:r>
              <a:rPr lang="ru-RU" b="1" i="1" dirty="0">
                <a:effectLst>
                  <a:glow rad="63500">
                    <a:schemeClr val="bg1"/>
                  </a:glow>
                </a:effectLst>
                <a:latin typeface="Times New Roman" panose="02020603050405020304" pitchFamily="18" charset="0"/>
                <a:cs typeface="Times New Roman" panose="02020603050405020304" pitchFamily="18" charset="0"/>
              </a:rPr>
              <a:t>»</a:t>
            </a:r>
            <a:endParaRPr lang="uk-UA"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6472656"/>
      </p:ext>
    </p:extLst>
  </p:cSld>
  <p:clrMapOvr>
    <a:masterClrMapping/>
  </p:clrMapOvr>
  <p:transition spd="slow" advClick="0" advTm="12000">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l="1304" r="907" b="8684"/>
          <a:stretch/>
        </p:blipFill>
        <p:spPr>
          <a:xfrm>
            <a:off x="195942" y="222069"/>
            <a:ext cx="11834949" cy="6492240"/>
          </a:xfrm>
          <a:prstGeom prst="rect">
            <a:avLst/>
          </a:prstGeom>
        </p:spPr>
      </p:pic>
      <p:sp>
        <p:nvSpPr>
          <p:cNvPr id="6" name="Прямоугольник 5"/>
          <p:cNvSpPr/>
          <p:nvPr/>
        </p:nvSpPr>
        <p:spPr>
          <a:xfrm>
            <a:off x="536199" y="830242"/>
            <a:ext cx="5387808" cy="5632311"/>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uk-U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Здається,</a:t>
            </a:r>
            <a:r>
              <a:rPr kumimoji="0" lang="uk-UA" sz="2000" b="0"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усім нам тієї ночі снилися страшні й пророчі сни. Години спливали. А потім крізь дрімоту долинув страхітливий гуркіт, що нагадував грозовий, але мої коти, які колись навіть землетрус </a:t>
            </a:r>
            <a:r>
              <a:rPr kumimoji="0" lang="uk-UA" sz="2000" b="0"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преспокійненько</a:t>
            </a:r>
            <a:r>
              <a:rPr kumimoji="0" lang="uk-UA" sz="2000" b="0"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uk-UA" sz="2000" b="0"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проспали</a:t>
            </a:r>
            <a:r>
              <a:rPr kumimoji="0" lang="uk-UA" sz="2000" b="0"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не поворухнувши китицями на вухах, тепер підскочили, напружені, налякані. Я сіла в ліжку. Очевидно, що те бахкання мені не наснилося. Але… так</a:t>
            </a:r>
            <a:r>
              <a:rPr kumimoji="0" lang="uk-U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солодко подушечка спокушала притулитися до неї знов і розчинитися у снах. Загрозливе</a:t>
            </a:r>
            <a:r>
              <a:rPr kumimoji="0" lang="uk-UA" sz="2000" b="0"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гримотіння пророкотіло над головою знов, тож я потягнулася по телефон. П'ята ранку. Цікаво чи те бахкання чули й інші?</a:t>
            </a:r>
          </a:p>
          <a:p>
            <a:pPr marL="0" marR="0" lvl="0" indent="457200" algn="just" defTabSz="914400" rtl="0" eaLnBrk="1" fontAlgn="auto" latinLnBrk="0" hangingPunct="1">
              <a:lnSpc>
                <a:spcPct val="100000"/>
              </a:lnSpc>
              <a:spcBef>
                <a:spcPts val="0"/>
              </a:spcBef>
              <a:spcAft>
                <a:spcPts val="0"/>
              </a:spcAft>
              <a:buClrTx/>
              <a:buSzTx/>
              <a:buFontTx/>
              <a:buNone/>
              <a:tabLst/>
              <a:defRPr/>
            </a:pP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«Війна».</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uk-UA" sz="2000" b="0"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«Чотири вибухи. Хто ще чув?»</a:t>
            </a:r>
          </a:p>
          <a:p>
            <a:pPr marL="0" marR="0" lvl="0" indent="457200" algn="just" defTabSz="914400" rtl="0" eaLnBrk="1" fontAlgn="auto" latinLnBrk="0" hangingPunct="1">
              <a:lnSpc>
                <a:spcPct val="100000"/>
              </a:lnSpc>
              <a:spcBef>
                <a:spcPts val="0"/>
              </a:spcBef>
              <a:spcAft>
                <a:spcPts val="0"/>
              </a:spcAft>
              <a:buClrTx/>
              <a:buSzTx/>
              <a:buFontTx/>
              <a:buNone/>
              <a:tabLst/>
              <a:defRPr/>
            </a:pPr>
            <a:r>
              <a:rPr lang="uk-UA" sz="2000" baseline="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«Гостомель, Бориспіль, бомблять аеропорти…»</a:t>
            </a:r>
          </a:p>
        </p:txBody>
      </p:sp>
      <p:sp>
        <p:nvSpPr>
          <p:cNvPr id="8" name="Заголовок 3"/>
          <p:cNvSpPr txBox="1">
            <a:spLocks/>
          </p:cNvSpPr>
          <p:nvPr/>
        </p:nvSpPr>
        <p:spPr>
          <a:xfrm rot="20831912">
            <a:off x="-794657" y="564483"/>
            <a:ext cx="5144590" cy="440078"/>
          </a:xfrm>
          <a:prstGeom prst="rect">
            <a:avLst/>
          </a:prstGeom>
          <a:effectLst>
            <a:glow rad="127000">
              <a:schemeClr val="bg1"/>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Уривки</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a:t>
            </a:r>
            <a:r>
              <a:rPr lang="ru-RU" sz="2800" b="1" i="1" dirty="0" err="1" smtClean="0">
                <a:solidFill>
                  <a:srgbClr val="C00000"/>
                </a:solidFill>
                <a:effectLst>
                  <a:glow rad="63500">
                    <a:schemeClr val="bg1"/>
                  </a:glow>
                </a:effectLst>
                <a:latin typeface="Times New Roman" panose="02020603050405020304" pitchFamily="18" charset="0"/>
                <a:cs typeface="Times New Roman" panose="02020603050405020304" pitchFamily="18" charset="0"/>
              </a:rPr>
              <a:t>із</a:t>
            </a:r>
            <a: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t> книги </a:t>
            </a:r>
            <a:br>
              <a:rPr lang="ru-RU" sz="2800" b="1" i="1" dirty="0" smtClean="0">
                <a:solidFill>
                  <a:srgbClr val="C00000"/>
                </a:solidFill>
                <a:effectLst>
                  <a:glow rad="63500">
                    <a:schemeClr val="bg1"/>
                  </a:glow>
                </a:effectLst>
                <a:latin typeface="Times New Roman" panose="02020603050405020304" pitchFamily="18" charset="0"/>
                <a:cs typeface="Times New Roman" panose="02020603050405020304" pitchFamily="18" charset="0"/>
              </a:rPr>
            </a:br>
            <a:endParaRPr lang="ru-RU" sz="2800" b="1" i="1" dirty="0">
              <a:solidFill>
                <a:srgbClr val="C0000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6264264" y="955089"/>
            <a:ext cx="5387806" cy="3785652"/>
          </a:xfrm>
          <a:prstGeom prst="rect">
            <a:avLst/>
          </a:prstGeom>
        </p:spPr>
        <p:txBody>
          <a:bodyPr wrap="square">
            <a:spAutoFit/>
          </a:bodyPr>
          <a:lstStyle/>
          <a:p>
            <a:pPr indent="457200" algn="just">
              <a:defRPr/>
            </a:pPr>
            <a:r>
              <a:rPr lang="uk-UA"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«Війна. Я не можу повірити».…»</a:t>
            </a:r>
            <a:endParaRPr lang="ru-RU"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uk-U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Вони таки на нас напали».</a:t>
            </a:r>
          </a:p>
          <a:p>
            <a:pPr marL="0" marR="0" lvl="0" indent="457200" algn="just" defTabSz="914400" rtl="0" eaLnBrk="1" fontAlgn="auto" latinLnBrk="0" hangingPunct="1">
              <a:lnSpc>
                <a:spcPct val="100000"/>
              </a:lnSpc>
              <a:spcBef>
                <a:spcPts val="0"/>
              </a:spcBef>
              <a:spcAft>
                <a:spcPts val="0"/>
              </a:spcAft>
              <a:buClrTx/>
              <a:buSzTx/>
              <a:buFontTx/>
              <a:buNone/>
              <a:tabLst/>
              <a:defRPr/>
            </a:pP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Усе, почалося!..</a:t>
            </a:r>
            <a:r>
              <a:rPr kumimoji="0" lang="uk-U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«Київ, Харків, Львів, Рівне, Дніпро… Це війна?»</a:t>
            </a:r>
          </a:p>
          <a:p>
            <a:pPr marL="0" marR="0" lvl="0" indent="457200" algn="just" defTabSz="914400" rtl="0" eaLnBrk="1" fontAlgn="auto" latinLnBrk="0" hangingPunct="1">
              <a:lnSpc>
                <a:spcPct val="100000"/>
              </a:lnSpc>
              <a:spcBef>
                <a:spcPts val="0"/>
              </a:spcBef>
              <a:spcAft>
                <a:spcPts val="0"/>
              </a:spcAft>
              <a:buClrTx/>
              <a:buSzTx/>
              <a:buFontTx/>
              <a:buNone/>
              <a:tabLst/>
              <a:defRPr/>
            </a:pPr>
            <a:r>
              <a:rPr lang="uk-UA" sz="2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Війна. Війна почалася. Війна почалася при мені, для мене, проти мене! Війна, ця жахлива чорна субстанція, заповзла під мою теплу ковдру, розвалилася на моїй подушці, залізла в мою сіру стьобану сумку, скрапуючи звідти жахом і темрявою на котячі подушки. Було не страшно, було моторошно аж до нудоти.  </a:t>
            </a:r>
            <a:r>
              <a:rPr kumimoji="0" lang="uk-UA"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9237478"/>
      </p:ext>
    </p:extLst>
  </p:cSld>
  <p:clrMapOvr>
    <a:masterClrMapping/>
  </p:clrMapOvr>
  <p:transition spd="slow" advClick="0" advTm="15000">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6315" y="2008776"/>
            <a:ext cx="7493725" cy="3816429"/>
          </a:xfrm>
          <a:prstGeom prst="rect">
            <a:avLst/>
          </a:prstGeom>
        </p:spPr>
        <p:txBody>
          <a:bodyPr wrap="square">
            <a:spAutoFit/>
          </a:bodyPr>
          <a:lstStyle/>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Книга складається з її щоденних постів у </a:t>
            </a:r>
            <a:r>
              <a:rPr lang="uk-UA"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соцмережах</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які вона публікувала з оточеного Маріуполя. Ці замітки читали тисячі людей, також їх цитували на міжнародних платформах. Тепер же все це вийде під одною обкладинкою.</a:t>
            </a:r>
          </a:p>
          <a:p>
            <a:pPr indent="457200" algn="just"/>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Важлива фраза, яка ніби прошиває щоденник, слова сусідки Надії про те, що Бог покинув Маріуполь. Він злякався всього, що побачив. Водночас Надія і тисячі інших мешканців продовжили дивитися. Обкладинку для друкованого щоденника створив </a:t>
            </a:r>
            <a:r>
              <a:rPr lang="uk-UA" sz="2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Данііл</a:t>
            </a:r>
            <a:r>
              <a:rPr lang="uk-UA" sz="2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Немировський, художник-графік, який до повномасштабного вторгнення жив та працював у Маріуполі.</a:t>
            </a:r>
            <a:endParaRPr lang="uk-UA"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Заголовок 3"/>
          <p:cNvSpPr txBox="1">
            <a:spLocks/>
          </p:cNvSpPr>
          <p:nvPr/>
        </p:nvSpPr>
        <p:spPr>
          <a:xfrm>
            <a:off x="446315" y="260804"/>
            <a:ext cx="11295017" cy="1325563"/>
          </a:xfrm>
          <a:prstGeom prst="rect">
            <a:avLst/>
          </a:prstGeom>
          <a:effectLst>
            <a:glow rad="127000">
              <a:schemeClr val="bg1"/>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i="1" dirty="0" err="1">
                <a:effectLst>
                  <a:glow rad="63500">
                    <a:schemeClr val="bg1"/>
                  </a:glow>
                </a:effectLst>
                <a:latin typeface="Times New Roman" panose="02020603050405020304" pitchFamily="18" charset="0"/>
                <a:cs typeface="Times New Roman" panose="02020603050405020304" pitchFamily="18" charset="0"/>
              </a:rPr>
              <a:t>Надія</a:t>
            </a:r>
            <a:r>
              <a:rPr lang="ru-RU" b="1" i="1" dirty="0">
                <a:effectLst>
                  <a:glow rad="63500">
                    <a:schemeClr val="bg1"/>
                  </a:glow>
                </a:effectLst>
                <a:latin typeface="Times New Roman" panose="02020603050405020304" pitchFamily="18" charset="0"/>
                <a:cs typeface="Times New Roman" panose="02020603050405020304" pitchFamily="18" charset="0"/>
              </a:rPr>
              <a:t> </a:t>
            </a:r>
            <a:r>
              <a:rPr lang="ru-RU" b="1" i="1" dirty="0" smtClean="0">
                <a:effectLst>
                  <a:glow rad="63500">
                    <a:schemeClr val="bg1"/>
                  </a:glow>
                </a:effectLst>
                <a:latin typeface="Times New Roman" panose="02020603050405020304" pitchFamily="18" charset="0"/>
                <a:cs typeface="Times New Roman" panose="02020603050405020304" pitchFamily="18" charset="0"/>
              </a:rPr>
              <a:t>Сухорукова</a:t>
            </a:r>
          </a:p>
          <a:p>
            <a:pPr algn="ctr"/>
            <a:r>
              <a:rPr lang="ru-RU" b="1" i="1" dirty="0" smtClean="0">
                <a:effectLst>
                  <a:glow rad="63500">
                    <a:schemeClr val="bg1"/>
                  </a:glow>
                </a:effectLst>
                <a:latin typeface="Times New Roman" panose="02020603050405020304" pitchFamily="18" charset="0"/>
                <a:cs typeface="Times New Roman" panose="02020603050405020304" pitchFamily="18" charset="0"/>
              </a:rPr>
              <a:t>«</a:t>
            </a:r>
            <a:r>
              <a:rPr lang="ru-RU" b="1" i="1" dirty="0" err="1" smtClean="0">
                <a:effectLst>
                  <a:glow rad="63500">
                    <a:schemeClr val="bg1"/>
                  </a:glow>
                </a:effectLst>
                <a:latin typeface="Times New Roman" panose="02020603050405020304" pitchFamily="18" charset="0"/>
                <a:cs typeface="Times New Roman" panose="02020603050405020304" pitchFamily="18" charset="0"/>
              </a:rPr>
              <a:t>Маріуполь</a:t>
            </a:r>
            <a:r>
              <a:rPr lang="ru-RU" b="1" i="1" dirty="0" smtClean="0">
                <a:effectLst>
                  <a:glow rad="63500">
                    <a:schemeClr val="bg1"/>
                  </a:glow>
                </a:effectLst>
                <a:latin typeface="Times New Roman" panose="02020603050405020304" pitchFamily="18" charset="0"/>
                <a:cs typeface="Times New Roman" panose="02020603050405020304" pitchFamily="18" charset="0"/>
              </a:rPr>
              <a:t> </a:t>
            </a:r>
            <a:r>
              <a:rPr lang="ru-RU" b="1" i="1" dirty="0" err="1">
                <a:effectLst>
                  <a:glow rad="63500">
                    <a:schemeClr val="bg1"/>
                  </a:glow>
                </a:effectLst>
                <a:latin typeface="Times New Roman" panose="02020603050405020304" pitchFamily="18" charset="0"/>
                <a:cs typeface="Times New Roman" panose="02020603050405020304" pitchFamily="18" charset="0"/>
              </a:rPr>
              <a:t>Надія</a:t>
            </a:r>
            <a:r>
              <a:rPr lang="ru-RU" b="1" i="1" dirty="0">
                <a:effectLst>
                  <a:glow rad="63500">
                    <a:schemeClr val="bg1"/>
                  </a:glow>
                </a:effectLst>
                <a:latin typeface="Times New Roman" panose="02020603050405020304" pitchFamily="18" charset="0"/>
                <a:cs typeface="Times New Roman" panose="02020603050405020304" pitchFamily="18" charset="0"/>
              </a:rPr>
              <a:t>»</a:t>
            </a:r>
            <a:endParaRPr lang="uk-UA" b="1" i="1" dirty="0">
              <a:latin typeface="Times New Roman" panose="02020603050405020304" pitchFamily="18" charset="0"/>
              <a:cs typeface="Times New Roman" panose="02020603050405020304" pitchFamily="18" charset="0"/>
            </a:endParaRPr>
          </a:p>
        </p:txBody>
      </p:sp>
      <p:pic>
        <p:nvPicPr>
          <p:cNvPr id="2050" name="Picture 2" descr="#Маріуполь #Надія фот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090" y="1800228"/>
            <a:ext cx="3388242" cy="464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17787"/>
      </p:ext>
    </p:extLst>
  </p:cSld>
  <p:clrMapOvr>
    <a:masterClrMapping/>
  </p:clrMapOvr>
  <p:transition spd="slow" advClick="0" advTm="12000">
    <p:wip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3244</Words>
  <Application>Microsoft Office PowerPoint</Application>
  <PresentationFormat>Широкоэкранный</PresentationFormat>
  <Paragraphs>95</Paragraphs>
  <Slides>25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Calibri</vt:lpstr>
      <vt:lpstr>Calibri Light</vt:lpstr>
      <vt:lpstr>Cambria</vt:lpstr>
      <vt:lpstr>Times New Roman</vt:lpstr>
      <vt:lpstr>Тема Office</vt:lpstr>
      <vt:lpstr>«Голос війни»</vt:lpstr>
      <vt:lpstr>Презентация PowerPoint</vt:lpstr>
      <vt:lpstr>Упорядник Володимир Рафеєнко  «Війна 2022: щоденники, есеї, поезія»  </vt:lpstr>
      <vt:lpstr>Уривки із книги  </vt:lpstr>
      <vt:lpstr>Презентация PowerPoint</vt:lpstr>
      <vt:lpstr>Уривки із книги  </vt:lpstr>
      <vt:lpstr>Презентация PowerPoint</vt:lpstr>
      <vt:lpstr>Презентация PowerPoint</vt:lpstr>
      <vt:lpstr>Презентация PowerPoint</vt:lpstr>
      <vt:lpstr>Уривки із книги  </vt:lpstr>
      <vt:lpstr>Презентация PowerPoint</vt:lpstr>
      <vt:lpstr>Уривки із книги  </vt:lpstr>
      <vt:lpstr>Презентация PowerPoint</vt:lpstr>
      <vt:lpstr>Уривки із книги</vt:lpstr>
      <vt:lpstr>Презентация PowerPoint</vt:lpstr>
      <vt:lpstr>Уривки із книги</vt:lpstr>
      <vt:lpstr>Презентация PowerPoint</vt:lpstr>
      <vt:lpstr>Уривки із книги</vt:lpstr>
      <vt:lpstr>Презентация PowerPoint</vt:lpstr>
      <vt:lpstr>Уривки із книги</vt:lpstr>
      <vt:lpstr>Презентация PowerPoint</vt:lpstr>
      <vt:lpstr>Уривки із книги</vt:lpstr>
      <vt:lpstr>Презентация PowerPoint</vt:lpstr>
      <vt:lpstr>Уривки із книги</vt:lpstr>
      <vt:lpstr>Дякуємо за увагу!</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L530</dc:creator>
  <cp:lastModifiedBy>L530</cp:lastModifiedBy>
  <cp:revision>58</cp:revision>
  <dcterms:created xsi:type="dcterms:W3CDTF">2023-02-22T06:41:31Z</dcterms:created>
  <dcterms:modified xsi:type="dcterms:W3CDTF">2023-02-23T17:30:39Z</dcterms:modified>
</cp:coreProperties>
</file>