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8" r:id="rId12"/>
    <p:sldId id="270" r:id="rId13"/>
    <p:sldId id="272" r:id="rId14"/>
    <p:sldId id="273" r:id="rId15"/>
    <p:sldId id="274" r:id="rId16"/>
    <p:sldId id="275" r:id="rId17"/>
    <p:sldId id="269" r:id="rId18"/>
    <p:sldId id="276" r:id="rId19"/>
    <p:sldId id="271" r:id="rId20"/>
    <p:sldId id="277" r:id="rId21"/>
    <p:sldId id="267" r:id="rId22"/>
    <p:sldId id="278" r:id="rId23"/>
    <p:sldId id="279" r:id="rId24"/>
    <p:sldId id="281" r:id="rId25"/>
    <p:sldId id="280" r:id="rId26"/>
    <p:sldId id="283" r:id="rId27"/>
    <p:sldId id="282" r:id="rId28"/>
    <p:sldId id="284" r:id="rId29"/>
    <p:sldId id="285" r:id="rId30"/>
    <p:sldId id="286" r:id="rId31"/>
    <p:sldId id="287" r:id="rId32"/>
    <p:sldId id="258" r:id="rId33"/>
  </p:sldIdLst>
  <p:sldSz cx="1011555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10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58666" y="1122363"/>
            <a:ext cx="8598218"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264444" y="3602038"/>
            <a:ext cx="75866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384A553-810D-4017-98D5-A565F12C434E}"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7774315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384A553-810D-4017-98D5-A565F12C434E}"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3835560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8941" y="365125"/>
            <a:ext cx="218116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95445" y="365125"/>
            <a:ext cx="6417052"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384A553-810D-4017-98D5-A565F12C434E}"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5840114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384A553-810D-4017-98D5-A565F12C434E}"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31190355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90176" y="1709740"/>
            <a:ext cx="8724662"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90176" y="4589465"/>
            <a:ext cx="872466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384A553-810D-4017-98D5-A565F12C434E}" type="datetimeFigureOut">
              <a:rPr lang="ru-RU" smtClean="0"/>
              <a:t>23.10.2022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4035837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95444" y="1825625"/>
            <a:ext cx="429910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120997" y="1825625"/>
            <a:ext cx="4299109"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384A553-810D-4017-98D5-A565F12C434E}" type="datetimeFigureOut">
              <a:rPr lang="ru-RU" smtClean="0"/>
              <a:t>23.10.2022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11877582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96762" y="365127"/>
            <a:ext cx="8724662"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96763" y="1681163"/>
            <a:ext cx="427935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96763" y="2505075"/>
            <a:ext cx="427935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120998" y="1681163"/>
            <a:ext cx="430042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120998" y="2505075"/>
            <a:ext cx="430042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384A553-810D-4017-98D5-A565F12C434E}" type="datetimeFigureOut">
              <a:rPr lang="ru-RU" smtClean="0"/>
              <a:t>23.10.2022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1031505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384A553-810D-4017-98D5-A565F12C434E}" type="datetimeFigureOut">
              <a:rPr lang="ru-RU" smtClean="0"/>
              <a:t>23.10.2022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11175737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4A553-810D-4017-98D5-A565F12C434E}" type="datetimeFigureOut">
              <a:rPr lang="ru-RU" smtClean="0"/>
              <a:t>23.10.2022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30225842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6762" y="457200"/>
            <a:ext cx="326252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300426" y="987427"/>
            <a:ext cx="51209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6762" y="2057400"/>
            <a:ext cx="326252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384A553-810D-4017-98D5-A565F12C434E}" type="datetimeFigureOut">
              <a:rPr lang="ru-RU" smtClean="0"/>
              <a:t>23.10.2022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39167324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6762" y="457200"/>
            <a:ext cx="326252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300426" y="987427"/>
            <a:ext cx="512099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96762" y="2057400"/>
            <a:ext cx="326252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384A553-810D-4017-98D5-A565F12C434E}" type="datetimeFigureOut">
              <a:rPr lang="ru-RU" smtClean="0"/>
              <a:t>23.10.2022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D6EC300-A2B1-4600-AAF0-1B9A34C4D6D1}" type="slidenum">
              <a:rPr lang="ru-RU" smtClean="0"/>
              <a:t>‹#›</a:t>
            </a:fld>
            <a:endParaRPr lang="ru-RU"/>
          </a:p>
        </p:txBody>
      </p:sp>
    </p:spTree>
    <p:extLst>
      <p:ext uri="{BB962C8B-B14F-4D97-AF65-F5344CB8AC3E}">
        <p14:creationId xmlns:p14="http://schemas.microsoft.com/office/powerpoint/2010/main" val="4410660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444" y="365127"/>
            <a:ext cx="8724662"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95444" y="1825625"/>
            <a:ext cx="8724662"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95444" y="6356352"/>
            <a:ext cx="22759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4A553-810D-4017-98D5-A565F12C434E}" type="datetimeFigureOut">
              <a:rPr lang="ru-RU" smtClean="0"/>
              <a:t>23.10.2022</a:t>
            </a:fld>
            <a:endParaRPr lang="ru-RU"/>
          </a:p>
        </p:txBody>
      </p:sp>
      <p:sp>
        <p:nvSpPr>
          <p:cNvPr id="5" name="Footer Placeholder 4"/>
          <p:cNvSpPr>
            <a:spLocks noGrp="1"/>
          </p:cNvSpPr>
          <p:nvPr>
            <p:ph type="ftr" sz="quarter" idx="3"/>
          </p:nvPr>
        </p:nvSpPr>
        <p:spPr>
          <a:xfrm>
            <a:off x="3350776" y="6356352"/>
            <a:ext cx="34139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7144107" y="6356352"/>
            <a:ext cx="22759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EC300-A2B1-4600-AAF0-1B9A34C4D6D1}" type="slidenum">
              <a:rPr lang="ru-RU" smtClean="0"/>
              <a:t>‹#›</a:t>
            </a:fld>
            <a:endParaRPr lang="ru-RU"/>
          </a:p>
        </p:txBody>
      </p:sp>
    </p:spTree>
    <p:extLst>
      <p:ext uri="{BB962C8B-B14F-4D97-AF65-F5344CB8AC3E}">
        <p14:creationId xmlns:p14="http://schemas.microsoft.com/office/powerpoint/2010/main" val="1614999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p14:dur="1250" advTm="7000">
        <p15:prstTrans prst="pageCurlDouble"/>
      </p:transition>
    </mc:Choice>
    <mc:Fallback>
      <p:transition spd="slow"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8666" y="1461998"/>
            <a:ext cx="8598218" cy="2387600"/>
          </a:xfrm>
        </p:spPr>
        <p:txBody>
          <a:bodyPr>
            <a:normAutofit/>
          </a:bodyPr>
          <a:lstStyle/>
          <a:p>
            <a:pPr marL="59689">
              <a:spcBef>
                <a:spcPts val="100"/>
              </a:spcBef>
            </a:pPr>
            <a:r>
              <a:rPr lang="ru-RU" sz="4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«Голодомор </a:t>
            </a:r>
            <a:r>
              <a:rPr lang="ru-RU" sz="4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1932-1933 </a:t>
            </a:r>
            <a:r>
              <a:rPr lang="ru-RU" sz="4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років</a:t>
            </a:r>
            <a:r>
              <a:rPr lang="ru-RU" sz="4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br>
              <a:rPr lang="ru-RU" sz="4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ru-RU" sz="4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Геноцид </a:t>
            </a:r>
            <a:r>
              <a:rPr lang="ru-RU" sz="4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українського</a:t>
            </a:r>
            <a:r>
              <a:rPr lang="ru-RU" sz="4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4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народу»</a:t>
            </a:r>
            <a:endParaRPr lang="ru-RU" sz="4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264444" y="4049486"/>
            <a:ext cx="7586663" cy="1208314"/>
          </a:xfrm>
        </p:spPr>
        <p:txBody>
          <a:bodyPr/>
          <a:lstStyle/>
          <a:p>
            <a:r>
              <a:rPr lang="ru-RU" b="1" i="1" dirty="0" err="1">
                <a:ln w="0"/>
                <a:effectLst>
                  <a:outerShdw blurRad="38100" dist="19050" dir="2700000" algn="tl" rotWithShape="0">
                    <a:schemeClr val="dk1">
                      <a:alpha val="40000"/>
                    </a:schemeClr>
                  </a:outerShdw>
                </a:effectLst>
                <a:latin typeface="Times New Roman"/>
                <a:cs typeface="Times New Roman"/>
              </a:rPr>
              <a:t>Віртуальна</a:t>
            </a:r>
            <a:r>
              <a:rPr lang="ru-RU" b="1" i="1" dirty="0">
                <a:ln w="0"/>
                <a:effectLst>
                  <a:outerShdw blurRad="38100" dist="19050" dir="2700000" algn="tl" rotWithShape="0">
                    <a:schemeClr val="dk1">
                      <a:alpha val="40000"/>
                    </a:schemeClr>
                  </a:outerShdw>
                </a:effectLst>
                <a:latin typeface="Times New Roman"/>
                <a:cs typeface="Times New Roman"/>
              </a:rPr>
              <a:t> </a:t>
            </a:r>
            <a:r>
              <a:rPr lang="ru-RU" b="1" i="1" dirty="0" err="1">
                <a:ln w="0"/>
                <a:effectLst>
                  <a:outerShdw blurRad="38100" dist="19050" dir="2700000" algn="tl" rotWithShape="0">
                    <a:schemeClr val="dk1">
                      <a:alpha val="40000"/>
                    </a:schemeClr>
                  </a:outerShdw>
                </a:effectLst>
                <a:latin typeface="Times New Roman"/>
                <a:cs typeface="Times New Roman"/>
              </a:rPr>
              <a:t>виставка</a:t>
            </a:r>
            <a:r>
              <a:rPr lang="ru-RU" b="1" i="1" dirty="0">
                <a:ln w="0"/>
                <a:effectLst>
                  <a:outerShdw blurRad="38100" dist="19050" dir="2700000" algn="tl" rotWithShape="0">
                    <a:schemeClr val="dk1">
                      <a:alpha val="40000"/>
                    </a:schemeClr>
                  </a:outerShdw>
                </a:effectLst>
                <a:latin typeface="Times New Roman"/>
                <a:cs typeface="Times New Roman"/>
              </a:rPr>
              <a:t> </a:t>
            </a:r>
            <a:r>
              <a:rPr lang="ru-RU" b="1" i="1" dirty="0" err="1">
                <a:ln w="0"/>
                <a:effectLst>
                  <a:outerShdw blurRad="38100" dist="19050" dir="2700000" algn="tl" rotWithShape="0">
                    <a:schemeClr val="dk1">
                      <a:alpha val="40000"/>
                    </a:schemeClr>
                  </a:outerShdw>
                </a:effectLst>
                <a:latin typeface="Times New Roman"/>
                <a:cs typeface="Times New Roman"/>
              </a:rPr>
              <a:t>однієї</a:t>
            </a:r>
            <a:r>
              <a:rPr lang="ru-RU" b="1" i="1" dirty="0">
                <a:ln w="0"/>
                <a:effectLst>
                  <a:outerShdw blurRad="38100" dist="19050" dir="2700000" algn="tl" rotWithShape="0">
                    <a:schemeClr val="dk1">
                      <a:alpha val="40000"/>
                    </a:schemeClr>
                  </a:outerShdw>
                </a:effectLst>
                <a:latin typeface="Times New Roman"/>
                <a:cs typeface="Times New Roman"/>
              </a:rPr>
              <a:t> книги</a:t>
            </a:r>
            <a:endParaRPr lang="ru-RU" b="1" dirty="0">
              <a:ln w="0"/>
              <a:effectLst>
                <a:outerShdw blurRad="38100" dist="19050" dir="2700000" algn="tl" rotWithShape="0">
                  <a:schemeClr val="dk1">
                    <a:alpha val="40000"/>
                  </a:schemeClr>
                </a:outerShdw>
              </a:effectLst>
              <a:latin typeface="Times New Roman"/>
              <a:cs typeface="Times New Roman"/>
            </a:endParaRPr>
          </a:p>
          <a:p>
            <a:endParaRPr lang="ru-RU" dirty="0">
              <a:ln w="0"/>
              <a:effectLst>
                <a:outerShdw blurRad="38100" dist="19050" dir="2700000" algn="tl" rotWithShape="0">
                  <a:schemeClr val="dk1">
                    <a:alpha val="40000"/>
                  </a:schemeClr>
                </a:outerShdw>
              </a:effectLst>
            </a:endParaRPr>
          </a:p>
        </p:txBody>
      </p:sp>
      <p:sp>
        <p:nvSpPr>
          <p:cNvPr id="5" name="Прямоугольник 4"/>
          <p:cNvSpPr/>
          <p:nvPr/>
        </p:nvSpPr>
        <p:spPr>
          <a:xfrm>
            <a:off x="496388" y="308003"/>
            <a:ext cx="9330759" cy="830997"/>
          </a:xfrm>
          <a:prstGeom prst="rect">
            <a:avLst/>
          </a:prstGeom>
        </p:spPr>
        <p:txBody>
          <a:bodyPr wrap="square">
            <a:spAutoFit/>
          </a:bodyPr>
          <a:lstStyle/>
          <a:p>
            <a:pPr algn="ctr"/>
            <a:r>
              <a:rPr lang="ru-RU"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ДЕРЖАВНИЙ БІОТЕХНОЛОГІЧНИЙ УНІВЕРСИТЕТ</a:t>
            </a:r>
          </a:p>
          <a:p>
            <a:pPr algn="ctr"/>
            <a:r>
              <a:rPr lang="ru-RU" sz="2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НАУКОВА </a:t>
            </a:r>
            <a:r>
              <a:rPr lang="ru-RU"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БІБЛІОТЕКА  </a:t>
            </a:r>
          </a:p>
        </p:txBody>
      </p:sp>
      <p:pic>
        <p:nvPicPr>
          <p:cNvPr id="6" name="Рисунок 5"/>
          <p:cNvPicPr>
            <a:picLocks noChangeAspect="1"/>
          </p:cNvPicPr>
          <p:nvPr/>
        </p:nvPicPr>
        <p:blipFill>
          <a:blip r:embed="rId2"/>
          <a:stretch>
            <a:fillRect/>
          </a:stretch>
        </p:blipFill>
        <p:spPr>
          <a:xfrm>
            <a:off x="7453353" y="4538088"/>
            <a:ext cx="2256131" cy="2135667"/>
          </a:xfrm>
          <a:prstGeom prst="rect">
            <a:avLst/>
          </a:prstGeom>
        </p:spPr>
      </p:pic>
    </p:spTree>
    <p:extLst>
      <p:ext uri="{BB962C8B-B14F-4D97-AF65-F5344CB8AC3E}">
        <p14:creationId xmlns:p14="http://schemas.microsoft.com/office/powerpoint/2010/main" val="3413907503"/>
      </p:ext>
    </p:extLst>
  </p:cSld>
  <p:clrMapOvr>
    <a:masterClrMapping/>
  </p:clrMapOvr>
  <mc:AlternateContent xmlns:mc="http://schemas.openxmlformats.org/markup-compatibility/2006">
    <mc:Choice xmlns:p14="http://schemas.microsoft.com/office/powerpoint/2010/main" Requires="p14">
      <p:transition p14:dur="0" advClick="0" advTm="4000"/>
    </mc:Choice>
    <mc:Fallback>
      <p:transition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5008728" cy="6857999"/>
          </a:xfrm>
          <a:prstGeom prst="rect">
            <a:avLst/>
          </a:prstGeom>
        </p:spPr>
      </p:pic>
      <p:pic>
        <p:nvPicPr>
          <p:cNvPr id="3" name="Рисунок 2"/>
          <p:cNvPicPr>
            <a:picLocks noChangeAspect="1"/>
          </p:cNvPicPr>
          <p:nvPr/>
        </p:nvPicPr>
        <p:blipFill>
          <a:blip r:embed="rId3"/>
          <a:stretch>
            <a:fillRect/>
          </a:stretch>
        </p:blipFill>
        <p:spPr>
          <a:xfrm>
            <a:off x="5008728" y="0"/>
            <a:ext cx="5106822" cy="6857999"/>
          </a:xfrm>
          <a:prstGeom prst="rect">
            <a:avLst/>
          </a:prstGeom>
        </p:spPr>
      </p:pic>
    </p:spTree>
    <p:extLst>
      <p:ext uri="{BB962C8B-B14F-4D97-AF65-F5344CB8AC3E}">
        <p14:creationId xmlns:p14="http://schemas.microsoft.com/office/powerpoint/2010/main" val="30712777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6185" y="1065756"/>
            <a:ext cx="4279999" cy="3096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5854"/>
            <a:ext cx="1746913" cy="2329217"/>
          </a:xfrm>
          <a:prstGeom prst="rect">
            <a:avLst/>
          </a:prstGeom>
          <a:effectLst>
            <a:softEdge rad="635000"/>
          </a:effectLst>
        </p:spPr>
      </p:pic>
      <p:sp>
        <p:nvSpPr>
          <p:cNvPr id="7" name="Вертикальный свиток 6"/>
          <p:cNvSpPr/>
          <p:nvPr/>
        </p:nvSpPr>
        <p:spPr>
          <a:xfrm>
            <a:off x="4375237" y="136478"/>
            <a:ext cx="5612898" cy="6441743"/>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9261" algn="just">
              <a:lnSpc>
                <a:spcPct val="150000"/>
              </a:lnSpc>
              <a:spcBef>
                <a:spcPts val="790"/>
              </a:spcBef>
            </a:pPr>
            <a:r>
              <a:rPr lang="uk-UA" b="1" dirty="0" smtClean="0">
                <a:ln w="0"/>
                <a:solidFill>
                  <a:schemeClr val="tx1"/>
                </a:solidFill>
                <a:effectLst>
                  <a:outerShdw blurRad="38100" dist="19050" dir="2700000" algn="tl" rotWithShape="0">
                    <a:schemeClr val="dk1">
                      <a:alpha val="40000"/>
                    </a:schemeClr>
                  </a:outerShdw>
                </a:effectLst>
                <a:latin typeface="Times New Roman"/>
                <a:cs typeface="Times New Roman"/>
              </a:rPr>
              <a:t>Спогади очевидців:</a:t>
            </a:r>
          </a:p>
          <a:p>
            <a:pPr marL="91438" marR="81278" indent="457189" algn="just">
              <a:lnSpc>
                <a:spcPct val="150000"/>
              </a:lnSpc>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«Була в нашому селі церква… За кілька днів розламали. Розкопали й  могили довкола церкви, все золото шукали, та знайшли лише золотий  хрестик. Стягли докупи і побили молотами надмогильні плити, щоб не  муляли начальницьких очей. Того чоловіка, що розгортав могили, вже немає.  Помер. Усе жалівся перед смертю: «Дурень я був, молодий…». Усе каявся.»</a:t>
            </a:r>
          </a:p>
          <a:p>
            <a:pPr marL="91438" marR="81278" indent="457189" algn="just">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Степан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Омелькович</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Мачак</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1912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р.н</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с.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Розумівка</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Олександрівського</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району Кіровоградської області</a:t>
            </a:r>
            <a:endParaRPr lang="uk-UA"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spTree>
    <p:extLst>
      <p:ext uri="{BB962C8B-B14F-4D97-AF65-F5344CB8AC3E}">
        <p14:creationId xmlns:p14="http://schemas.microsoft.com/office/powerpoint/2010/main" val="16296160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7419" y="131184"/>
            <a:ext cx="4899547" cy="6532730"/>
          </a:xfrm>
          <a:prstGeom prst="rect">
            <a:avLst/>
          </a:prstGeom>
        </p:spPr>
      </p:pic>
      <p:pic>
        <p:nvPicPr>
          <p:cNvPr id="3" name="Рисунок 2"/>
          <p:cNvPicPr>
            <a:picLocks noChangeAspect="1"/>
          </p:cNvPicPr>
          <p:nvPr/>
        </p:nvPicPr>
        <p:blipFill rotWithShape="1">
          <a:blip r:embed="rId3"/>
          <a:srcRect b="50228"/>
          <a:stretch/>
        </p:blipFill>
        <p:spPr>
          <a:xfrm>
            <a:off x="5184907" y="131184"/>
            <a:ext cx="4641927" cy="2898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rotWithShape="1">
          <a:blip r:embed="rId4"/>
          <a:srcRect b="9770"/>
          <a:stretch/>
        </p:blipFill>
        <p:spPr>
          <a:xfrm>
            <a:off x="5184907" y="3267010"/>
            <a:ext cx="4677336" cy="2901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8403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5000">
        <p15:prstTrans prst="pageCurlDouble"/>
      </p:transition>
    </mc:Choice>
    <mc:Fallback>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6649"/>
            <a:ext cx="5076968" cy="6874649"/>
          </a:xfrm>
          <a:prstGeom prst="rect">
            <a:avLst/>
          </a:prstGeom>
        </p:spPr>
      </p:pic>
      <p:pic>
        <p:nvPicPr>
          <p:cNvPr id="3" name="Рисунок 2"/>
          <p:cNvPicPr>
            <a:picLocks noChangeAspect="1"/>
          </p:cNvPicPr>
          <p:nvPr/>
        </p:nvPicPr>
        <p:blipFill>
          <a:blip r:embed="rId3"/>
          <a:stretch>
            <a:fillRect/>
          </a:stretch>
        </p:blipFill>
        <p:spPr>
          <a:xfrm>
            <a:off x="5076968" y="1"/>
            <a:ext cx="5038582" cy="6858000"/>
          </a:xfrm>
          <a:prstGeom prst="rect">
            <a:avLst/>
          </a:prstGeom>
        </p:spPr>
      </p:pic>
    </p:spTree>
    <p:extLst>
      <p:ext uri="{BB962C8B-B14F-4D97-AF65-F5344CB8AC3E}">
        <p14:creationId xmlns:p14="http://schemas.microsoft.com/office/powerpoint/2010/main" val="26318219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1815" y="239120"/>
            <a:ext cx="4472071" cy="6386584"/>
          </a:xfrm>
          <a:prstGeom prst="rect">
            <a:avLst/>
          </a:prstGeom>
        </p:spPr>
      </p:pic>
      <p:sp>
        <p:nvSpPr>
          <p:cNvPr id="4" name="Вертикальный свиток 3"/>
          <p:cNvSpPr/>
          <p:nvPr/>
        </p:nvSpPr>
        <p:spPr>
          <a:xfrm>
            <a:off x="4763069" y="313900"/>
            <a:ext cx="5352481" cy="6237025"/>
          </a:xfrm>
          <a:prstGeom prst="verticalScroll">
            <a:avLst>
              <a:gd name="adj" fmla="val 9830"/>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spcBef>
                <a:spcPts val="819"/>
              </a:spcBef>
            </a:pPr>
            <a:r>
              <a:rPr lang="uk-UA" b="1" dirty="0" smtClean="0">
                <a:ln w="0"/>
                <a:solidFill>
                  <a:schemeClr val="tx1"/>
                </a:solidFill>
                <a:effectLst>
                  <a:outerShdw blurRad="38100" dist="19050" dir="2700000" algn="tl" rotWithShape="0">
                    <a:schemeClr val="dk1">
                      <a:alpha val="40000"/>
                    </a:schemeClr>
                  </a:outerShdw>
                </a:effectLst>
                <a:latin typeface="Times New Roman"/>
                <a:cs typeface="Times New Roman"/>
              </a:rPr>
              <a:t>Спогади очевидців:</a:t>
            </a:r>
          </a:p>
          <a:p>
            <a:pPr marL="12700" marR="5080" indent="457189" algn="just">
              <a:lnSpc>
                <a:spcPct val="114000"/>
              </a:lnSpc>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«Від влади спасу не було ніякого. Прислали у кожне село  уповноваженого з району, а він уже підбирав собі тут таку начебто бригаду,  чи що і починав викачку. … Він був при нагані: міг кого хочеш і коли хочеш  застрелити. А помагали йому хто? Ну, значить, у його бригаду ішов хто?  Якщо в нас, то це всякі дурачки, п’янички й ледарі. Їм було, викачувати – як  дурному з гори котиться. Забирали все, що найдуть. У кожного такі, значить,  залізні щупи, і оце скрізь тими щупами штрикають: і в сіно, і в піч, і в грубу,  і в долівку, і в стіни.»</a:t>
            </a:r>
          </a:p>
          <a:p>
            <a:pPr marL="12700" marR="5080" indent="457189" algn="just">
              <a:lnSpc>
                <a:spcPct val="114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Антон Чабаненко,  смт.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Кушугумі</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Запорізького  району Запорізької області</a:t>
            </a:r>
            <a:endParaRPr lang="uk-UA" dirty="0">
              <a:ln w="0"/>
              <a:solidFill>
                <a:schemeClr val="tx1"/>
              </a:solidFill>
              <a:effectLst>
                <a:outerShdw blurRad="38100" dist="19050" dir="2700000" algn="tl" rotWithShape="0">
                  <a:schemeClr val="dk1">
                    <a:alpha val="40000"/>
                  </a:scheme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069" y="4074994"/>
            <a:ext cx="2286000" cy="3048000"/>
          </a:xfrm>
          <a:prstGeom prst="rect">
            <a:avLst/>
          </a:prstGeom>
          <a:effectLst>
            <a:softEdge rad="635000"/>
          </a:effectLst>
        </p:spPr>
      </p:pic>
    </p:spTree>
    <p:extLst>
      <p:ext uri="{BB962C8B-B14F-4D97-AF65-F5344CB8AC3E}">
        <p14:creationId xmlns:p14="http://schemas.microsoft.com/office/powerpoint/2010/main" val="26791254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6755" y="119099"/>
            <a:ext cx="4818326" cy="6554656"/>
          </a:xfrm>
          <a:prstGeom prst="rect">
            <a:avLst/>
          </a:prstGeom>
        </p:spPr>
      </p:pic>
      <p:sp>
        <p:nvSpPr>
          <p:cNvPr id="4" name="Вертикальный свиток 3"/>
          <p:cNvSpPr/>
          <p:nvPr/>
        </p:nvSpPr>
        <p:spPr>
          <a:xfrm>
            <a:off x="4776718" y="119099"/>
            <a:ext cx="5243298" cy="6359855"/>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27" algn="just">
              <a:lnSpc>
                <a:spcPct val="114000"/>
              </a:lnSpc>
              <a:spcBef>
                <a:spcPts val="785"/>
              </a:spcBef>
            </a:pP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Спогади</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очевидців</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91438" marR="82548" indent="457189" algn="just">
              <a:lnSpc>
                <a:spcPct val="114000"/>
              </a:lnSpc>
            </a:pPr>
            <a:r>
              <a:rPr lang="ru-RU"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Ах! Страшно, страшно на тортурах вмирати!!! Тортури – це є  страшний голод, зроблений штучно за допомогою відбирання хліба і всіх  сортів овочів. Голод від природи викликає те, що крушить, скорботу в  серцях людей, веде до милосердя, до добрих справ на користь ближнього,</a:t>
            </a:r>
          </a:p>
          <a:p>
            <a:pPr marL="91438" marR="82548" algn="just">
              <a:lnSpc>
                <a:spcPct val="114000"/>
              </a:lnSpc>
              <a:spcBef>
                <a:spcPts val="5"/>
              </a:spcBef>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щоб догодити божеству. А голод штучний викликає в людях злість,  ненависть, жадність, недовір’я, хитрість, обман і багато іншого  поганого…»</a:t>
            </a:r>
          </a:p>
          <a:p>
            <a:pPr marL="91438" marR="82548" algn="r">
              <a:lnSpc>
                <a:spcPct val="114000"/>
              </a:lnSpc>
              <a:spcBef>
                <a:spcPts val="5"/>
              </a:spcBef>
            </a:pP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З </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листа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вчителя</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І. К. Лашкевича,  с.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Мачухи</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Полтавського</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району. </a:t>
            </a:r>
            <a:endPar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endParaRPr>
          </a:p>
          <a:p>
            <a:pPr marL="91438" marR="82548" algn="r">
              <a:lnSpc>
                <a:spcPct val="114000"/>
              </a:lnSpc>
              <a:spcBef>
                <a:spcPts val="5"/>
              </a:spcBef>
            </a:pP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23 </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лютого 1932 р</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endParaRPr lang="ru-RU" dirty="0">
              <a:ln w="0"/>
              <a:solidFill>
                <a:schemeClr val="tx1"/>
              </a:solidFill>
              <a:effectLst>
                <a:outerShdw blurRad="38100" dist="19050" dir="2700000" algn="tl" rotWithShape="0">
                  <a:schemeClr val="dk1">
                    <a:alpha val="40000"/>
                  </a:schemeClr>
                </a:outerShdw>
              </a:effectLs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81" y="4034051"/>
            <a:ext cx="2286000" cy="3048000"/>
          </a:xfrm>
          <a:prstGeom prst="rect">
            <a:avLst/>
          </a:prstGeom>
          <a:effectLst>
            <a:softEdge rad="635000"/>
          </a:effectLst>
        </p:spPr>
      </p:pic>
    </p:spTree>
    <p:extLst>
      <p:ext uri="{BB962C8B-B14F-4D97-AF65-F5344CB8AC3E}">
        <p14:creationId xmlns:p14="http://schemas.microsoft.com/office/powerpoint/2010/main" val="451089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4258"/>
            <a:ext cx="5036025" cy="6843742"/>
          </a:xfrm>
          <a:prstGeom prst="rect">
            <a:avLst/>
          </a:prstGeom>
        </p:spPr>
      </p:pic>
      <p:pic>
        <p:nvPicPr>
          <p:cNvPr id="3" name="Рисунок 2"/>
          <p:cNvPicPr>
            <a:picLocks noChangeAspect="1"/>
          </p:cNvPicPr>
          <p:nvPr/>
        </p:nvPicPr>
        <p:blipFill>
          <a:blip r:embed="rId3"/>
          <a:stretch>
            <a:fillRect/>
          </a:stretch>
        </p:blipFill>
        <p:spPr>
          <a:xfrm>
            <a:off x="5036025" y="14258"/>
            <a:ext cx="5079526" cy="6843742"/>
          </a:xfrm>
          <a:prstGeom prst="rect">
            <a:avLst/>
          </a:prstGeom>
        </p:spPr>
      </p:pic>
    </p:spTree>
    <p:extLst>
      <p:ext uri="{BB962C8B-B14F-4D97-AF65-F5344CB8AC3E}">
        <p14:creationId xmlns:p14="http://schemas.microsoft.com/office/powerpoint/2010/main" val="38650446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Вертикальный свиток 6"/>
          <p:cNvSpPr/>
          <p:nvPr/>
        </p:nvSpPr>
        <p:spPr>
          <a:xfrm>
            <a:off x="4230806" y="313900"/>
            <a:ext cx="5884744" cy="6400799"/>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lnSpc>
                <a:spcPct val="114000"/>
              </a:lnSpc>
              <a:spcBef>
                <a:spcPts val="819"/>
              </a:spcBef>
            </a:pPr>
            <a:r>
              <a:rPr lang="uk-UA" b="1" dirty="0" smtClean="0">
                <a:ln w="0"/>
                <a:solidFill>
                  <a:schemeClr val="tx1"/>
                </a:solidFill>
                <a:effectLst>
                  <a:outerShdw blurRad="38100" dist="19050" dir="2700000" algn="tl" rotWithShape="0">
                    <a:schemeClr val="dk1">
                      <a:alpha val="40000"/>
                    </a:schemeClr>
                  </a:outerShdw>
                </a:effectLst>
                <a:latin typeface="Times New Roman"/>
                <a:cs typeface="Times New Roman"/>
              </a:rPr>
              <a:t>Спогади очевидців:</a:t>
            </a:r>
          </a:p>
          <a:p>
            <a:pPr marL="12700" marR="5080" indent="457189" algn="just">
              <a:lnSpc>
                <a:spcPct val="114000"/>
              </a:lnSpc>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«Тут вийшов указ про виконання хлібопоставок. – «А де брати зерно?» –  «Вимітай червоною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мітлою</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Тоді «активісти» почали все забирати у селян. Приїхала на  двох санях «червона мітла» – здорові кріпкі «активісти», з похмілля морди червоні. Один  з «активістів» знайшов у коморі торбинку борошна, другий з-під припічка дістав макітру  з крупою. Третій стягнув горщики з печі, посміхнувся і вилив недоварений борщ на  долівку. У льоху забрали картоплю, буряк, погрузили їх на сани й повезли до правління  колгоспу разом з торбинкою борошна та макітрою крупи… Комуністи «активісти»  довели село до голоду. Люди почали мерти…»</a:t>
            </a:r>
          </a:p>
          <a:p>
            <a:pPr marL="12700" marR="5080" indent="457189" algn="r">
              <a:lnSpc>
                <a:spcPct val="114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Павло Григорович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Войціцький</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1920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р.н</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м.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Кам’янське</a:t>
            </a:r>
            <a:endParaRPr lang="uk-UA"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pic>
        <p:nvPicPr>
          <p:cNvPr id="3" name="Рисунок 2"/>
          <p:cNvPicPr>
            <a:picLocks noChangeAspect="1"/>
          </p:cNvPicPr>
          <p:nvPr/>
        </p:nvPicPr>
        <p:blipFill rotWithShape="1">
          <a:blip r:embed="rId2"/>
          <a:srcRect l="2039" r="5937" b="45585"/>
          <a:stretch/>
        </p:blipFill>
        <p:spPr>
          <a:xfrm>
            <a:off x="272954" y="1447557"/>
            <a:ext cx="4189864" cy="311420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22" y="2991013"/>
            <a:ext cx="2019870" cy="2693160"/>
          </a:xfrm>
          <a:prstGeom prst="rect">
            <a:avLst/>
          </a:prstGeom>
          <a:effectLst>
            <a:softEdge rad="635000"/>
          </a:effectLst>
        </p:spPr>
      </p:pic>
    </p:spTree>
    <p:extLst>
      <p:ext uri="{BB962C8B-B14F-4D97-AF65-F5344CB8AC3E}">
        <p14:creationId xmlns:p14="http://schemas.microsoft.com/office/powerpoint/2010/main" val="2845278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76958" y="322640"/>
            <a:ext cx="8267042" cy="890093"/>
          </a:xfrm>
          <a:prstGeom prst="rect">
            <a:avLst/>
          </a:prstGeom>
        </p:spPr>
      </p:pic>
      <p:pic>
        <p:nvPicPr>
          <p:cNvPr id="3" name="Рисунок 2"/>
          <p:cNvPicPr>
            <a:picLocks noChangeAspect="1"/>
          </p:cNvPicPr>
          <p:nvPr/>
        </p:nvPicPr>
        <p:blipFill>
          <a:blip r:embed="rId3"/>
          <a:stretch>
            <a:fillRect/>
          </a:stretch>
        </p:blipFill>
        <p:spPr>
          <a:xfrm>
            <a:off x="288160" y="1774963"/>
            <a:ext cx="4920681" cy="369779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092" y="2828177"/>
            <a:ext cx="2126579" cy="3431275"/>
          </a:xfrm>
          <a:prstGeom prst="rect">
            <a:avLst/>
          </a:prstGeom>
          <a:effectLst>
            <a:softEdge rad="635000"/>
          </a:effectLst>
        </p:spPr>
      </p:pic>
      <p:sp>
        <p:nvSpPr>
          <p:cNvPr id="6" name="Прямоугольник 5"/>
          <p:cNvSpPr/>
          <p:nvPr/>
        </p:nvSpPr>
        <p:spPr>
          <a:xfrm>
            <a:off x="4872251" y="1472904"/>
            <a:ext cx="4925350" cy="4524315"/>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ВІДТЕПЕР УСЕ КОЛГОСПНЕ МАЙНО НАЛЕЖИТЬ  ДЕРЖАВІ</a:t>
            </a:r>
          </a:p>
          <a:p>
            <a:pPr indent="457200" algn="just"/>
            <a:r>
              <a:rPr lang="uk-UA" dirty="0" smtClean="0">
                <a:latin typeface="Times New Roman" panose="02020603050405020304" pitchFamily="18" charset="0"/>
                <a:cs typeface="Times New Roman" panose="02020603050405020304" pitchFamily="18" charset="0"/>
              </a:rPr>
              <a:t>Режим затверджує на законодавчому рівні можливість  вилучення всіх продовольчих запасів у сільського населення.</a:t>
            </a:r>
          </a:p>
          <a:p>
            <a:pPr indent="457200" algn="just"/>
            <a:r>
              <a:rPr lang="uk-UA" dirty="0" smtClean="0">
                <a:latin typeface="Times New Roman" panose="02020603050405020304" pitchFamily="18" charset="0"/>
                <a:cs typeface="Times New Roman" panose="02020603050405020304" pitchFamily="18" charset="0"/>
              </a:rPr>
              <a:t>Прикриваючись гаслом захисту колгоспників, режим  отримує можливість повністю реквізувати і розпоряджатися  майном та врожаєм колгоспників.</a:t>
            </a:r>
          </a:p>
          <a:p>
            <a:pPr indent="457200" algn="just"/>
            <a:r>
              <a:rPr lang="uk-UA" dirty="0" smtClean="0">
                <a:latin typeface="Times New Roman" panose="02020603050405020304" pitchFamily="18" charset="0"/>
                <a:cs typeface="Times New Roman" panose="02020603050405020304" pitchFamily="18" charset="0"/>
              </a:rPr>
              <a:t>7 серпня 1932 р. М. Калінін підписує постанову, за якою  так зване розкрадання колгоспного майна карається  розстрілом або позбавленням волі не менше як на 10 років. До  постанови додається інструкція про її застосування, в народі  отримує назву «Закон про п'ять колосків».</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1676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r="3088" b="48582"/>
          <a:stretch/>
        </p:blipFill>
        <p:spPr>
          <a:xfrm>
            <a:off x="317307" y="1875997"/>
            <a:ext cx="4641675" cy="324816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5854"/>
            <a:ext cx="1746913" cy="2329217"/>
          </a:xfrm>
          <a:prstGeom prst="rect">
            <a:avLst/>
          </a:prstGeom>
          <a:effectLst>
            <a:softEdge rad="635000"/>
          </a:effectLst>
        </p:spPr>
      </p:pic>
      <p:sp>
        <p:nvSpPr>
          <p:cNvPr id="7" name="Вертикальный свиток 6"/>
          <p:cNvSpPr/>
          <p:nvPr/>
        </p:nvSpPr>
        <p:spPr>
          <a:xfrm>
            <a:off x="4749421" y="696036"/>
            <a:ext cx="5129532" cy="5936776"/>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lnSpc>
                <a:spcPct val="150000"/>
              </a:lnSpc>
              <a:spcBef>
                <a:spcPts val="819"/>
              </a:spcBef>
            </a:pP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Спогади</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очевидців</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12700" marR="5080" indent="457189" algn="just">
              <a:lnSpc>
                <a:spcPct val="150000"/>
              </a:lnSpc>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«Комунари вичищали все до зернини. Шукали по хлівах,  коморах, штрикали вилами землю, щоб перевірити, чи не заховано  там щось із продуктів. Пам’ятаю про горезвісний закон «п’яти  колосків». За колоски баба Купчиха (їй тоді було 37) отримала п’ять  років тюремного ув’язнення. А в неї – п’ятеро дітей, і їх треба було  годувати.»</a:t>
            </a:r>
          </a:p>
          <a:p>
            <a:pPr marL="12700" marR="5080" indent="457189" algn="r">
              <a:lnSpc>
                <a:spcPct val="150000"/>
              </a:lnSpc>
            </a:pP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Козленко</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Ольга Василівна,  </a:t>
            </a:r>
          </a:p>
          <a:p>
            <a:pPr marL="12700" marR="5080" indent="457189" algn="r">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с.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Крушники</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Малинського</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району Житомирської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област</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і</a:t>
            </a:r>
            <a:endParaRPr lang="ru-RU"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spTree>
    <p:extLst>
      <p:ext uri="{BB962C8B-B14F-4D97-AF65-F5344CB8AC3E}">
        <p14:creationId xmlns:p14="http://schemas.microsoft.com/office/powerpoint/2010/main" val="29445925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702257" y="401899"/>
            <a:ext cx="7055892" cy="1015663"/>
          </a:xfrm>
          <a:prstGeom prst="rect">
            <a:avLst/>
          </a:prstGeom>
        </p:spPr>
        <p:txBody>
          <a:bodyPr wrap="square">
            <a:spAutoFit/>
          </a:bodyPr>
          <a:lstStyle/>
          <a:p>
            <a:pPr indent="457200" algn="just"/>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Голодомор 1932-1933 </a:t>
            </a:r>
            <a:r>
              <a:rPr lang="ru-RU" sz="2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років</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Геноцид </a:t>
            </a:r>
            <a:r>
              <a:rPr lang="uk-UA"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українського </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народу. /  Д. </a:t>
            </a:r>
            <a:r>
              <a:rPr lang="ru-RU" sz="2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Гетьман</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І. </a:t>
            </a:r>
            <a:r>
              <a:rPr lang="ru-RU" sz="2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Юхновський</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ru-RU" sz="2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Київ</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Вид-во </a:t>
            </a:r>
            <a:r>
              <a:rPr lang="ru-RU" sz="2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ім</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О. </a:t>
            </a:r>
            <a:r>
              <a:rPr lang="ru-RU" sz="20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Теліги</a:t>
            </a:r>
            <a:r>
              <a:rPr lang="ru-RU"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2008. – 48 с.</a:t>
            </a:r>
          </a:p>
        </p:txBody>
      </p:sp>
      <p:pic>
        <p:nvPicPr>
          <p:cNvPr id="6" name="Рисунок 5"/>
          <p:cNvPicPr>
            <a:picLocks noChangeAspect="1"/>
          </p:cNvPicPr>
          <p:nvPr/>
        </p:nvPicPr>
        <p:blipFill>
          <a:blip r:embed="rId2"/>
          <a:stretch>
            <a:fillRect/>
          </a:stretch>
        </p:blipFill>
        <p:spPr>
          <a:xfrm>
            <a:off x="413932" y="313898"/>
            <a:ext cx="2114956" cy="2987795"/>
          </a:xfrm>
          <a:prstGeom prst="rect">
            <a:avLst/>
          </a:prstGeom>
        </p:spPr>
      </p:pic>
      <p:sp>
        <p:nvSpPr>
          <p:cNvPr id="7" name="Прямоугольник 6"/>
          <p:cNvSpPr/>
          <p:nvPr/>
        </p:nvSpPr>
        <p:spPr>
          <a:xfrm>
            <a:off x="2702257" y="1465168"/>
            <a:ext cx="7055892" cy="1323439"/>
          </a:xfrm>
          <a:prstGeom prst="rect">
            <a:avLst/>
          </a:prstGeom>
        </p:spPr>
        <p:txBody>
          <a:bodyPr wrap="square">
            <a:spAutoFit/>
          </a:bodyPr>
          <a:lstStyle/>
          <a:p>
            <a:pPr indent="457200" algn="just"/>
            <a:r>
              <a:rPr lang="uk-UA" sz="2000" dirty="0" smtClean="0">
                <a:latin typeface="Times New Roman" panose="02020603050405020304" pitchFamily="18" charset="0"/>
                <a:cs typeface="Times New Roman" panose="02020603050405020304" pitchFamily="18" charset="0"/>
              </a:rPr>
              <a:t>Автори книги дають відповідь на запитання, чому терор голодом був спрямований проти української нації, описують механізм Голодомору, кваліфікують його відповідно до Конвенції ООН 1948 року як геноцид.</a:t>
            </a:r>
            <a:endParaRPr lang="uk-UA" sz="2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13932" y="3448946"/>
            <a:ext cx="9344217" cy="3170099"/>
          </a:xfrm>
          <a:prstGeom prst="rect">
            <a:avLst/>
          </a:prstGeom>
        </p:spPr>
        <p:txBody>
          <a:bodyPr wrap="square">
            <a:spAutoFit/>
          </a:bodyPr>
          <a:lstStyle/>
          <a:p>
            <a:pPr indent="457200" algn="just"/>
            <a:r>
              <a:rPr lang="uk-UA" sz="2000" dirty="0" smtClean="0">
                <a:latin typeface="Times New Roman" panose="02020603050405020304" pitchFamily="18" charset="0"/>
                <a:cs typeface="Times New Roman" panose="02020603050405020304" pitchFamily="18" charset="0"/>
              </a:rPr>
              <a:t>Виставка однієї книги пропонує Вам познайомитися з фотокопіями документів про Голодомор 1932-1933 років, які міститься на сторінках книги. </a:t>
            </a:r>
          </a:p>
          <a:p>
            <a:pPr indent="457200" algn="just"/>
            <a:r>
              <a:rPr lang="uk-UA" sz="2000" dirty="0" smtClean="0">
                <a:latin typeface="Times New Roman" panose="02020603050405020304" pitchFamily="18" charset="0"/>
                <a:cs typeface="Times New Roman" panose="02020603050405020304" pitchFamily="18" charset="0"/>
              </a:rPr>
              <a:t>Фотокопії документів зберігаються у Центральному державному архіві вищих органів влади та управління України, Центральному державному архіві громадських об’єднань України, Центральному державному </a:t>
            </a:r>
            <a:r>
              <a:rPr lang="uk-UA" sz="2000" dirty="0" err="1" smtClean="0">
                <a:latin typeface="Times New Roman" panose="02020603050405020304" pitchFamily="18" charset="0"/>
                <a:cs typeface="Times New Roman" panose="02020603050405020304" pitchFamily="18" charset="0"/>
              </a:rPr>
              <a:t>кінофотоархіві</a:t>
            </a:r>
            <a:r>
              <a:rPr lang="uk-UA" sz="2000" dirty="0" smtClean="0">
                <a:latin typeface="Times New Roman" panose="02020603050405020304" pitchFamily="18" charset="0"/>
                <a:cs typeface="Times New Roman" panose="02020603050405020304" pitchFamily="18" charset="0"/>
              </a:rPr>
              <a:t> України імені Г. С. Пшеничного, Державному галузевому архіві Служби безпеки України, Національній бібліотеці України імені В. Вернадського НАН України, Державному архіві Вінницької області, Державному архіві Дніпровської області, Державному архіві Донецької області, Державному архіві Сумської області, Державному архіві Харківської області.</a:t>
            </a:r>
            <a:endParaRPr lang="uk-UA" sz="20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110446" y="2959792"/>
            <a:ext cx="2831801" cy="400110"/>
          </a:xfrm>
          <a:prstGeom prst="rect">
            <a:avLst/>
          </a:prstGeom>
        </p:spPr>
        <p:txBody>
          <a:bodyPr wrap="none">
            <a:spAutoFit/>
          </a:bodyPr>
          <a:lstStyle/>
          <a:p>
            <a:r>
              <a:rPr lang="uk-UA" sz="20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Шановні користувачі! </a:t>
            </a:r>
            <a:endParaRPr lang="uk-UA" sz="20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994298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1000">
        <p15:prstTrans prst="pageCurlDouble"/>
      </p:transition>
    </mc:Choice>
    <mc:Fallback>
      <p:transition spd="slow" advClick="0" advTm="11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5049672" cy="6858000"/>
          </a:xfrm>
          <a:prstGeom prst="rect">
            <a:avLst/>
          </a:prstGeom>
        </p:spPr>
      </p:pic>
      <p:pic>
        <p:nvPicPr>
          <p:cNvPr id="3" name="Рисунок 2"/>
          <p:cNvPicPr>
            <a:picLocks noChangeAspect="1"/>
          </p:cNvPicPr>
          <p:nvPr/>
        </p:nvPicPr>
        <p:blipFill>
          <a:blip r:embed="rId3"/>
          <a:stretch>
            <a:fillRect/>
          </a:stretch>
        </p:blipFill>
        <p:spPr>
          <a:xfrm>
            <a:off x="5049673" y="-3072"/>
            <a:ext cx="5065878" cy="6861071"/>
          </a:xfrm>
          <a:prstGeom prst="rect">
            <a:avLst/>
          </a:prstGeom>
        </p:spPr>
      </p:pic>
    </p:spTree>
    <p:extLst>
      <p:ext uri="{BB962C8B-B14F-4D97-AF65-F5344CB8AC3E}">
        <p14:creationId xmlns:p14="http://schemas.microsoft.com/office/powerpoint/2010/main" val="10073153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21942" y="161842"/>
            <a:ext cx="8876899" cy="1511939"/>
          </a:xfrm>
          <a:prstGeom prst="rect">
            <a:avLst/>
          </a:prstGeom>
        </p:spPr>
      </p:pic>
      <p:pic>
        <p:nvPicPr>
          <p:cNvPr id="5" name="Рисунок 4"/>
          <p:cNvPicPr>
            <a:picLocks noChangeAspect="1"/>
          </p:cNvPicPr>
          <p:nvPr/>
        </p:nvPicPr>
        <p:blipFill>
          <a:blip r:embed="rId3"/>
          <a:stretch>
            <a:fillRect/>
          </a:stretch>
        </p:blipFill>
        <p:spPr>
          <a:xfrm>
            <a:off x="365154" y="1673781"/>
            <a:ext cx="1818488" cy="2038338"/>
          </a:xfrm>
          <a:prstGeom prst="rect">
            <a:avLst/>
          </a:prstGeom>
        </p:spPr>
      </p:pic>
      <p:pic>
        <p:nvPicPr>
          <p:cNvPr id="6" name="Рисунок 5"/>
          <p:cNvPicPr>
            <a:picLocks noChangeAspect="1"/>
          </p:cNvPicPr>
          <p:nvPr/>
        </p:nvPicPr>
        <p:blipFill>
          <a:blip r:embed="rId4"/>
          <a:stretch>
            <a:fillRect/>
          </a:stretch>
        </p:blipFill>
        <p:spPr>
          <a:xfrm>
            <a:off x="2183642" y="1670734"/>
            <a:ext cx="1818488" cy="2041386"/>
          </a:xfrm>
          <a:prstGeom prst="rect">
            <a:avLst/>
          </a:prstGeom>
        </p:spPr>
      </p:pic>
      <p:pic>
        <p:nvPicPr>
          <p:cNvPr id="7" name="Рисунок 6"/>
          <p:cNvPicPr>
            <a:picLocks noChangeAspect="1"/>
          </p:cNvPicPr>
          <p:nvPr/>
        </p:nvPicPr>
        <p:blipFill>
          <a:blip r:embed="rId5"/>
          <a:stretch>
            <a:fillRect/>
          </a:stretch>
        </p:blipFill>
        <p:spPr>
          <a:xfrm>
            <a:off x="4022753" y="1673781"/>
            <a:ext cx="1818488" cy="2038338"/>
          </a:xfrm>
          <a:prstGeom prst="rect">
            <a:avLst/>
          </a:prstGeom>
        </p:spPr>
      </p:pic>
      <p:pic>
        <p:nvPicPr>
          <p:cNvPr id="8" name="Рисунок 7"/>
          <p:cNvPicPr>
            <a:picLocks noChangeAspect="1"/>
          </p:cNvPicPr>
          <p:nvPr/>
        </p:nvPicPr>
        <p:blipFill>
          <a:blip r:embed="rId6"/>
          <a:stretch>
            <a:fillRect/>
          </a:stretch>
        </p:blipFill>
        <p:spPr>
          <a:xfrm>
            <a:off x="5854296" y="1670733"/>
            <a:ext cx="1792379" cy="2041386"/>
          </a:xfrm>
          <a:prstGeom prst="rect">
            <a:avLst/>
          </a:prstGeom>
        </p:spPr>
      </p:pic>
      <p:pic>
        <p:nvPicPr>
          <p:cNvPr id="9" name="Рисунок 8"/>
          <p:cNvPicPr>
            <a:picLocks noChangeAspect="1"/>
          </p:cNvPicPr>
          <p:nvPr/>
        </p:nvPicPr>
        <p:blipFill>
          <a:blip r:embed="rId7"/>
          <a:stretch>
            <a:fillRect/>
          </a:stretch>
        </p:blipFill>
        <p:spPr>
          <a:xfrm>
            <a:off x="7707723" y="1670733"/>
            <a:ext cx="1811467" cy="2057578"/>
          </a:xfrm>
          <a:prstGeom prst="rect">
            <a:avLst/>
          </a:prstGeom>
        </p:spPr>
      </p:pic>
      <p:sp>
        <p:nvSpPr>
          <p:cNvPr id="10" name="object 11"/>
          <p:cNvSpPr txBox="1"/>
          <p:nvPr/>
        </p:nvSpPr>
        <p:spPr>
          <a:xfrm>
            <a:off x="527676" y="3712119"/>
            <a:ext cx="1347692" cy="259686"/>
          </a:xfrm>
          <a:prstGeom prst="rect">
            <a:avLst/>
          </a:prstGeom>
        </p:spPr>
        <p:txBody>
          <a:bodyPr vert="horz" wrap="square" lIns="0" tIns="13335" rIns="0" bIns="0" rtlCol="0">
            <a:spAutoFit/>
          </a:bodyPr>
          <a:lstStyle/>
          <a:p>
            <a:pPr marL="12700">
              <a:spcBef>
                <a:spcPts val="105"/>
              </a:spcBef>
            </a:pPr>
            <a:r>
              <a:rPr sz="1600" b="1" i="1" dirty="0">
                <a:solidFill>
                  <a:srgbClr val="001F5F"/>
                </a:solidFill>
                <a:latin typeface="Times New Roman"/>
                <a:cs typeface="Times New Roman"/>
              </a:rPr>
              <a:t>Йосип</a:t>
            </a:r>
            <a:r>
              <a:rPr sz="1600" b="1" i="1" spc="-75" dirty="0">
                <a:solidFill>
                  <a:srgbClr val="001F5F"/>
                </a:solidFill>
                <a:latin typeface="Times New Roman"/>
                <a:cs typeface="Times New Roman"/>
              </a:rPr>
              <a:t> </a:t>
            </a:r>
            <a:r>
              <a:rPr sz="1600" b="1" i="1" spc="5" dirty="0">
                <a:solidFill>
                  <a:srgbClr val="001F5F"/>
                </a:solidFill>
                <a:latin typeface="Times New Roman"/>
                <a:cs typeface="Times New Roman"/>
              </a:rPr>
              <a:t>Сталін</a:t>
            </a:r>
            <a:endParaRPr sz="1600" dirty="0">
              <a:latin typeface="Times New Roman"/>
              <a:cs typeface="Times New Roman"/>
            </a:endParaRPr>
          </a:p>
        </p:txBody>
      </p:sp>
      <p:sp>
        <p:nvSpPr>
          <p:cNvPr id="11" name="object 12"/>
          <p:cNvSpPr txBox="1"/>
          <p:nvPr/>
        </p:nvSpPr>
        <p:spPr>
          <a:xfrm>
            <a:off x="2037890" y="3713402"/>
            <a:ext cx="1913503" cy="258404"/>
          </a:xfrm>
          <a:prstGeom prst="rect">
            <a:avLst/>
          </a:prstGeom>
        </p:spPr>
        <p:txBody>
          <a:bodyPr vert="horz" wrap="square" lIns="0" tIns="12065" rIns="0" bIns="0" rtlCol="0">
            <a:spAutoFit/>
          </a:bodyPr>
          <a:lstStyle/>
          <a:p>
            <a:pPr marL="12700" marR="5080" indent="89533">
              <a:spcBef>
                <a:spcPts val="95"/>
              </a:spcBef>
            </a:pPr>
            <a:r>
              <a:rPr sz="1600" b="1" i="1" spc="-20" dirty="0" err="1">
                <a:solidFill>
                  <a:srgbClr val="001F5F"/>
                </a:solidFill>
                <a:latin typeface="Times New Roman"/>
                <a:cs typeface="Times New Roman"/>
              </a:rPr>
              <a:t>Всеволод</a:t>
            </a:r>
            <a:r>
              <a:rPr sz="1600" b="1" i="1" spc="-20" dirty="0">
                <a:solidFill>
                  <a:srgbClr val="001F5F"/>
                </a:solidFill>
                <a:latin typeface="Times New Roman"/>
                <a:cs typeface="Times New Roman"/>
              </a:rPr>
              <a:t> </a:t>
            </a:r>
            <a:r>
              <a:rPr sz="1600" b="1" i="1" spc="-15" dirty="0" err="1" smtClean="0">
                <a:solidFill>
                  <a:srgbClr val="001F5F"/>
                </a:solidFill>
                <a:latin typeface="Times New Roman"/>
                <a:cs typeface="Times New Roman"/>
              </a:rPr>
              <a:t>Б</a:t>
            </a:r>
            <a:r>
              <a:rPr sz="1600" b="1" i="1" spc="-5" dirty="0" err="1" smtClean="0">
                <a:solidFill>
                  <a:srgbClr val="001F5F"/>
                </a:solidFill>
                <a:latin typeface="Times New Roman"/>
                <a:cs typeface="Times New Roman"/>
              </a:rPr>
              <a:t>а</a:t>
            </a:r>
            <a:r>
              <a:rPr sz="1600" b="1" i="1" spc="-10" dirty="0" err="1" smtClean="0">
                <a:solidFill>
                  <a:srgbClr val="001F5F"/>
                </a:solidFill>
                <a:latin typeface="Times New Roman"/>
                <a:cs typeface="Times New Roman"/>
              </a:rPr>
              <a:t>лицький</a:t>
            </a:r>
            <a:endParaRPr sz="1600" dirty="0">
              <a:latin typeface="Times New Roman"/>
              <a:cs typeface="Times New Roman"/>
            </a:endParaRPr>
          </a:p>
        </p:txBody>
      </p:sp>
      <p:sp>
        <p:nvSpPr>
          <p:cNvPr id="12" name="object 13"/>
          <p:cNvSpPr txBox="1"/>
          <p:nvPr/>
        </p:nvSpPr>
        <p:spPr>
          <a:xfrm>
            <a:off x="3968091" y="3696579"/>
            <a:ext cx="1971881" cy="258404"/>
          </a:xfrm>
          <a:prstGeom prst="rect">
            <a:avLst/>
          </a:prstGeom>
        </p:spPr>
        <p:txBody>
          <a:bodyPr vert="horz" wrap="square" lIns="0" tIns="12065" rIns="0" bIns="0" rtlCol="0">
            <a:spAutoFit/>
          </a:bodyPr>
          <a:lstStyle/>
          <a:p>
            <a:pPr marL="12700" marR="5080" indent="63499" algn="ctr">
              <a:spcBef>
                <a:spcPts val="95"/>
              </a:spcBef>
            </a:pPr>
            <a:r>
              <a:rPr sz="1600" b="1" i="1" spc="-15" dirty="0" err="1" smtClean="0">
                <a:solidFill>
                  <a:srgbClr val="001F5F"/>
                </a:solidFill>
                <a:latin typeface="Times New Roman"/>
                <a:cs typeface="Times New Roman"/>
              </a:rPr>
              <a:t>Мендель</a:t>
            </a:r>
            <a:r>
              <a:rPr lang="uk-UA" sz="1600" b="1" i="1" spc="-15" dirty="0" smtClean="0">
                <a:solidFill>
                  <a:srgbClr val="001F5F"/>
                </a:solidFill>
                <a:latin typeface="Times New Roman"/>
                <a:cs typeface="Times New Roman"/>
              </a:rPr>
              <a:t> </a:t>
            </a:r>
            <a:r>
              <a:rPr sz="1600" b="1" i="1" spc="-5" dirty="0" err="1" smtClean="0">
                <a:solidFill>
                  <a:srgbClr val="001F5F"/>
                </a:solidFill>
                <a:latin typeface="Times New Roman"/>
                <a:cs typeface="Times New Roman"/>
              </a:rPr>
              <a:t>Х</a:t>
            </a:r>
            <a:r>
              <a:rPr sz="1600" b="1" i="1" dirty="0" err="1" smtClean="0">
                <a:solidFill>
                  <a:srgbClr val="001F5F"/>
                </a:solidFill>
                <a:latin typeface="Times New Roman"/>
                <a:cs typeface="Times New Roman"/>
              </a:rPr>
              <a:t>а</a:t>
            </a:r>
            <a:r>
              <a:rPr sz="1600" b="1" i="1" spc="-15" dirty="0" err="1" smtClean="0">
                <a:solidFill>
                  <a:srgbClr val="001F5F"/>
                </a:solidFill>
                <a:latin typeface="Times New Roman"/>
                <a:cs typeface="Times New Roman"/>
              </a:rPr>
              <a:t>т</a:t>
            </a:r>
            <a:r>
              <a:rPr sz="1600" b="1" i="1" spc="-5" dirty="0" err="1" smtClean="0">
                <a:solidFill>
                  <a:srgbClr val="001F5F"/>
                </a:solidFill>
                <a:latin typeface="Times New Roman"/>
                <a:cs typeface="Times New Roman"/>
              </a:rPr>
              <a:t>а</a:t>
            </a:r>
            <a:r>
              <a:rPr sz="1600" b="1" i="1" spc="-10" dirty="0" err="1" smtClean="0">
                <a:solidFill>
                  <a:srgbClr val="001F5F"/>
                </a:solidFill>
                <a:latin typeface="Times New Roman"/>
                <a:cs typeface="Times New Roman"/>
              </a:rPr>
              <a:t>є</a:t>
            </a:r>
            <a:r>
              <a:rPr sz="1600" b="1" i="1" spc="-15" dirty="0" err="1" smtClean="0">
                <a:solidFill>
                  <a:srgbClr val="001F5F"/>
                </a:solidFill>
                <a:latin typeface="Times New Roman"/>
                <a:cs typeface="Times New Roman"/>
              </a:rPr>
              <a:t>в</a:t>
            </a:r>
            <a:r>
              <a:rPr sz="1600" b="1" i="1" spc="-10" dirty="0" err="1" smtClean="0">
                <a:solidFill>
                  <a:srgbClr val="001F5F"/>
                </a:solidFill>
                <a:latin typeface="Times New Roman"/>
                <a:cs typeface="Times New Roman"/>
              </a:rPr>
              <a:t>ич</a:t>
            </a:r>
            <a:endParaRPr sz="1600" dirty="0">
              <a:latin typeface="Times New Roman"/>
              <a:cs typeface="Times New Roman"/>
            </a:endParaRPr>
          </a:p>
        </p:txBody>
      </p:sp>
      <p:sp>
        <p:nvSpPr>
          <p:cNvPr id="13" name="object 14"/>
          <p:cNvSpPr txBox="1"/>
          <p:nvPr/>
        </p:nvSpPr>
        <p:spPr>
          <a:xfrm>
            <a:off x="6224705" y="3704349"/>
            <a:ext cx="1051560" cy="258404"/>
          </a:xfrm>
          <a:prstGeom prst="rect">
            <a:avLst/>
          </a:prstGeom>
        </p:spPr>
        <p:txBody>
          <a:bodyPr vert="horz" wrap="square" lIns="0" tIns="12065" rIns="0" bIns="0" rtlCol="0">
            <a:spAutoFit/>
          </a:bodyPr>
          <a:lstStyle/>
          <a:p>
            <a:pPr marL="12700">
              <a:spcBef>
                <a:spcPts val="95"/>
              </a:spcBef>
            </a:pPr>
            <a:r>
              <a:rPr sz="1600" b="1" i="1" spc="-5" dirty="0">
                <a:solidFill>
                  <a:srgbClr val="001F5F"/>
                </a:solidFill>
                <a:latin typeface="Times New Roman"/>
                <a:cs typeface="Times New Roman"/>
              </a:rPr>
              <a:t>Влас</a:t>
            </a:r>
            <a:r>
              <a:rPr sz="1600" b="1" i="1" spc="-55" dirty="0">
                <a:solidFill>
                  <a:srgbClr val="001F5F"/>
                </a:solidFill>
                <a:latin typeface="Times New Roman"/>
                <a:cs typeface="Times New Roman"/>
              </a:rPr>
              <a:t> </a:t>
            </a:r>
            <a:r>
              <a:rPr sz="1600" b="1" i="1" spc="-10" dirty="0">
                <a:solidFill>
                  <a:srgbClr val="001F5F"/>
                </a:solidFill>
                <a:latin typeface="Times New Roman"/>
                <a:cs typeface="Times New Roman"/>
              </a:rPr>
              <a:t>Чубар</a:t>
            </a:r>
            <a:endParaRPr sz="1600" dirty="0">
              <a:latin typeface="Times New Roman"/>
              <a:cs typeface="Times New Roman"/>
            </a:endParaRPr>
          </a:p>
        </p:txBody>
      </p:sp>
      <p:sp>
        <p:nvSpPr>
          <p:cNvPr id="14" name="object 15"/>
          <p:cNvSpPr txBox="1"/>
          <p:nvPr/>
        </p:nvSpPr>
        <p:spPr>
          <a:xfrm>
            <a:off x="7775158" y="3687674"/>
            <a:ext cx="1774419" cy="275075"/>
          </a:xfrm>
          <a:prstGeom prst="rect">
            <a:avLst/>
          </a:prstGeom>
        </p:spPr>
        <p:txBody>
          <a:bodyPr vert="horz" wrap="square" lIns="0" tIns="31115" rIns="0" bIns="0" rtlCol="0">
            <a:spAutoFit/>
          </a:bodyPr>
          <a:lstStyle/>
          <a:p>
            <a:pPr marL="35559" marR="5080" indent="-22859">
              <a:lnSpc>
                <a:spcPts val="1920"/>
              </a:lnSpc>
              <a:spcBef>
                <a:spcPts val="245"/>
              </a:spcBef>
            </a:pPr>
            <a:r>
              <a:rPr sz="1600" b="1" i="1" spc="-5" dirty="0" err="1">
                <a:solidFill>
                  <a:srgbClr val="001F5F"/>
                </a:solidFill>
                <a:latin typeface="Times New Roman"/>
                <a:cs typeface="Times New Roman"/>
              </a:rPr>
              <a:t>В</a:t>
            </a:r>
            <a:r>
              <a:rPr sz="1650" spc="10" dirty="0" err="1">
                <a:solidFill>
                  <a:srgbClr val="001F5F"/>
                </a:solidFill>
                <a:latin typeface="Symbol"/>
                <a:cs typeface="Symbol"/>
              </a:rPr>
              <a:t></a:t>
            </a:r>
            <a:r>
              <a:rPr sz="1600" b="1" i="1" spc="-5" dirty="0" err="1" smtClean="0">
                <a:solidFill>
                  <a:srgbClr val="001F5F"/>
                </a:solidFill>
                <a:latin typeface="Times New Roman"/>
                <a:cs typeface="Times New Roman"/>
              </a:rPr>
              <a:t>яч</a:t>
            </a:r>
            <a:r>
              <a:rPr sz="1600" b="1" i="1" spc="-30" dirty="0" err="1" smtClean="0">
                <a:solidFill>
                  <a:srgbClr val="001F5F"/>
                </a:solidFill>
                <a:latin typeface="Times New Roman"/>
                <a:cs typeface="Times New Roman"/>
              </a:rPr>
              <a:t>е</a:t>
            </a:r>
            <a:r>
              <a:rPr sz="1600" b="1" i="1" spc="-5" dirty="0" err="1" smtClean="0">
                <a:solidFill>
                  <a:srgbClr val="001F5F"/>
                </a:solidFill>
                <a:latin typeface="Times New Roman"/>
                <a:cs typeface="Times New Roman"/>
              </a:rPr>
              <a:t>слав</a:t>
            </a:r>
            <a:r>
              <a:rPr lang="uk-UA" sz="1600" b="1" i="1" spc="-5" dirty="0" smtClean="0">
                <a:solidFill>
                  <a:srgbClr val="001F5F"/>
                </a:solidFill>
                <a:latin typeface="Times New Roman"/>
                <a:cs typeface="Times New Roman"/>
              </a:rPr>
              <a:t> </a:t>
            </a:r>
            <a:r>
              <a:rPr sz="1600" b="1" i="1" spc="-20" dirty="0" err="1" smtClean="0">
                <a:solidFill>
                  <a:srgbClr val="001F5F"/>
                </a:solidFill>
                <a:latin typeface="Times New Roman"/>
                <a:cs typeface="Times New Roman"/>
              </a:rPr>
              <a:t>Молотов</a:t>
            </a:r>
            <a:endParaRPr sz="1600" dirty="0">
              <a:latin typeface="Times New Roman"/>
              <a:cs typeface="Times New Roman"/>
            </a:endParaRPr>
          </a:p>
        </p:txBody>
      </p:sp>
      <p:pic>
        <p:nvPicPr>
          <p:cNvPr id="15" name="Рисунок 14"/>
          <p:cNvPicPr>
            <a:picLocks noChangeAspect="1"/>
          </p:cNvPicPr>
          <p:nvPr/>
        </p:nvPicPr>
        <p:blipFill>
          <a:blip r:embed="rId8"/>
          <a:stretch>
            <a:fillRect/>
          </a:stretch>
        </p:blipFill>
        <p:spPr>
          <a:xfrm>
            <a:off x="2392272" y="4111442"/>
            <a:ext cx="1774669" cy="2219136"/>
          </a:xfrm>
          <a:prstGeom prst="rect">
            <a:avLst/>
          </a:prstGeom>
        </p:spPr>
      </p:pic>
      <p:pic>
        <p:nvPicPr>
          <p:cNvPr id="16" name="Рисунок 15"/>
          <p:cNvPicPr>
            <a:picLocks noChangeAspect="1"/>
          </p:cNvPicPr>
          <p:nvPr/>
        </p:nvPicPr>
        <p:blipFill>
          <a:blip r:embed="rId9"/>
          <a:stretch>
            <a:fillRect/>
          </a:stretch>
        </p:blipFill>
        <p:spPr>
          <a:xfrm>
            <a:off x="4166941" y="4111442"/>
            <a:ext cx="3745251" cy="2219136"/>
          </a:xfrm>
          <a:prstGeom prst="rect">
            <a:avLst/>
          </a:prstGeom>
        </p:spPr>
      </p:pic>
      <p:sp>
        <p:nvSpPr>
          <p:cNvPr id="17" name="object 16"/>
          <p:cNvSpPr txBox="1"/>
          <p:nvPr/>
        </p:nvSpPr>
        <p:spPr>
          <a:xfrm>
            <a:off x="2205915" y="6280265"/>
            <a:ext cx="2147384" cy="258404"/>
          </a:xfrm>
          <a:prstGeom prst="rect">
            <a:avLst/>
          </a:prstGeom>
        </p:spPr>
        <p:txBody>
          <a:bodyPr vert="horz" wrap="square" lIns="0" tIns="12065" rIns="0" bIns="0" rtlCol="0">
            <a:spAutoFit/>
          </a:bodyPr>
          <a:lstStyle/>
          <a:p>
            <a:pPr marL="12700" marR="5080" indent="207640">
              <a:spcBef>
                <a:spcPts val="95"/>
              </a:spcBef>
            </a:pPr>
            <a:r>
              <a:rPr sz="1600" b="1" i="1" spc="-10" dirty="0" err="1">
                <a:solidFill>
                  <a:srgbClr val="001F5F"/>
                </a:solidFill>
                <a:latin typeface="Times New Roman"/>
                <a:cs typeface="Times New Roman"/>
              </a:rPr>
              <a:t>Павло</a:t>
            </a:r>
            <a:r>
              <a:rPr sz="1600" b="1" i="1" spc="-10" dirty="0">
                <a:solidFill>
                  <a:srgbClr val="001F5F"/>
                </a:solidFill>
                <a:latin typeface="Times New Roman"/>
                <a:cs typeface="Times New Roman"/>
              </a:rPr>
              <a:t> </a:t>
            </a:r>
            <a:r>
              <a:rPr sz="1600" b="1" i="1" spc="-5" dirty="0">
                <a:solidFill>
                  <a:srgbClr val="001F5F"/>
                </a:solidFill>
                <a:latin typeface="Times New Roman"/>
                <a:cs typeface="Times New Roman"/>
              </a:rPr>
              <a:t> </a:t>
            </a:r>
            <a:r>
              <a:rPr lang="uk-UA" sz="1600" b="1" i="1" spc="-5" dirty="0" smtClean="0">
                <a:solidFill>
                  <a:srgbClr val="001F5F"/>
                </a:solidFill>
                <a:latin typeface="Times New Roman"/>
                <a:cs typeface="Times New Roman"/>
              </a:rPr>
              <a:t>П</a:t>
            </a:r>
            <a:r>
              <a:rPr sz="1600" b="1" i="1" spc="-5" dirty="0" err="1" smtClean="0">
                <a:solidFill>
                  <a:srgbClr val="001F5F"/>
                </a:solidFill>
                <a:latin typeface="Times New Roman"/>
                <a:cs typeface="Times New Roman"/>
              </a:rPr>
              <a:t>ос</a:t>
            </a:r>
            <a:r>
              <a:rPr sz="1600" b="1" i="1" spc="-15" dirty="0" err="1" smtClean="0">
                <a:solidFill>
                  <a:srgbClr val="001F5F"/>
                </a:solidFill>
                <a:latin typeface="Times New Roman"/>
                <a:cs typeface="Times New Roman"/>
              </a:rPr>
              <a:t>т</a:t>
            </a:r>
            <a:r>
              <a:rPr sz="1600" b="1" i="1" spc="-10" dirty="0" err="1" smtClean="0">
                <a:solidFill>
                  <a:srgbClr val="001F5F"/>
                </a:solidFill>
                <a:latin typeface="Times New Roman"/>
                <a:cs typeface="Times New Roman"/>
              </a:rPr>
              <a:t>ишев</a:t>
            </a:r>
            <a:endParaRPr sz="1600" dirty="0">
              <a:latin typeface="Times New Roman"/>
              <a:cs typeface="Times New Roman"/>
            </a:endParaRPr>
          </a:p>
        </p:txBody>
      </p:sp>
      <p:sp>
        <p:nvSpPr>
          <p:cNvPr id="18" name="object 17"/>
          <p:cNvSpPr txBox="1"/>
          <p:nvPr/>
        </p:nvSpPr>
        <p:spPr>
          <a:xfrm>
            <a:off x="4224906" y="6282877"/>
            <a:ext cx="1999799" cy="258404"/>
          </a:xfrm>
          <a:prstGeom prst="rect">
            <a:avLst/>
          </a:prstGeom>
        </p:spPr>
        <p:txBody>
          <a:bodyPr vert="horz" wrap="square" lIns="0" tIns="12065" rIns="0" bIns="0" rtlCol="0">
            <a:spAutoFit/>
          </a:bodyPr>
          <a:lstStyle/>
          <a:p>
            <a:pPr marL="12700" marR="5080" indent="208910">
              <a:spcBef>
                <a:spcPts val="95"/>
              </a:spcBef>
            </a:pPr>
            <a:r>
              <a:rPr sz="1600" b="1" i="1" spc="-5" dirty="0" err="1" smtClean="0">
                <a:solidFill>
                  <a:srgbClr val="001F5F"/>
                </a:solidFill>
                <a:latin typeface="Times New Roman"/>
                <a:cs typeface="Times New Roman"/>
              </a:rPr>
              <a:t>Лазар</a:t>
            </a:r>
            <a:r>
              <a:rPr lang="uk-UA" sz="1600" b="1" i="1" spc="-5" dirty="0">
                <a:solidFill>
                  <a:srgbClr val="001F5F"/>
                </a:solidFill>
                <a:latin typeface="Times New Roman"/>
                <a:cs typeface="Times New Roman"/>
              </a:rPr>
              <a:t> </a:t>
            </a:r>
            <a:r>
              <a:rPr lang="uk-UA" sz="1600" b="1" i="1" dirty="0" smtClean="0">
                <a:solidFill>
                  <a:srgbClr val="001F5F"/>
                </a:solidFill>
                <a:latin typeface="Times New Roman"/>
                <a:cs typeface="Times New Roman"/>
              </a:rPr>
              <a:t>К</a:t>
            </a:r>
            <a:r>
              <a:rPr sz="1600" b="1" i="1" spc="-10" dirty="0" err="1" smtClean="0">
                <a:solidFill>
                  <a:srgbClr val="001F5F"/>
                </a:solidFill>
                <a:latin typeface="Times New Roman"/>
                <a:cs typeface="Times New Roman"/>
              </a:rPr>
              <a:t>аг</a:t>
            </a:r>
            <a:r>
              <a:rPr sz="1600" b="1" i="1" dirty="0" err="1" smtClean="0">
                <a:solidFill>
                  <a:srgbClr val="001F5F"/>
                </a:solidFill>
                <a:latin typeface="Times New Roman"/>
                <a:cs typeface="Times New Roman"/>
              </a:rPr>
              <a:t>а</a:t>
            </a:r>
            <a:r>
              <a:rPr sz="1600" b="1" i="1" spc="-10" dirty="0" err="1" smtClean="0">
                <a:solidFill>
                  <a:srgbClr val="001F5F"/>
                </a:solidFill>
                <a:latin typeface="Times New Roman"/>
                <a:cs typeface="Times New Roman"/>
              </a:rPr>
              <a:t>н</a:t>
            </a:r>
            <a:r>
              <a:rPr sz="1600" b="1" i="1" dirty="0" err="1" smtClean="0">
                <a:solidFill>
                  <a:srgbClr val="001F5F"/>
                </a:solidFill>
                <a:latin typeface="Times New Roman"/>
                <a:cs typeface="Times New Roman"/>
              </a:rPr>
              <a:t>о</a:t>
            </a:r>
            <a:r>
              <a:rPr sz="1600" b="1" i="1" spc="-10" dirty="0" err="1" smtClean="0">
                <a:solidFill>
                  <a:srgbClr val="001F5F"/>
                </a:solidFill>
                <a:latin typeface="Times New Roman"/>
                <a:cs typeface="Times New Roman"/>
              </a:rPr>
              <a:t>вич</a:t>
            </a:r>
            <a:endParaRPr sz="1600" dirty="0">
              <a:latin typeface="Times New Roman"/>
              <a:cs typeface="Times New Roman"/>
            </a:endParaRPr>
          </a:p>
        </p:txBody>
      </p:sp>
      <p:sp>
        <p:nvSpPr>
          <p:cNvPr id="19" name="object 18"/>
          <p:cNvSpPr txBox="1"/>
          <p:nvPr/>
        </p:nvSpPr>
        <p:spPr>
          <a:xfrm>
            <a:off x="6216526" y="6282477"/>
            <a:ext cx="1708622" cy="258404"/>
          </a:xfrm>
          <a:prstGeom prst="rect">
            <a:avLst/>
          </a:prstGeom>
        </p:spPr>
        <p:txBody>
          <a:bodyPr vert="horz" wrap="square" lIns="0" tIns="12065" rIns="0" bIns="0" rtlCol="0">
            <a:spAutoFit/>
          </a:bodyPr>
          <a:lstStyle/>
          <a:p>
            <a:pPr marL="196845" marR="5080" indent="-184781">
              <a:spcBef>
                <a:spcPts val="95"/>
              </a:spcBef>
            </a:pPr>
            <a:r>
              <a:rPr sz="1600" b="1" i="1" spc="20" dirty="0">
                <a:solidFill>
                  <a:srgbClr val="001F5F"/>
                </a:solidFill>
                <a:latin typeface="Times New Roman"/>
                <a:cs typeface="Times New Roman"/>
              </a:rPr>
              <a:t>С</a:t>
            </a:r>
            <a:r>
              <a:rPr sz="1600" b="1" i="1" spc="-15" dirty="0">
                <a:solidFill>
                  <a:srgbClr val="001F5F"/>
                </a:solidFill>
                <a:latin typeface="Times New Roman"/>
                <a:cs typeface="Times New Roman"/>
              </a:rPr>
              <a:t>т</a:t>
            </a:r>
            <a:r>
              <a:rPr sz="1600" b="1" i="1" spc="-5" dirty="0">
                <a:solidFill>
                  <a:srgbClr val="001F5F"/>
                </a:solidFill>
                <a:latin typeface="Times New Roman"/>
                <a:cs typeface="Times New Roman"/>
              </a:rPr>
              <a:t>а</a:t>
            </a:r>
            <a:r>
              <a:rPr sz="1600" b="1" i="1" spc="-10" dirty="0">
                <a:solidFill>
                  <a:srgbClr val="001F5F"/>
                </a:solidFill>
                <a:latin typeface="Times New Roman"/>
                <a:cs typeface="Times New Roman"/>
              </a:rPr>
              <a:t>нісл</a:t>
            </a:r>
            <a:r>
              <a:rPr sz="1600" b="1" i="1" spc="-5" dirty="0">
                <a:solidFill>
                  <a:srgbClr val="001F5F"/>
                </a:solidFill>
                <a:latin typeface="Times New Roman"/>
                <a:cs typeface="Times New Roman"/>
              </a:rPr>
              <a:t>ав  </a:t>
            </a:r>
            <a:r>
              <a:rPr sz="1600" b="1" i="1" spc="-15" dirty="0">
                <a:solidFill>
                  <a:srgbClr val="001F5F"/>
                </a:solidFill>
                <a:latin typeface="Times New Roman"/>
                <a:cs typeface="Times New Roman"/>
              </a:rPr>
              <a:t>Косіор</a:t>
            </a:r>
            <a:endParaRPr sz="1600" dirty="0">
              <a:latin typeface="Times New Roman"/>
              <a:cs typeface="Times New Roman"/>
            </a:endParaRPr>
          </a:p>
        </p:txBody>
      </p:sp>
    </p:spTree>
    <p:extLst>
      <p:ext uri="{BB962C8B-B14F-4D97-AF65-F5344CB8AC3E}">
        <p14:creationId xmlns:p14="http://schemas.microsoft.com/office/powerpoint/2010/main" val="33948672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6727" y="1292552"/>
            <a:ext cx="9389660" cy="1754326"/>
          </a:xfrm>
          <a:prstGeom prst="rect">
            <a:avLst/>
          </a:prstGeom>
        </p:spPr>
        <p:txBody>
          <a:bodyPr wrap="square">
            <a:spAutoFit/>
          </a:bodyPr>
          <a:lstStyle/>
          <a:p>
            <a:pPr marL="12700" marR="5080" indent="457189" algn="just">
              <a:lnSpc>
                <a:spcPct val="150000"/>
              </a:lnSpc>
              <a:spcBef>
                <a:spcPts val="100"/>
              </a:spcBef>
            </a:pPr>
            <a:r>
              <a:rPr lang="uk-UA" dirty="0" smtClean="0">
                <a:ln w="0"/>
                <a:effectLst>
                  <a:outerShdw blurRad="38100" dist="19050" dir="2700000" algn="tl" rotWithShape="0">
                    <a:schemeClr val="dk1">
                      <a:alpha val="40000"/>
                    </a:schemeClr>
                  </a:outerShdw>
                </a:effectLst>
                <a:latin typeface="Times New Roman"/>
                <a:cs typeface="Times New Roman"/>
              </a:rPr>
              <a:t>Постановою від 20 листопада 1932 р. влада запроваджує  натуральні штрафи – вилучення продовольства та худоби у  господарствах, що «заборгували» хліб державі за  </a:t>
            </a:r>
            <a:r>
              <a:rPr lang="uk-UA" dirty="0" err="1" smtClean="0">
                <a:ln w="0"/>
                <a:effectLst>
                  <a:outerShdw blurRad="38100" dist="19050" dir="2700000" algn="tl" rotWithShape="0">
                    <a:schemeClr val="dk1">
                      <a:alpha val="40000"/>
                    </a:schemeClr>
                  </a:outerShdw>
                </a:effectLst>
                <a:latin typeface="Times New Roman"/>
                <a:cs typeface="Times New Roman"/>
              </a:rPr>
              <a:t>хлібозаготівлями</a:t>
            </a:r>
            <a:r>
              <a:rPr lang="uk-UA" dirty="0" smtClean="0">
                <a:ln w="0"/>
                <a:effectLst>
                  <a:outerShdw blurRad="38100" dist="19050" dir="2700000" algn="tl" rotWithShape="0">
                    <a:schemeClr val="dk1">
                      <a:alpha val="40000"/>
                    </a:schemeClr>
                  </a:outerShdw>
                </a:effectLst>
                <a:latin typeface="Times New Roman"/>
                <a:cs typeface="Times New Roman"/>
              </a:rPr>
              <a:t>. Для влади це підстава до вилучення всього  продовольства у селянських господарствах.</a:t>
            </a:r>
            <a:endParaRPr lang="uk-UA" dirty="0">
              <a:ln w="0"/>
              <a:effectLst>
                <a:outerShdw blurRad="38100" dist="19050" dir="2700000" algn="tl" rotWithShape="0">
                  <a:schemeClr val="dk1">
                    <a:alpha val="40000"/>
                  </a:schemeClr>
                </a:outerShdw>
              </a:effectLst>
              <a:latin typeface="Times New Roman"/>
              <a:cs typeface="Times New Roman"/>
            </a:endParaRPr>
          </a:p>
        </p:txBody>
      </p:sp>
      <p:sp>
        <p:nvSpPr>
          <p:cNvPr id="5" name="Вертикальный свиток 4"/>
          <p:cNvSpPr/>
          <p:nvPr/>
        </p:nvSpPr>
        <p:spPr>
          <a:xfrm>
            <a:off x="4094329" y="3427863"/>
            <a:ext cx="5884744" cy="3109415"/>
          </a:xfrm>
          <a:prstGeom prst="verticalScroll">
            <a:avLst>
              <a:gd name="adj" fmla="val 15509"/>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spcBef>
                <a:spcPts val="815"/>
              </a:spcBef>
            </a:pP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Спогади</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очевидців</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12700" marR="5080" indent="457189" algn="just">
              <a:lnSpc>
                <a:spcPct val="150000"/>
              </a:lnSpc>
              <a:spcBef>
                <a:spcPts val="5"/>
              </a:spcBef>
            </a:pPr>
            <a:r>
              <a:rPr lang="ru-RU" dirty="0" smtClean="0">
                <a:ln w="0"/>
                <a:solidFill>
                  <a:schemeClr val="tx1"/>
                </a:solidFill>
                <a:effectLst>
                  <a:outerShdw blurRad="38100" dist="19050" dir="2700000" algn="tl" rotWithShape="0">
                    <a:schemeClr val="dk1">
                      <a:alpha val="40000"/>
                    </a:schemeClr>
                  </a:outerShdw>
                </a:effectLst>
                <a:latin typeface="Times New Roman"/>
                <a:cs typeface="Times New Roman"/>
              </a:rPr>
              <a:t>«1933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рік</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страшно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згадувати</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Весь час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хотілося</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їсти</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А не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було</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нічого</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Забрали все до зернинки, до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крихточки</a:t>
            </a:r>
            <a:r>
              <a:rPr lang="ru-RU" dirty="0">
                <a:ln w="0"/>
                <a:solidFill>
                  <a:schemeClr val="tx1"/>
                </a:solidFill>
                <a:effectLst>
                  <a:outerShdw blurRad="38100" dist="19050" dir="2700000" algn="tl" rotWithShape="0">
                    <a:schemeClr val="dk1">
                      <a:alpha val="40000"/>
                    </a:schemeClr>
                  </a:outerShdw>
                </a:effectLst>
                <a:latin typeface="Times New Roman"/>
                <a:cs typeface="Times New Roman"/>
              </a:rPr>
              <a:t>, до  </a:t>
            </a:r>
            <a:r>
              <a:rPr lang="ru-RU" dirty="0" err="1">
                <a:ln w="0"/>
                <a:solidFill>
                  <a:schemeClr val="tx1"/>
                </a:solidFill>
                <a:effectLst>
                  <a:outerShdw blurRad="38100" dist="19050" dir="2700000" algn="tl" rotWithShape="0">
                    <a:schemeClr val="dk1">
                      <a:alpha val="40000"/>
                    </a:schemeClr>
                  </a:outerShdw>
                </a:effectLst>
                <a:latin typeface="Times New Roman"/>
                <a:cs typeface="Times New Roman"/>
              </a:rPr>
              <a:t>лушпиночки</a:t>
            </a:r>
            <a:r>
              <a:rPr lang="ru-RU"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12700" marR="5080" indent="457189" algn="r">
              <a:lnSpc>
                <a:spcPct val="150000"/>
              </a:lnSpc>
              <a:spcBef>
                <a:spcPts val="5"/>
              </a:spcBef>
            </a:pPr>
            <a:r>
              <a:rPr lang="ru-RU"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Янкова</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Олена</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Дмитрівна</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1926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р.н</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с.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Гунча</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Гайсинського</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району </a:t>
            </a:r>
            <a:r>
              <a:rPr lang="ru-RU" i="1" dirty="0" err="1">
                <a:ln w="0"/>
                <a:solidFill>
                  <a:schemeClr val="tx1"/>
                </a:solidFill>
                <a:effectLst>
                  <a:outerShdw blurRad="38100" dist="19050" dir="2700000" algn="tl" rotWithShape="0">
                    <a:schemeClr val="dk1">
                      <a:alpha val="40000"/>
                    </a:schemeClr>
                  </a:outerShdw>
                </a:effectLst>
                <a:latin typeface="Times New Roman"/>
                <a:cs typeface="Times New Roman"/>
              </a:rPr>
              <a:t>Вінницької</a:t>
            </a:r>
            <a:r>
              <a:rPr lang="ru-RU" i="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області</a:t>
            </a:r>
            <a:endParaRPr lang="ru-RU"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pic>
        <p:nvPicPr>
          <p:cNvPr id="6" name="Рисунок 5"/>
          <p:cNvPicPr>
            <a:picLocks noChangeAspect="1"/>
          </p:cNvPicPr>
          <p:nvPr/>
        </p:nvPicPr>
        <p:blipFill rotWithShape="1">
          <a:blip r:embed="rId2"/>
          <a:srcRect r="54265" b="50349"/>
          <a:stretch/>
        </p:blipFill>
        <p:spPr>
          <a:xfrm>
            <a:off x="354842" y="3577988"/>
            <a:ext cx="3739487" cy="2427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Прямоугольник 8"/>
          <p:cNvSpPr/>
          <p:nvPr/>
        </p:nvSpPr>
        <p:spPr>
          <a:xfrm>
            <a:off x="2241118" y="345411"/>
            <a:ext cx="5780877"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800" b="1" dirty="0" smtClean="0">
                <a:ln/>
                <a:solidFill>
                  <a:srgbClr val="C00000"/>
                </a:solidFill>
                <a:latin typeface="Times New Roman" panose="02020603050405020304" pitchFamily="18" charset="0"/>
                <a:cs typeface="Times New Roman" panose="02020603050405020304" pitchFamily="18" charset="0"/>
              </a:rPr>
              <a:t>Голод </a:t>
            </a:r>
            <a:r>
              <a:rPr lang="ru-RU" sz="4800" b="1" dirty="0" err="1" smtClean="0">
                <a:ln/>
                <a:solidFill>
                  <a:srgbClr val="C00000"/>
                </a:solidFill>
                <a:latin typeface="Times New Roman" panose="02020603050405020304" pitchFamily="18" charset="0"/>
                <a:cs typeface="Times New Roman" panose="02020603050405020304" pitchFamily="18" charset="0"/>
              </a:rPr>
              <a:t>знищує</a:t>
            </a:r>
            <a:r>
              <a:rPr lang="ru-RU" sz="4800" b="1" dirty="0" smtClean="0">
                <a:ln/>
                <a:solidFill>
                  <a:srgbClr val="C00000"/>
                </a:solidFill>
                <a:latin typeface="Times New Roman" panose="02020603050405020304" pitchFamily="18" charset="0"/>
                <a:cs typeface="Times New Roman" panose="02020603050405020304" pitchFamily="18" charset="0"/>
              </a:rPr>
              <a:t> </a:t>
            </a:r>
            <a:r>
              <a:rPr lang="ru-RU" sz="4800" b="1" dirty="0" err="1" smtClean="0">
                <a:ln/>
                <a:solidFill>
                  <a:srgbClr val="C00000"/>
                </a:solidFill>
                <a:latin typeface="Times New Roman" panose="02020603050405020304" pitchFamily="18" charset="0"/>
                <a:cs typeface="Times New Roman" panose="02020603050405020304" pitchFamily="18" charset="0"/>
              </a:rPr>
              <a:t>націю</a:t>
            </a:r>
            <a:endParaRPr lang="ru-RU" sz="4800" b="1" dirty="0">
              <a:ln/>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12358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36330" y="618366"/>
            <a:ext cx="6817764"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800" b="1" dirty="0" smtClean="0">
                <a:ln/>
                <a:solidFill>
                  <a:srgbClr val="C00000"/>
                </a:solidFill>
                <a:latin typeface="Times New Roman" panose="02020603050405020304" pitchFamily="18" charset="0"/>
                <a:cs typeface="Times New Roman" panose="02020603050405020304" pitchFamily="18" charset="0"/>
              </a:rPr>
              <a:t>Режим «</a:t>
            </a:r>
            <a:r>
              <a:rPr lang="ru-RU" sz="4800" b="1" dirty="0" err="1" smtClean="0">
                <a:ln/>
                <a:solidFill>
                  <a:srgbClr val="C00000"/>
                </a:solidFill>
                <a:latin typeface="Times New Roman" panose="02020603050405020304" pitchFamily="18" charset="0"/>
                <a:cs typeface="Times New Roman" panose="02020603050405020304" pitchFamily="18" charset="0"/>
              </a:rPr>
              <a:t>чорних</a:t>
            </a:r>
            <a:r>
              <a:rPr lang="ru-RU" sz="4800" b="1" dirty="0" smtClean="0">
                <a:ln/>
                <a:solidFill>
                  <a:srgbClr val="C00000"/>
                </a:solidFill>
                <a:latin typeface="Times New Roman" panose="02020603050405020304" pitchFamily="18" charset="0"/>
                <a:cs typeface="Times New Roman" panose="02020603050405020304" pitchFamily="18" charset="0"/>
              </a:rPr>
              <a:t> </a:t>
            </a:r>
            <a:r>
              <a:rPr lang="ru-RU" sz="4800" b="1" dirty="0" err="1" smtClean="0">
                <a:ln/>
                <a:solidFill>
                  <a:srgbClr val="C00000"/>
                </a:solidFill>
                <a:latin typeface="Times New Roman" panose="02020603050405020304" pitchFamily="18" charset="0"/>
                <a:cs typeface="Times New Roman" panose="02020603050405020304" pitchFamily="18" charset="0"/>
              </a:rPr>
              <a:t>дощок</a:t>
            </a:r>
            <a:r>
              <a:rPr lang="ru-RU" sz="4800" b="1" dirty="0" smtClean="0">
                <a:ln/>
                <a:solidFill>
                  <a:srgbClr val="C00000"/>
                </a:solidFill>
                <a:latin typeface="Times New Roman" panose="02020603050405020304" pitchFamily="18" charset="0"/>
                <a:cs typeface="Times New Roman" panose="02020603050405020304" pitchFamily="18" charset="0"/>
              </a:rPr>
              <a:t>»</a:t>
            </a:r>
            <a:endParaRPr lang="ru-RU" sz="4800" b="1" dirty="0">
              <a:ln/>
              <a:solidFill>
                <a:srgbClr val="C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99043" y="1716459"/>
            <a:ext cx="5363569" cy="3831818"/>
          </a:xfrm>
          <a:prstGeom prst="rect">
            <a:avLst/>
          </a:prstGeom>
        </p:spPr>
        <p:txBody>
          <a:bodyPr wrap="square">
            <a:spAutoFit/>
          </a:bodyPr>
          <a:lstStyle/>
          <a:p>
            <a:pPr marL="12700" marR="5080" indent="457189" algn="just">
              <a:lnSpc>
                <a:spcPct val="150000"/>
              </a:lnSpc>
            </a:pPr>
            <a:r>
              <a:rPr lang="ru-RU" dirty="0" err="1" smtClean="0">
                <a:ln w="0"/>
                <a:effectLst>
                  <a:outerShdw blurRad="38100" dist="19050" dir="2700000" algn="tl" rotWithShape="0">
                    <a:schemeClr val="dk1">
                      <a:alpha val="40000"/>
                    </a:schemeClr>
                  </a:outerShdw>
                </a:effectLst>
                <a:latin typeface="Times New Roman"/>
                <a:cs typeface="Times New Roman"/>
              </a:rPr>
              <a:t>Сільське</a:t>
            </a:r>
            <a:r>
              <a:rPr lang="ru-RU" dirty="0" smtClean="0">
                <a:ln w="0"/>
                <a:effectLst>
                  <a:outerShdw blurRad="38100" dist="19050" dir="2700000" algn="tl" rotWithShape="0">
                    <a:schemeClr val="dk1">
                      <a:alpha val="40000"/>
                    </a:schemeClr>
                  </a:outerShdw>
                </a:effectLst>
                <a:latin typeface="Times New Roman"/>
                <a:cs typeface="Times New Roman"/>
              </a:rPr>
              <a:t> </a:t>
            </a:r>
            <a:r>
              <a:rPr lang="ru-RU" dirty="0" err="1" smtClean="0">
                <a:ln w="0"/>
                <a:effectLst>
                  <a:outerShdw blurRad="38100" dist="19050" dir="2700000" algn="tl" rotWithShape="0">
                    <a:schemeClr val="dk1">
                      <a:alpha val="40000"/>
                    </a:schemeClr>
                  </a:outerShdw>
                </a:effectLst>
                <a:latin typeface="Times New Roman"/>
                <a:cs typeface="Times New Roman"/>
              </a:rPr>
              <a:t>населення</a:t>
            </a:r>
            <a:r>
              <a:rPr lang="ru-RU" dirty="0" smtClean="0">
                <a:ln w="0"/>
                <a:effectLst>
                  <a:outerShdw blurRad="38100" dist="19050" dir="2700000" algn="tl" rotWithShape="0">
                    <a:schemeClr val="dk1">
                      <a:alpha val="40000"/>
                    </a:schemeClr>
                  </a:outerShdw>
                </a:effectLst>
                <a:latin typeface="Times New Roman"/>
                <a:cs typeface="Times New Roman"/>
              </a:rPr>
              <a:t> </a:t>
            </a:r>
            <a:r>
              <a:rPr lang="ru-RU" dirty="0" err="1" smtClean="0">
                <a:ln w="0"/>
                <a:effectLst>
                  <a:outerShdw blurRad="38100" dist="19050" dir="2700000" algn="tl" rotWithShape="0">
                    <a:schemeClr val="dk1">
                      <a:alpha val="40000"/>
                    </a:schemeClr>
                  </a:outerShdw>
                </a:effectLst>
                <a:latin typeface="Times New Roman"/>
                <a:cs typeface="Times New Roman"/>
              </a:rPr>
              <a:t>України</a:t>
            </a:r>
            <a:r>
              <a:rPr lang="ru-RU" dirty="0" smtClean="0">
                <a:ln w="0"/>
                <a:effectLst>
                  <a:outerShdw blurRad="38100" dist="19050" dir="2700000" algn="tl" rotWithShape="0">
                    <a:schemeClr val="dk1">
                      <a:alpha val="40000"/>
                    </a:schemeClr>
                  </a:outerShdw>
                </a:effectLst>
                <a:latin typeface="Times New Roman"/>
                <a:cs typeface="Times New Roman"/>
              </a:rPr>
              <a:t> </a:t>
            </a:r>
            <a:r>
              <a:rPr lang="ru-RU" dirty="0" err="1" smtClean="0">
                <a:ln w="0"/>
                <a:effectLst>
                  <a:outerShdw blurRad="38100" dist="19050" dir="2700000" algn="tl" rotWithShape="0">
                    <a:schemeClr val="dk1">
                      <a:alpha val="40000"/>
                    </a:schemeClr>
                  </a:outerShdw>
                </a:effectLst>
                <a:latin typeface="Times New Roman"/>
                <a:cs typeface="Times New Roman"/>
              </a:rPr>
              <a:t>приречене</a:t>
            </a:r>
            <a:r>
              <a:rPr lang="ru-RU" dirty="0" smtClean="0">
                <a:ln w="0"/>
                <a:effectLst>
                  <a:outerShdw blurRad="38100" dist="19050" dir="2700000" algn="tl" rotWithShape="0">
                    <a:schemeClr val="dk1">
                      <a:alpha val="40000"/>
                    </a:schemeClr>
                  </a:outerShdw>
                </a:effectLst>
                <a:latin typeface="Times New Roman"/>
                <a:cs typeface="Times New Roman"/>
              </a:rPr>
              <a:t> на </a:t>
            </a:r>
            <a:r>
              <a:rPr lang="ru-RU" dirty="0" err="1" smtClean="0">
                <a:ln w="0"/>
                <a:effectLst>
                  <a:outerShdw blurRad="38100" dist="19050" dir="2700000" algn="tl" rotWithShape="0">
                    <a:schemeClr val="dk1">
                      <a:alpha val="40000"/>
                    </a:schemeClr>
                  </a:outerShdw>
                </a:effectLst>
                <a:latin typeface="Times New Roman"/>
                <a:cs typeface="Times New Roman"/>
              </a:rPr>
              <a:t>вимирання</a:t>
            </a:r>
            <a:r>
              <a:rPr lang="ru-RU" dirty="0" smtClean="0">
                <a:ln w="0"/>
                <a:effectLst>
                  <a:outerShdw blurRad="38100" dist="19050" dir="2700000" algn="tl" rotWithShape="0">
                    <a:schemeClr val="dk1">
                      <a:alpha val="40000"/>
                    </a:schemeClr>
                  </a:outerShdw>
                </a:effectLst>
                <a:latin typeface="Times New Roman"/>
                <a:cs typeface="Times New Roman"/>
              </a:rPr>
              <a:t>.</a:t>
            </a:r>
          </a:p>
          <a:p>
            <a:pPr marL="12700" marR="5080" indent="457189" algn="just">
              <a:lnSpc>
                <a:spcPct val="150000"/>
              </a:lnSpc>
            </a:pPr>
            <a:r>
              <a:rPr lang="uk-UA" dirty="0" smtClean="0">
                <a:ln w="0"/>
                <a:effectLst>
                  <a:outerShdw blurRad="38100" dist="19050" dir="2700000" algn="tl" rotWithShape="0">
                    <a:schemeClr val="dk1">
                      <a:alpha val="40000"/>
                    </a:schemeClr>
                  </a:outerShdw>
                </a:effectLst>
                <a:latin typeface="Times New Roman"/>
                <a:cs typeface="Times New Roman"/>
              </a:rPr>
              <a:t> Господарства, занесені на «чорні дошки», оточуються  збройними загонами. Вивозяться усі продовольчі та насіннєві  запаси. Забороняється торгівля та ввезення будь-яких товарів.  Занесення </a:t>
            </a:r>
            <a:r>
              <a:rPr lang="uk-UA" dirty="0" err="1" smtClean="0">
                <a:ln w="0"/>
                <a:effectLst>
                  <a:outerShdw blurRad="38100" dist="19050" dir="2700000" algn="tl" rotWithShape="0">
                    <a:schemeClr val="dk1">
                      <a:alpha val="40000"/>
                    </a:schemeClr>
                  </a:outerShdw>
                </a:effectLst>
                <a:latin typeface="Times New Roman"/>
                <a:cs typeface="Times New Roman"/>
              </a:rPr>
              <a:t>населенного</a:t>
            </a:r>
            <a:r>
              <a:rPr lang="uk-UA" dirty="0" smtClean="0">
                <a:ln w="0"/>
                <a:effectLst>
                  <a:outerShdw blurRad="38100" dist="19050" dir="2700000" algn="tl" rotWithShape="0">
                    <a:schemeClr val="dk1">
                      <a:alpha val="40000"/>
                    </a:schemeClr>
                  </a:outerShdw>
                </a:effectLst>
                <a:latin typeface="Times New Roman"/>
                <a:cs typeface="Times New Roman"/>
              </a:rPr>
              <a:t> пункту або території на «чорні дошки»  ставало рівнозначним смертному </a:t>
            </a:r>
            <a:r>
              <a:rPr lang="uk-UA" dirty="0" err="1" smtClean="0">
                <a:ln w="0"/>
                <a:effectLst>
                  <a:outerShdw blurRad="38100" dist="19050" dir="2700000" algn="tl" rotWithShape="0">
                    <a:schemeClr val="dk1">
                      <a:alpha val="40000"/>
                    </a:schemeClr>
                  </a:outerShdw>
                </a:effectLst>
                <a:latin typeface="Times New Roman"/>
                <a:cs typeface="Times New Roman"/>
              </a:rPr>
              <a:t>вироку</a:t>
            </a:r>
            <a:r>
              <a:rPr lang="uk-UA" dirty="0" smtClean="0">
                <a:ln w="0"/>
                <a:effectLst>
                  <a:outerShdw blurRad="38100" dist="19050" dir="2700000" algn="tl" rotWithShape="0">
                    <a:schemeClr val="dk1">
                      <a:alpha val="40000"/>
                    </a:schemeClr>
                  </a:outerShdw>
                </a:effectLst>
                <a:latin typeface="Times New Roman"/>
                <a:cs typeface="Times New Roman"/>
              </a:rPr>
              <a:t> їх жителям.</a:t>
            </a:r>
            <a:endParaRPr lang="uk-UA" dirty="0">
              <a:ln w="0"/>
              <a:effectLst>
                <a:outerShdw blurRad="38100" dist="19050" dir="2700000" algn="tl" rotWithShape="0">
                  <a:schemeClr val="dk1">
                    <a:alpha val="40000"/>
                  </a:schemeClr>
                </a:outerShdw>
              </a:effectLst>
              <a:latin typeface="Times New Roman"/>
              <a:cs typeface="Times New Roman"/>
            </a:endParaRPr>
          </a:p>
        </p:txBody>
      </p:sp>
      <p:pic>
        <p:nvPicPr>
          <p:cNvPr id="6" name="Рисунок 5"/>
          <p:cNvPicPr>
            <a:picLocks noChangeAspect="1"/>
          </p:cNvPicPr>
          <p:nvPr/>
        </p:nvPicPr>
        <p:blipFill>
          <a:blip r:embed="rId2"/>
          <a:stretch>
            <a:fillRect/>
          </a:stretch>
        </p:blipFill>
        <p:spPr>
          <a:xfrm>
            <a:off x="342733" y="2030358"/>
            <a:ext cx="3704279" cy="2951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52068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8000">
        <p15:prstTrans prst="pageCurlDouble"/>
      </p:transition>
    </mc:Choice>
    <mc:Fallback>
      <p:transition spd="slow" advClick="0" advTm="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r="4125" b="46193"/>
          <a:stretch/>
        </p:blipFill>
        <p:spPr>
          <a:xfrm>
            <a:off x="378997" y="1149824"/>
            <a:ext cx="4484060" cy="3312994"/>
          </a:xfrm>
          <a:prstGeom prst="rect">
            <a:avLst/>
          </a:prstGeom>
        </p:spPr>
      </p:pic>
      <p:sp>
        <p:nvSpPr>
          <p:cNvPr id="7" name="Вертикальный свиток 6"/>
          <p:cNvSpPr/>
          <p:nvPr/>
        </p:nvSpPr>
        <p:spPr>
          <a:xfrm>
            <a:off x="4749421" y="696036"/>
            <a:ext cx="5129532" cy="5608091"/>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spcBef>
                <a:spcPts val="819"/>
              </a:spcBef>
            </a:pP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Спогади</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очевидців</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12700" marR="5080" indent="457189" algn="just">
              <a:lnSpc>
                <a:spcPct val="150000"/>
              </a:lnSpc>
            </a:pPr>
            <a:r>
              <a:rPr lang="ru-RU"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Картина була страшною: запустілі села були мертві, не  видно було ні працюючих людей, ні собак, ні худоби, навіть кішок  не було видно. Як під час чуми… Виснажені, знесилені, опухлі  люди мовчки сиділи по хатах, чекаючи на смерть…»</a:t>
            </a:r>
          </a:p>
          <a:p>
            <a:pPr marL="12700" marR="5080" indent="457189" algn="r">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Чалий Григорій Якович, 1918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р.н</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с.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Безруки</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Дергачівського району Харківської області</a:t>
            </a:r>
            <a:endParaRPr lang="uk-UA"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3716"/>
            <a:ext cx="1746913" cy="2329217"/>
          </a:xfrm>
          <a:prstGeom prst="rect">
            <a:avLst/>
          </a:prstGeom>
          <a:effectLst>
            <a:softEdge rad="635000"/>
          </a:effectLst>
        </p:spPr>
      </p:pic>
    </p:spTree>
    <p:extLst>
      <p:ext uri="{BB962C8B-B14F-4D97-AF65-F5344CB8AC3E}">
        <p14:creationId xmlns:p14="http://schemas.microsoft.com/office/powerpoint/2010/main" val="3571783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9000">
        <p15:prstTrans prst="pageCurlDouble"/>
      </p:transition>
    </mc:Choice>
    <mc:Fallback>
      <p:transition spd="slow" advClick="0" advTm="9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47556"/>
            <a:ext cx="4940490" cy="6905556"/>
          </a:xfrm>
          <a:prstGeom prst="rect">
            <a:avLst/>
          </a:prstGeom>
        </p:spPr>
      </p:pic>
      <p:pic>
        <p:nvPicPr>
          <p:cNvPr id="3" name="Рисунок 2"/>
          <p:cNvPicPr>
            <a:picLocks noChangeAspect="1"/>
          </p:cNvPicPr>
          <p:nvPr/>
        </p:nvPicPr>
        <p:blipFill>
          <a:blip r:embed="rId3"/>
          <a:stretch>
            <a:fillRect/>
          </a:stretch>
        </p:blipFill>
        <p:spPr>
          <a:xfrm>
            <a:off x="4935797" y="0"/>
            <a:ext cx="5143499" cy="6858000"/>
          </a:xfrm>
          <a:prstGeom prst="rect">
            <a:avLst/>
          </a:prstGeom>
        </p:spPr>
      </p:pic>
    </p:spTree>
    <p:extLst>
      <p:ext uri="{BB962C8B-B14F-4D97-AF65-F5344CB8AC3E}">
        <p14:creationId xmlns:p14="http://schemas.microsoft.com/office/powerpoint/2010/main" val="31368758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036" r="1570" b="39382"/>
          <a:stretch/>
        </p:blipFill>
        <p:spPr>
          <a:xfrm>
            <a:off x="395785" y="943091"/>
            <a:ext cx="4462817" cy="3486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Вертикальный свиток 6"/>
          <p:cNvSpPr/>
          <p:nvPr/>
        </p:nvSpPr>
        <p:spPr>
          <a:xfrm>
            <a:off x="4749421" y="696036"/>
            <a:ext cx="5129532" cy="5608091"/>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indent="457200" algn="just">
              <a:lnSpc>
                <a:spcPct val="150000"/>
              </a:lnSpc>
              <a:spcBef>
                <a:spcPts val="100"/>
              </a:spcBef>
            </a:pP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Спогади</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очевидців</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12700" marR="5080" indent="457200" algn="just">
              <a:lnSpc>
                <a:spcPct val="150000"/>
              </a:lnSpc>
              <a:spcBef>
                <a:spcPts val="5"/>
              </a:spcBef>
            </a:pPr>
            <a:r>
              <a:rPr lang="ru-RU"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Працюєш на добу 12-15 годин по відвантажуванню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зернозбіжжя</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«Авто-</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союзтранса</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 і теж голодний,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жить</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неможливо. … А чому ж голод не всім і чому ми не всі  рідні сини України? За що бились? За хліб, за волю. А що  одержали? Голод і смерть.»</a:t>
            </a:r>
          </a:p>
          <a:p>
            <a:pPr marL="12700" marR="5080" algn="r">
              <a:lnSpc>
                <a:spcPct val="150000"/>
              </a:lnSpc>
              <a:spcBef>
                <a:spcPts val="5"/>
              </a:spcBef>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Із листа робітника-вантажника С. Торгала.</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Одеська область, 1932 р</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endParaRPr lang="ru-RU"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0" y="3265226"/>
            <a:ext cx="1746913" cy="2329217"/>
          </a:xfrm>
          <a:prstGeom prst="rect">
            <a:avLst/>
          </a:prstGeom>
          <a:effectLst>
            <a:softEdge rad="635000"/>
          </a:effectLst>
        </p:spPr>
      </p:pic>
    </p:spTree>
    <p:extLst>
      <p:ext uri="{BB962C8B-B14F-4D97-AF65-F5344CB8AC3E}">
        <p14:creationId xmlns:p14="http://schemas.microsoft.com/office/powerpoint/2010/main" val="40421796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9000">
        <p15:prstTrans prst="pageCurlDouble"/>
      </p:transition>
    </mc:Choice>
    <mc:Fallback>
      <p:transition spd="slow" advClick="0" advTm="9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9929" y="197720"/>
            <a:ext cx="4704084" cy="6557922"/>
          </a:xfrm>
          <a:prstGeom prst="rect">
            <a:avLst/>
          </a:prstGeom>
        </p:spPr>
      </p:pic>
      <p:sp>
        <p:nvSpPr>
          <p:cNvPr id="3" name="Вертикальный свиток 2"/>
          <p:cNvSpPr/>
          <p:nvPr/>
        </p:nvSpPr>
        <p:spPr>
          <a:xfrm>
            <a:off x="4558352" y="197720"/>
            <a:ext cx="5418161" cy="6557922"/>
          </a:xfrm>
          <a:prstGeom prst="verticalScroll">
            <a:avLst>
              <a:gd name="adj" fmla="val 892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indent="457200" algn="just">
              <a:lnSpc>
                <a:spcPct val="150000"/>
              </a:lnSpc>
              <a:spcBef>
                <a:spcPts val="100"/>
              </a:spcBef>
            </a:pP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Спогади</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b="1" dirty="0" err="1">
                <a:ln w="0"/>
                <a:solidFill>
                  <a:schemeClr val="tx1"/>
                </a:solidFill>
                <a:effectLst>
                  <a:outerShdw blurRad="38100" dist="19050" dir="2700000" algn="tl" rotWithShape="0">
                    <a:schemeClr val="dk1">
                      <a:alpha val="40000"/>
                    </a:schemeClr>
                  </a:outerShdw>
                </a:effectLst>
                <a:latin typeface="Times New Roman"/>
                <a:cs typeface="Times New Roman"/>
              </a:rPr>
              <a:t>очевидців</a:t>
            </a:r>
            <a:r>
              <a:rPr lang="ru-RU" b="1" dirty="0">
                <a:ln w="0"/>
                <a:solidFill>
                  <a:schemeClr val="tx1"/>
                </a:solidFill>
                <a:effectLst>
                  <a:outerShdw blurRad="38100" dist="19050" dir="2700000" algn="tl" rotWithShape="0">
                    <a:schemeClr val="dk1">
                      <a:alpha val="40000"/>
                    </a:schemeClr>
                  </a:outerShdw>
                </a:effectLst>
                <a:latin typeface="Times New Roman"/>
                <a:cs typeface="Times New Roman"/>
              </a:rPr>
              <a:t>:</a:t>
            </a:r>
          </a:p>
          <a:p>
            <a:pPr marL="12700" marR="5080" indent="457200" algn="just">
              <a:lnSpc>
                <a:spcPct val="150000"/>
              </a:lnSpc>
            </a:pPr>
            <a:r>
              <a:rPr lang="ru-RU" dirty="0" smtClean="0">
                <a:ln w="0"/>
                <a:solidFill>
                  <a:schemeClr val="tx1"/>
                </a:solidFill>
                <a:effectLst>
                  <a:outerShdw blurRad="38100" dist="19050" dir="2700000" algn="tl" rotWithShape="0">
                    <a:schemeClr val="dk1">
                      <a:alpha val="40000"/>
                    </a:schemeClr>
                  </a:outerShdw>
                </a:effectLst>
                <a:latin typeface="Times New Roman"/>
                <a:cs typeface="Times New Roman"/>
              </a:rPr>
              <a:t>«</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А тим часом, діти від поганого харчування виснажені  донезмоги, деякі дошкільники лежать від слабкості в  ліжку. Лікарі прописують посилене харчування, тепло,  повітря і дали свій висновок, що немає жодної  нормальної здорової дитини. У всіх без виключення  гостре недокрів’я, золотушне, гнійне запалення вух,  [інші] хвороби. Риб’ячого жиру, прописаного лікарем, в  Пирятині всю зиму взагалі немає.»</a:t>
            </a:r>
          </a:p>
          <a:p>
            <a:pPr marL="12700" marR="5080" algn="r">
              <a:lnSpc>
                <a:spcPct val="150000"/>
              </a:lnSpc>
            </a:pP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З </a:t>
            </a:r>
            <a:r>
              <a:rPr lang="ru-RU"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доповідної</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 записки </a:t>
            </a:r>
            <a:r>
              <a:rPr lang="ru-RU"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завідуючої</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ru-RU"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дитбудинком</a:t>
            </a:r>
            <a:r>
              <a:rPr lang="ru-RU" i="1" dirty="0" smtClean="0">
                <a:ln w="0"/>
                <a:solidFill>
                  <a:schemeClr val="tx1"/>
                </a:solidFill>
                <a:effectLst>
                  <a:outerShdw blurRad="38100" dist="19050" dir="2700000" algn="tl" rotWithShape="0">
                    <a:schemeClr val="dk1">
                      <a:alpha val="40000"/>
                    </a:schemeClr>
                  </a:outerShdw>
                </a:effectLst>
                <a:latin typeface="Times New Roman"/>
                <a:cs typeface="Times New Roman"/>
              </a:rPr>
              <a:t>. м. Пирятин, 1932 р.</a:t>
            </a:r>
            <a:endParaRPr lang="ru-RU" dirty="0">
              <a:ln w="0"/>
              <a:solidFill>
                <a:schemeClr val="tx1"/>
              </a:solidFill>
              <a:effectLst>
                <a:outerShdw blurRad="38100" dist="19050" dir="2700000" algn="tl" rotWithShape="0">
                  <a:schemeClr val="dk1">
                    <a:alpha val="40000"/>
                  </a:schemeClr>
                </a:outerShdw>
              </a:effectLst>
              <a:latin typeface="Times New Roman"/>
              <a:cs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352" y="4238767"/>
            <a:ext cx="2286000" cy="3048000"/>
          </a:xfrm>
          <a:prstGeom prst="rect">
            <a:avLst/>
          </a:prstGeom>
          <a:effectLst>
            <a:softEdge rad="635000"/>
          </a:effectLst>
        </p:spPr>
      </p:pic>
    </p:spTree>
    <p:extLst>
      <p:ext uri="{BB962C8B-B14F-4D97-AF65-F5344CB8AC3E}">
        <p14:creationId xmlns:p14="http://schemas.microsoft.com/office/powerpoint/2010/main" val="120028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4940489" cy="6904804"/>
          </a:xfrm>
          <a:prstGeom prst="rect">
            <a:avLst/>
          </a:prstGeom>
        </p:spPr>
      </p:pic>
      <p:pic>
        <p:nvPicPr>
          <p:cNvPr id="3" name="Рисунок 2"/>
          <p:cNvPicPr>
            <a:picLocks noChangeAspect="1"/>
          </p:cNvPicPr>
          <p:nvPr/>
        </p:nvPicPr>
        <p:blipFill>
          <a:blip r:embed="rId3"/>
          <a:stretch>
            <a:fillRect/>
          </a:stretch>
        </p:blipFill>
        <p:spPr>
          <a:xfrm>
            <a:off x="4940489" y="0"/>
            <a:ext cx="5175061" cy="6857999"/>
          </a:xfrm>
          <a:prstGeom prst="rect">
            <a:avLst/>
          </a:prstGeom>
        </p:spPr>
      </p:pic>
    </p:spTree>
    <p:extLst>
      <p:ext uri="{BB962C8B-B14F-4D97-AF65-F5344CB8AC3E}">
        <p14:creationId xmlns:p14="http://schemas.microsoft.com/office/powerpoint/2010/main" val="7470449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00501" y="308044"/>
            <a:ext cx="9157648" cy="1200329"/>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spcBef>
                <a:spcPts val="240"/>
              </a:spcBef>
            </a:pPr>
            <a:r>
              <a:rPr lang="ru-RU" sz="3600" b="1" dirty="0" err="1">
                <a:ln/>
                <a:solidFill>
                  <a:srgbClr val="C00000"/>
                </a:solidFill>
                <a:latin typeface="Times New Roman"/>
                <a:cs typeface="Times New Roman"/>
              </a:rPr>
              <a:t>Кінець</a:t>
            </a:r>
            <a:r>
              <a:rPr lang="ru-RU" sz="3600" b="1" dirty="0">
                <a:ln/>
                <a:solidFill>
                  <a:srgbClr val="C00000"/>
                </a:solidFill>
                <a:latin typeface="Times New Roman"/>
                <a:cs typeface="Times New Roman"/>
              </a:rPr>
              <a:t> 1933 року.</a:t>
            </a:r>
          </a:p>
          <a:p>
            <a:pPr marL="201290" marR="193670" algn="ctr"/>
            <a:r>
              <a:rPr lang="ru-RU" sz="3600" b="1" dirty="0" err="1">
                <a:ln/>
                <a:solidFill>
                  <a:srgbClr val="C00000"/>
                </a:solidFill>
                <a:latin typeface="Times New Roman"/>
                <a:cs typeface="Times New Roman"/>
              </a:rPr>
              <a:t>Україна</a:t>
            </a:r>
            <a:r>
              <a:rPr lang="ru-RU" sz="3600" b="1" dirty="0">
                <a:ln/>
                <a:solidFill>
                  <a:srgbClr val="C00000"/>
                </a:solidFill>
                <a:latin typeface="Times New Roman"/>
                <a:cs typeface="Times New Roman"/>
              </a:rPr>
              <a:t> </a:t>
            </a:r>
            <a:r>
              <a:rPr lang="ru-RU" sz="3600" b="1" dirty="0" err="1">
                <a:ln/>
                <a:solidFill>
                  <a:srgbClr val="C00000"/>
                </a:solidFill>
                <a:latin typeface="Times New Roman"/>
                <a:cs typeface="Times New Roman"/>
              </a:rPr>
              <a:t>виморена</a:t>
            </a:r>
            <a:r>
              <a:rPr lang="ru-RU" sz="3600" b="1" dirty="0">
                <a:ln/>
                <a:solidFill>
                  <a:srgbClr val="C00000"/>
                </a:solidFill>
                <a:latin typeface="Times New Roman"/>
                <a:cs typeface="Times New Roman"/>
              </a:rPr>
              <a:t> </a:t>
            </a:r>
            <a:r>
              <a:rPr lang="ru-RU" sz="3600" b="1" dirty="0" err="1">
                <a:ln/>
                <a:solidFill>
                  <a:srgbClr val="C00000"/>
                </a:solidFill>
                <a:latin typeface="Times New Roman"/>
                <a:cs typeface="Times New Roman"/>
              </a:rPr>
              <a:t>штучним</a:t>
            </a:r>
            <a:r>
              <a:rPr lang="ru-RU" sz="3600" b="1" dirty="0">
                <a:ln/>
                <a:solidFill>
                  <a:srgbClr val="C00000"/>
                </a:solidFill>
                <a:latin typeface="Times New Roman"/>
                <a:cs typeface="Times New Roman"/>
              </a:rPr>
              <a:t>  голодом</a:t>
            </a:r>
          </a:p>
        </p:txBody>
      </p:sp>
      <p:pic>
        <p:nvPicPr>
          <p:cNvPr id="4" name="Рисунок 3"/>
          <p:cNvPicPr>
            <a:picLocks noChangeAspect="1"/>
          </p:cNvPicPr>
          <p:nvPr/>
        </p:nvPicPr>
        <p:blipFill rotWithShape="1">
          <a:blip r:embed="rId2"/>
          <a:srcRect r="6654" b="30487"/>
          <a:stretch/>
        </p:blipFill>
        <p:spPr>
          <a:xfrm>
            <a:off x="1497839" y="1657733"/>
            <a:ext cx="7362971" cy="460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149" y="4279710"/>
            <a:ext cx="2286000" cy="3048000"/>
          </a:xfrm>
          <a:prstGeom prst="rect">
            <a:avLst/>
          </a:prstGeom>
          <a:effectLst>
            <a:softEdge rad="635000"/>
          </a:effectLst>
        </p:spPr>
      </p:pic>
    </p:spTree>
    <p:extLst>
      <p:ext uri="{BB962C8B-B14F-4D97-AF65-F5344CB8AC3E}">
        <p14:creationId xmlns:p14="http://schemas.microsoft.com/office/powerpoint/2010/main" val="31202264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5000">
        <p15:prstTrans prst="pageCurlDouble"/>
      </p:transition>
    </mc:Choice>
    <mc:Fallback>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572" t="1" r="572" b="49907"/>
          <a:stretch/>
        </p:blipFill>
        <p:spPr>
          <a:xfrm>
            <a:off x="294767" y="2621891"/>
            <a:ext cx="4767485" cy="3301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rotWithShape="1">
          <a:blip r:embed="rId3"/>
          <a:srcRect b="15174"/>
          <a:stretch/>
        </p:blipFill>
        <p:spPr>
          <a:xfrm>
            <a:off x="5172500" y="2619239"/>
            <a:ext cx="4822354" cy="3303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641444" y="820413"/>
            <a:ext cx="9062113" cy="1477328"/>
          </a:xfrm>
          <a:prstGeom prst="rect">
            <a:avLst/>
          </a:prstGeom>
        </p:spPr>
        <p:txBody>
          <a:bodyPr wrap="square">
            <a:spAutoFit/>
          </a:bodyPr>
          <a:lstStyle/>
          <a:p>
            <a:pPr marL="12700" marR="5080" indent="457189" algn="just">
              <a:lnSpc>
                <a:spcPct val="150000"/>
              </a:lnSpc>
              <a:spcBef>
                <a:spcPts val="100"/>
              </a:spcBef>
            </a:pPr>
            <a:r>
              <a:rPr lang="uk-UA" sz="2000" b="1" i="1" dirty="0" smtClean="0">
                <a:ln w="0"/>
                <a:effectLst>
                  <a:outerShdw blurRad="38100" dist="19050" dir="2700000" algn="tl" rotWithShape="0">
                    <a:schemeClr val="dk1">
                      <a:alpha val="40000"/>
                    </a:schemeClr>
                  </a:outerShdw>
                </a:effectLst>
                <a:uFill>
                  <a:solidFill>
                    <a:srgbClr val="001F5F"/>
                  </a:solidFill>
                </a:uFill>
                <a:latin typeface="Times New Roman"/>
                <a:cs typeface="Times New Roman"/>
              </a:rPr>
              <a:t>ГЕНОЦИД</a:t>
            </a:r>
            <a:r>
              <a:rPr lang="uk-UA" sz="2000" b="1" i="1" dirty="0" smtClean="0">
                <a:ln w="0"/>
                <a:effectLst>
                  <a:outerShdw blurRad="38100" dist="19050" dir="2700000" algn="tl" rotWithShape="0">
                    <a:schemeClr val="dk1">
                      <a:alpha val="40000"/>
                    </a:schemeClr>
                  </a:outerShdw>
                </a:effectLst>
                <a:latin typeface="Times New Roman"/>
                <a:cs typeface="Times New Roman"/>
              </a:rPr>
              <a:t> </a:t>
            </a:r>
            <a:r>
              <a:rPr lang="uk-UA" sz="2000" dirty="0" smtClean="0">
                <a:ln w="0"/>
                <a:effectLst>
                  <a:outerShdw blurRad="38100" dist="19050" dir="2700000" algn="tl" rotWithShape="0">
                    <a:schemeClr val="dk1">
                      <a:alpha val="40000"/>
                    </a:schemeClr>
                  </a:outerShdw>
                </a:effectLst>
                <a:latin typeface="Times New Roman"/>
                <a:cs typeface="Times New Roman"/>
              </a:rPr>
              <a:t>означає будь – яке з наступних діянь, що  здійснюються з наміром знищити повністю або частково,  яку-небудь національну, етнічну, расову групу як таку.</a:t>
            </a:r>
            <a:endParaRPr lang="uk-UA" sz="2000" dirty="0">
              <a:ln w="0"/>
              <a:effectLst>
                <a:outerShdw blurRad="38100" dist="19050" dir="2700000" algn="tl" rotWithShape="0">
                  <a:schemeClr val="dk1">
                    <a:alpha val="40000"/>
                  </a:schemeClr>
                </a:outerShdw>
              </a:effectLst>
              <a:latin typeface="Times New Roman"/>
              <a:cs typeface="Times New Roman"/>
            </a:endParaRPr>
          </a:p>
        </p:txBody>
      </p:sp>
    </p:spTree>
    <p:extLst>
      <p:ext uri="{BB962C8B-B14F-4D97-AF65-F5344CB8AC3E}">
        <p14:creationId xmlns:p14="http://schemas.microsoft.com/office/powerpoint/2010/main" val="3550273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7000">
        <p15:prstTrans prst="pageCurlDouble"/>
      </p:transition>
    </mc:Choice>
    <mc:Fallback>
      <p:transition spd="slow" advClick="0"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3902"/>
            <a:ext cx="5095009" cy="6834098"/>
          </a:xfrm>
          <a:prstGeom prst="rect">
            <a:avLst/>
          </a:prstGeom>
        </p:spPr>
      </p:pic>
      <p:pic>
        <p:nvPicPr>
          <p:cNvPr id="3" name="Рисунок 2"/>
          <p:cNvPicPr>
            <a:picLocks noChangeAspect="1"/>
          </p:cNvPicPr>
          <p:nvPr/>
        </p:nvPicPr>
        <p:blipFill>
          <a:blip r:embed="rId3"/>
          <a:stretch>
            <a:fillRect/>
          </a:stretch>
        </p:blipFill>
        <p:spPr>
          <a:xfrm>
            <a:off x="5095008" y="23902"/>
            <a:ext cx="5020541" cy="6834098"/>
          </a:xfrm>
          <a:prstGeom prst="rect">
            <a:avLst/>
          </a:prstGeom>
        </p:spPr>
      </p:pic>
    </p:spTree>
    <p:extLst>
      <p:ext uri="{BB962C8B-B14F-4D97-AF65-F5344CB8AC3E}">
        <p14:creationId xmlns:p14="http://schemas.microsoft.com/office/powerpoint/2010/main" val="42937499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963649" y="-11202"/>
            <a:ext cx="5151901" cy="6869202"/>
          </a:xfrm>
          <a:prstGeom prst="rect">
            <a:avLst/>
          </a:prstGeom>
        </p:spPr>
      </p:pic>
      <p:pic>
        <p:nvPicPr>
          <p:cNvPr id="2" name="Рисунок 1"/>
          <p:cNvPicPr>
            <a:picLocks noChangeAspect="1"/>
          </p:cNvPicPr>
          <p:nvPr/>
        </p:nvPicPr>
        <p:blipFill>
          <a:blip r:embed="rId3"/>
          <a:stretch>
            <a:fillRect/>
          </a:stretch>
        </p:blipFill>
        <p:spPr>
          <a:xfrm>
            <a:off x="0" y="0"/>
            <a:ext cx="5145206" cy="6860276"/>
          </a:xfrm>
          <a:prstGeom prst="rect">
            <a:avLst/>
          </a:prstGeom>
        </p:spPr>
      </p:pic>
    </p:spTree>
    <p:extLst>
      <p:ext uri="{BB962C8B-B14F-4D97-AF65-F5344CB8AC3E}">
        <p14:creationId xmlns:p14="http://schemas.microsoft.com/office/powerpoint/2010/main" val="3709432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95153" y="5379426"/>
            <a:ext cx="5871755" cy="918328"/>
          </a:xfrm>
          <a:prstGeom prst="rect">
            <a:avLst/>
          </a:prstGeom>
          <a:noFill/>
          <a:ln w="9525">
            <a:noFill/>
            <a:miter lim="800000"/>
            <a:headEnd/>
            <a:tailEnd/>
          </a:ln>
        </p:spPr>
        <p:txBody>
          <a:bodyPr wrap="square" anchor="ctr">
            <a:spAutoFit/>
          </a:bodyPr>
          <a:lstStyle/>
          <a:p>
            <a:pPr algn="r"/>
            <a:r>
              <a:rPr lang="uk-UA" b="1" i="1" dirty="0" smtClean="0">
                <a:solidFill>
                  <a:prstClr val="black"/>
                </a:solidFill>
                <a:latin typeface="Times New Roman" pitchFamily="18" charset="0"/>
                <a:cs typeface="Times New Roman" pitchFamily="18" charset="0"/>
              </a:rPr>
              <a:t>Віртуальну виставку підготували</a:t>
            </a:r>
            <a:r>
              <a:rPr lang="uk-UA" b="1" i="1" dirty="0">
                <a:solidFill>
                  <a:prstClr val="black"/>
                </a:solidFill>
                <a:latin typeface="Times New Roman" pitchFamily="18" charset="0"/>
                <a:cs typeface="Times New Roman" pitchFamily="18" charset="0"/>
              </a:rPr>
              <a:t>:</a:t>
            </a:r>
            <a:endParaRPr lang="ru-RU" dirty="0">
              <a:solidFill>
                <a:prstClr val="black"/>
              </a:solidFill>
              <a:latin typeface="Times New Roman" pitchFamily="18" charset="0"/>
              <a:cs typeface="Times New Roman" pitchFamily="18" charset="0"/>
            </a:endParaRPr>
          </a:p>
          <a:p>
            <a:pPr algn="r" eaLnBrk="0" hangingPunct="0"/>
            <a:r>
              <a:rPr lang="uk-UA" b="1" i="1" dirty="0" smtClean="0">
                <a:solidFill>
                  <a:prstClr val="black"/>
                </a:solidFill>
                <a:latin typeface="Times New Roman" pitchFamily="18" charset="0"/>
                <a:cs typeface="Times New Roman" pitchFamily="18" charset="0"/>
              </a:rPr>
              <a:t>завідувачка відділом обслуговування Бездольна </a:t>
            </a:r>
            <a:r>
              <a:rPr lang="uk-UA" b="1" i="1" dirty="0">
                <a:solidFill>
                  <a:prstClr val="black"/>
                </a:solidFill>
                <a:latin typeface="Times New Roman" pitchFamily="18" charset="0"/>
                <a:cs typeface="Times New Roman" pitchFamily="18" charset="0"/>
              </a:rPr>
              <a:t>Л. І.</a:t>
            </a:r>
          </a:p>
          <a:p>
            <a:pPr algn="r" eaLnBrk="0" hangingPunct="0"/>
            <a:r>
              <a:rPr lang="uk-UA" b="1" i="1" dirty="0" smtClean="0">
                <a:solidFill>
                  <a:prstClr val="black"/>
                </a:solidFill>
                <a:latin typeface="Times New Roman" pitchFamily="18" charset="0"/>
                <a:cs typeface="Times New Roman" pitchFamily="18" charset="0"/>
              </a:rPr>
              <a:t>завідувачка сектором </a:t>
            </a:r>
            <a:r>
              <a:rPr lang="uk-UA" b="1" i="1" dirty="0" err="1" smtClean="0">
                <a:solidFill>
                  <a:prstClr val="black"/>
                </a:solidFill>
                <a:latin typeface="Times New Roman" pitchFamily="18" charset="0"/>
                <a:cs typeface="Times New Roman" pitchFamily="18" charset="0"/>
              </a:rPr>
              <a:t>Лукшина</a:t>
            </a:r>
            <a:r>
              <a:rPr lang="uk-UA" b="1" i="1" dirty="0" smtClean="0">
                <a:solidFill>
                  <a:prstClr val="black"/>
                </a:solidFill>
                <a:latin typeface="Times New Roman" pitchFamily="18" charset="0"/>
                <a:cs typeface="Times New Roman" pitchFamily="18" charset="0"/>
              </a:rPr>
              <a:t> </a:t>
            </a:r>
            <a:r>
              <a:rPr lang="uk-UA" b="1" i="1" dirty="0">
                <a:solidFill>
                  <a:prstClr val="black"/>
                </a:solidFill>
                <a:latin typeface="Times New Roman" pitchFamily="18" charset="0"/>
                <a:cs typeface="Times New Roman" pitchFamily="18" charset="0"/>
              </a:rPr>
              <a:t>Є. Ю</a:t>
            </a:r>
            <a:r>
              <a:rPr lang="ru-RU" dirty="0">
                <a:solidFill>
                  <a:prstClr val="black"/>
                </a:solidFill>
                <a:latin typeface="Times New Roman" pitchFamily="18" charset="0"/>
                <a:cs typeface="Times New Roman" pitchFamily="18" charset="0"/>
              </a:rPr>
              <a:t> </a:t>
            </a:r>
          </a:p>
        </p:txBody>
      </p:sp>
      <p:sp>
        <p:nvSpPr>
          <p:cNvPr id="3" name="Прямоугольник 2"/>
          <p:cNvSpPr/>
          <p:nvPr/>
        </p:nvSpPr>
        <p:spPr>
          <a:xfrm>
            <a:off x="2238973" y="2426688"/>
            <a:ext cx="6080319" cy="1015663"/>
          </a:xfrm>
          <a:prstGeom prst="rect">
            <a:avLst/>
          </a:prstGeom>
        </p:spPr>
        <p:txBody>
          <a:bodyPr wrap="none">
            <a:spAutoFit/>
          </a:bodyPr>
          <a:lstStyle/>
          <a:p>
            <a:r>
              <a:rPr lang="uk-UA" sz="6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Дякуємо за увагу!</a:t>
            </a:r>
            <a:endParaRPr lang="uk-UA"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2175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000">
        <p15:prstTrans prst="pageCurlDouble"/>
      </p:transition>
    </mc:Choice>
    <mc:Fallback>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1937982" y="2333767"/>
            <a:ext cx="8177568" cy="4510366"/>
          </a:xfrm>
          <a:prstGeom prst="rect">
            <a:avLst/>
          </a:prstGeom>
          <a:effectLst>
            <a:softEdge rad="635000"/>
          </a:effectLst>
        </p:spPr>
      </p:pic>
      <p:pic>
        <p:nvPicPr>
          <p:cNvPr id="5" name="Рисунок 4"/>
          <p:cNvPicPr>
            <a:picLocks noChangeAspect="1"/>
          </p:cNvPicPr>
          <p:nvPr/>
        </p:nvPicPr>
        <p:blipFill>
          <a:blip r:embed="rId3"/>
          <a:stretch>
            <a:fillRect/>
          </a:stretch>
        </p:blipFill>
        <p:spPr>
          <a:xfrm>
            <a:off x="614047" y="215388"/>
            <a:ext cx="5691219" cy="2523963"/>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42" y="2042047"/>
            <a:ext cx="4273881" cy="5225385"/>
          </a:xfrm>
          <a:prstGeom prst="rect">
            <a:avLst/>
          </a:prstGeom>
          <a:effectLst>
            <a:softEdge rad="1028700"/>
          </a:effectLst>
        </p:spPr>
      </p:pic>
    </p:spTree>
    <p:extLst>
      <p:ext uri="{BB962C8B-B14F-4D97-AF65-F5344CB8AC3E}">
        <p14:creationId xmlns:p14="http://schemas.microsoft.com/office/powerpoint/2010/main" val="3586251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5000">
        <p15:prstTrans prst="pageCurlDouble"/>
      </p:transition>
    </mc:Choice>
    <mc:Fallback>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9328" y="259307"/>
            <a:ext cx="4431616" cy="6387153"/>
          </a:xfrm>
          <a:prstGeom prst="rect">
            <a:avLst/>
          </a:prstGeom>
          <a:effectLst/>
        </p:spPr>
      </p:pic>
      <p:sp>
        <p:nvSpPr>
          <p:cNvPr id="4" name="Прямоугольник 3"/>
          <p:cNvSpPr/>
          <p:nvPr/>
        </p:nvSpPr>
        <p:spPr>
          <a:xfrm>
            <a:off x="4940489" y="354841"/>
            <a:ext cx="4858603" cy="1938992"/>
          </a:xfrm>
          <a:prstGeom prst="rect">
            <a:avLst/>
          </a:prstGeom>
        </p:spPr>
        <p:txBody>
          <a:bodyPr wrap="square">
            <a:spAutoFit/>
          </a:bodyPr>
          <a:lstStyle/>
          <a:p>
            <a:pPr marL="12700" marR="5080" indent="410835" algn="ctr">
              <a:lnSpc>
                <a:spcPct val="150000"/>
              </a:lnSpc>
              <a:spcBef>
                <a:spcPts val="100"/>
              </a:spcBef>
            </a:pPr>
            <a:r>
              <a:rPr lang="uk-UA" sz="2000" dirty="0" smtClean="0">
                <a:ln w="0"/>
                <a:effectLst>
                  <a:outerShdw blurRad="38100" dist="19050" dir="2700000" algn="tl" rotWithShape="0">
                    <a:schemeClr val="dk1">
                      <a:alpha val="40000"/>
                    </a:schemeClr>
                  </a:outerShdw>
                </a:effectLst>
                <a:latin typeface="Times New Roman"/>
                <a:cs typeface="Times New Roman"/>
              </a:rPr>
              <a:t>З </a:t>
            </a:r>
            <a:r>
              <a:rPr lang="uk-UA" sz="2000" dirty="0" smtClean="0">
                <a:ln w="0"/>
                <a:solidFill>
                  <a:srgbClr val="C00000"/>
                </a:solidFill>
                <a:effectLst>
                  <a:outerShdw blurRad="38100" dist="19050" dir="2700000" algn="tl" rotWithShape="0">
                    <a:schemeClr val="dk1">
                      <a:alpha val="40000"/>
                    </a:schemeClr>
                  </a:outerShdw>
                </a:effectLst>
                <a:latin typeface="Times New Roman"/>
                <a:cs typeface="Times New Roman"/>
              </a:rPr>
              <a:t>1928</a:t>
            </a:r>
            <a:r>
              <a:rPr lang="uk-UA" sz="2000" dirty="0" smtClean="0">
                <a:ln w="0"/>
                <a:effectLst>
                  <a:outerShdw blurRad="38100" dist="19050" dir="2700000" algn="tl" rotWithShape="0">
                    <a:schemeClr val="dk1">
                      <a:alpha val="40000"/>
                    </a:schemeClr>
                  </a:outerShdw>
                </a:effectLst>
                <a:latin typeface="Times New Roman"/>
                <a:cs typeface="Times New Roman"/>
              </a:rPr>
              <a:t> року терор більшовицького режиму  в Україні набуває чітких ознак </a:t>
            </a:r>
            <a:r>
              <a:rPr lang="uk-UA" sz="2000" dirty="0" smtClean="0">
                <a:ln w="0"/>
                <a:solidFill>
                  <a:srgbClr val="C00000"/>
                </a:solidFill>
                <a:effectLst>
                  <a:outerShdw blurRad="38100" dist="19050" dir="2700000" algn="tl" rotWithShape="0">
                    <a:schemeClr val="dk1">
                      <a:alpha val="40000"/>
                    </a:schemeClr>
                  </a:outerShdw>
                </a:effectLst>
                <a:latin typeface="Times New Roman"/>
                <a:cs typeface="Times New Roman"/>
              </a:rPr>
              <a:t>злочинів проти людяності</a:t>
            </a:r>
            <a:r>
              <a:rPr lang="uk-UA" sz="2000" dirty="0" smtClean="0">
                <a:ln w="0"/>
                <a:effectLst>
                  <a:outerShdw blurRad="38100" dist="19050" dir="2700000" algn="tl" rotWithShape="0">
                    <a:schemeClr val="dk1">
                      <a:alpha val="40000"/>
                    </a:schemeClr>
                  </a:outerShdw>
                </a:effectLst>
                <a:latin typeface="Times New Roman"/>
                <a:cs typeface="Times New Roman"/>
              </a:rPr>
              <a:t>, які мали своїм апогеєм  ГОЛОДОМОР в Україні.</a:t>
            </a:r>
            <a:endParaRPr lang="uk-UA" sz="2000" dirty="0">
              <a:ln w="0"/>
              <a:effectLst>
                <a:outerShdw blurRad="38100" dist="19050" dir="2700000" algn="tl" rotWithShape="0">
                  <a:schemeClr val="dk1">
                    <a:alpha val="40000"/>
                  </a:schemeClr>
                </a:outerShdw>
              </a:effectLst>
              <a:latin typeface="Times New Roman"/>
              <a:cs typeface="Times New Roman"/>
            </a:endParaRPr>
          </a:p>
        </p:txBody>
      </p:sp>
      <p:pic>
        <p:nvPicPr>
          <p:cNvPr id="5" name="Рисунок 4"/>
          <p:cNvPicPr>
            <a:picLocks noChangeAspect="1"/>
          </p:cNvPicPr>
          <p:nvPr/>
        </p:nvPicPr>
        <p:blipFill rotWithShape="1">
          <a:blip r:embed="rId3"/>
          <a:srcRect b="34910"/>
          <a:stretch/>
        </p:blipFill>
        <p:spPr>
          <a:xfrm>
            <a:off x="5243466" y="2407827"/>
            <a:ext cx="4391854" cy="286020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172" y="4487839"/>
            <a:ext cx="1777621" cy="2370161"/>
          </a:xfrm>
          <a:prstGeom prst="rect">
            <a:avLst/>
          </a:prstGeom>
          <a:effectLst>
            <a:softEdge rad="635000"/>
          </a:effectLst>
        </p:spPr>
      </p:pic>
    </p:spTree>
    <p:extLst>
      <p:ext uri="{BB962C8B-B14F-4D97-AF65-F5344CB8AC3E}">
        <p14:creationId xmlns:p14="http://schemas.microsoft.com/office/powerpoint/2010/main" val="10625170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7000">
        <p15:prstTrans prst="pageCurlDouble"/>
      </p:transition>
    </mc:Choice>
    <mc:Fallback>
      <p:transition spd="slow" advClick="0" advTm="7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4995081" y="1"/>
            <a:ext cx="5120469" cy="6857999"/>
          </a:xfrm>
          <a:prstGeom prst="rect">
            <a:avLst/>
          </a:prstGeom>
          <a:effectLst/>
        </p:spPr>
      </p:pic>
      <p:pic>
        <p:nvPicPr>
          <p:cNvPr id="6" name="Рисунок 5"/>
          <p:cNvPicPr>
            <a:picLocks noChangeAspect="1"/>
          </p:cNvPicPr>
          <p:nvPr/>
        </p:nvPicPr>
        <p:blipFill>
          <a:blip r:embed="rId3"/>
          <a:stretch>
            <a:fillRect/>
          </a:stretch>
        </p:blipFill>
        <p:spPr>
          <a:xfrm>
            <a:off x="0" y="1"/>
            <a:ext cx="4995081" cy="6858000"/>
          </a:xfrm>
          <a:prstGeom prst="rect">
            <a:avLst/>
          </a:prstGeom>
          <a:effectLst/>
        </p:spPr>
      </p:pic>
    </p:spTree>
    <p:extLst>
      <p:ext uri="{BB962C8B-B14F-4D97-AF65-F5344CB8AC3E}">
        <p14:creationId xmlns:p14="http://schemas.microsoft.com/office/powerpoint/2010/main" val="31747162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823" t="931" r="4602" b="45534"/>
          <a:stretch/>
        </p:blipFill>
        <p:spPr>
          <a:xfrm>
            <a:off x="270929" y="1577023"/>
            <a:ext cx="4178241" cy="2902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8444"/>
            <a:ext cx="1746913" cy="2329217"/>
          </a:xfrm>
          <a:prstGeom prst="rect">
            <a:avLst/>
          </a:prstGeom>
          <a:effectLst>
            <a:softEdge rad="635000"/>
          </a:effectLst>
        </p:spPr>
      </p:pic>
      <p:sp>
        <p:nvSpPr>
          <p:cNvPr id="7" name="Вертикальный свиток 6"/>
          <p:cNvSpPr/>
          <p:nvPr/>
        </p:nvSpPr>
        <p:spPr>
          <a:xfrm>
            <a:off x="3903260" y="204718"/>
            <a:ext cx="6032310" cy="6441742"/>
          </a:xfrm>
          <a:prstGeom prst="verticalScroll">
            <a:avLst>
              <a:gd name="adj" fmla="val 1148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lnSpc>
                <a:spcPct val="150000"/>
              </a:lnSpc>
              <a:spcBef>
                <a:spcPts val="819"/>
              </a:spcBef>
            </a:pPr>
            <a:r>
              <a:rPr lang="uk-UA" b="1" dirty="0" smtClean="0">
                <a:ln w="0"/>
                <a:solidFill>
                  <a:schemeClr val="tx1"/>
                </a:solidFill>
                <a:effectLst>
                  <a:outerShdw blurRad="38100" dist="19050" dir="2700000" algn="tl" rotWithShape="0">
                    <a:schemeClr val="dk1">
                      <a:alpha val="40000"/>
                    </a:schemeClr>
                  </a:outerShdw>
                </a:effectLst>
                <a:latin typeface="Times New Roman"/>
                <a:cs typeface="Times New Roman"/>
              </a:rPr>
              <a:t>Спогади очевидців:</a:t>
            </a:r>
          </a:p>
          <a:p>
            <a:pPr marL="12700" marR="5080" indent="457189" algn="just">
              <a:lnSpc>
                <a:spcPct val="150000"/>
              </a:lnSpc>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«Батьки вимерли в 1933 р. Не приймали мене в дитячий  будинок. Я ходила попід хати до 1935 р., а потім мене прийняли у  сільській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приют</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Хліба просила, давали, щоб ніхто не бачив, бо я  дитина куркуля. Розкуркулили нас, в чому батько стояв, в тому він і  остався, тому й мене ніхто не хотів взяти. Забрали все в колгосп:  корову, телицю, десятеро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овець</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батьки вмерли.»</a:t>
            </a:r>
          </a:p>
          <a:p>
            <a:pPr marL="12700" marR="5080" indent="457189" algn="r">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Титарчук Марія Олексіївна, 1927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р.н</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с.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Житники</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Жашківського</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району</a:t>
            </a:r>
          </a:p>
          <a:p>
            <a:pPr marL="12700" marR="5080" indent="457189" algn="r">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Черкаської області</a:t>
            </a:r>
            <a:endParaRPr lang="uk-UA"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48321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5121750" cy="6857999"/>
          </a:xfrm>
          <a:prstGeom prst="rect">
            <a:avLst/>
          </a:prstGeom>
        </p:spPr>
      </p:pic>
      <p:pic>
        <p:nvPicPr>
          <p:cNvPr id="3" name="Рисунок 2"/>
          <p:cNvPicPr>
            <a:picLocks noChangeAspect="1"/>
          </p:cNvPicPr>
          <p:nvPr/>
        </p:nvPicPr>
        <p:blipFill>
          <a:blip r:embed="rId3"/>
          <a:stretch>
            <a:fillRect/>
          </a:stretch>
        </p:blipFill>
        <p:spPr>
          <a:xfrm>
            <a:off x="5121750" y="0"/>
            <a:ext cx="4993800" cy="6857999"/>
          </a:xfrm>
          <a:prstGeom prst="rect">
            <a:avLst/>
          </a:prstGeom>
        </p:spPr>
      </p:pic>
    </p:spTree>
    <p:extLst>
      <p:ext uri="{BB962C8B-B14F-4D97-AF65-F5344CB8AC3E}">
        <p14:creationId xmlns:p14="http://schemas.microsoft.com/office/powerpoint/2010/main" val="40328879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6000">
        <p15:prstTrans prst="pageCurlDouble"/>
      </p:transition>
    </mc:Choice>
    <mc:Fallback>
      <p:transition spd="slow" advClick="0"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r="2725" b="49203"/>
          <a:stretch/>
        </p:blipFill>
        <p:spPr>
          <a:xfrm>
            <a:off x="211398" y="1655184"/>
            <a:ext cx="4183181" cy="2824695"/>
          </a:xfrm>
          <a:prstGeom prst="roundRect">
            <a:avLst>
              <a:gd name="adj" fmla="val 10740"/>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5854"/>
            <a:ext cx="1746913" cy="2329217"/>
          </a:xfrm>
          <a:prstGeom prst="rect">
            <a:avLst/>
          </a:prstGeom>
          <a:effectLst>
            <a:softEdge rad="635000"/>
          </a:effectLst>
        </p:spPr>
      </p:pic>
      <p:sp>
        <p:nvSpPr>
          <p:cNvPr id="7" name="Вертикальный свиток 6"/>
          <p:cNvSpPr/>
          <p:nvPr/>
        </p:nvSpPr>
        <p:spPr>
          <a:xfrm>
            <a:off x="3944203" y="150126"/>
            <a:ext cx="6043934" cy="6428095"/>
          </a:xfrm>
          <a:prstGeom prst="verticalScroll">
            <a:avLst>
              <a:gd name="adj" fmla="val 11215"/>
            </a:avLst>
          </a:prstGeom>
          <a:gradFill>
            <a:gsLst>
              <a:gs pos="0">
                <a:schemeClr val="accent6">
                  <a:lumMod val="0"/>
                  <a:lumOff val="100000"/>
                </a:schemeClr>
              </a:gs>
              <a:gs pos="35000">
                <a:schemeClr val="accent6">
                  <a:lumMod val="0"/>
                  <a:lumOff val="100000"/>
                </a:schemeClr>
              </a:gs>
              <a:gs pos="100000">
                <a:schemeClr val="accent6">
                  <a:lumMod val="10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9889" algn="just">
              <a:lnSpc>
                <a:spcPct val="150000"/>
              </a:lnSpc>
              <a:spcBef>
                <a:spcPts val="819"/>
              </a:spcBef>
            </a:pPr>
            <a:r>
              <a:rPr lang="uk-UA" b="1" dirty="0" smtClean="0">
                <a:ln w="0"/>
                <a:solidFill>
                  <a:schemeClr val="tx1"/>
                </a:solidFill>
                <a:effectLst>
                  <a:outerShdw blurRad="38100" dist="19050" dir="2700000" algn="tl" rotWithShape="0">
                    <a:schemeClr val="dk1">
                      <a:alpha val="40000"/>
                    </a:schemeClr>
                  </a:outerShdw>
                </a:effectLst>
                <a:latin typeface="Times New Roman"/>
                <a:cs typeface="Times New Roman"/>
              </a:rPr>
              <a:t>Спогади очевидців:</a:t>
            </a:r>
          </a:p>
          <a:p>
            <a:pPr marL="12700" marR="5080" indent="457189" algn="just">
              <a:lnSpc>
                <a:spcPct val="150000"/>
              </a:lnSpc>
            </a:pP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«Я з 1920 року, мені тоді було дванадцятий год, то я знаю  цей голод… (плаче). Була колективізація, забрали у нас коня і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воза</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а мати в </a:t>
            </a:r>
            <a:r>
              <a:rPr lang="uk-UA"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горшки</a:t>
            </a:r>
            <a:r>
              <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rPr>
              <a:t> насипала зерна і насіння, так вони повитягали все.  Забрали, що було… У нас три хлопчики, брати мої, померли, малі  були… багато вмерло…»</a:t>
            </a:r>
          </a:p>
          <a:p>
            <a:pPr marL="12700" marR="5080" indent="457189" algn="r">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Олійник Віра Данилівна, 1920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р.н</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с. Ситняки </a:t>
            </a:r>
            <a:r>
              <a:rPr lang="uk-UA" i="1" dirty="0" err="1" smtClean="0">
                <a:ln w="0"/>
                <a:solidFill>
                  <a:schemeClr val="tx1"/>
                </a:solidFill>
                <a:effectLst>
                  <a:outerShdw blurRad="38100" dist="19050" dir="2700000" algn="tl" rotWithShape="0">
                    <a:schemeClr val="dk1">
                      <a:alpha val="40000"/>
                    </a:schemeClr>
                  </a:outerShdw>
                </a:effectLst>
                <a:latin typeface="Times New Roman"/>
                <a:cs typeface="Times New Roman"/>
              </a:rPr>
              <a:t>Макарівського</a:t>
            </a: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району</a:t>
            </a:r>
          </a:p>
          <a:p>
            <a:pPr marL="12700" marR="5080" indent="457189" algn="r">
              <a:lnSpc>
                <a:spcPct val="150000"/>
              </a:lnSpc>
            </a:pPr>
            <a:r>
              <a:rPr lang="uk-UA" i="1" dirty="0" smtClean="0">
                <a:ln w="0"/>
                <a:solidFill>
                  <a:schemeClr val="tx1"/>
                </a:solidFill>
                <a:effectLst>
                  <a:outerShdw blurRad="38100" dist="19050" dir="2700000" algn="tl" rotWithShape="0">
                    <a:schemeClr val="dk1">
                      <a:alpha val="40000"/>
                    </a:schemeClr>
                  </a:outerShdw>
                </a:effectLst>
                <a:latin typeface="Times New Roman"/>
                <a:cs typeface="Times New Roman"/>
              </a:rPr>
              <a:t> Київської області</a:t>
            </a:r>
            <a:endParaRPr lang="uk-UA" dirty="0" smtClean="0">
              <a:ln w="0"/>
              <a:solidFill>
                <a:schemeClr val="tx1"/>
              </a:solidFill>
              <a:effectLst>
                <a:outerShdw blurRad="38100" dist="19050" dir="2700000" algn="tl" rotWithShape="0">
                  <a:schemeClr val="dk1">
                    <a:alpha val="40000"/>
                  </a:schemeClr>
                </a:outerShdw>
              </a:effectLst>
              <a:latin typeface="Times New Roman"/>
              <a:cs typeface="Times New Roman"/>
            </a:endParaRPr>
          </a:p>
          <a:p>
            <a:pPr marL="469889" algn="just">
              <a:lnSpc>
                <a:spcPct val="150000"/>
              </a:lnSpc>
              <a:spcBef>
                <a:spcPts val="819"/>
              </a:spcBef>
            </a:pPr>
            <a:endParaRPr lang="ru-RU"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400919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219</TotalTime>
  <Words>1450</Words>
  <Application>Microsoft Office PowerPoint</Application>
  <PresentationFormat>Произвольный</PresentationFormat>
  <Paragraphs>72</Paragraphs>
  <Slides>32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Calibri Light</vt:lpstr>
      <vt:lpstr>Symbol</vt:lpstr>
      <vt:lpstr>Times New Roman</vt:lpstr>
      <vt:lpstr>Тема Office</vt:lpstr>
      <vt:lpstr>«Голодомор 1932-1933 років. Геноцид українського  народу»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«Голодомор 1932-1933 років. Геноцид українського  народу»</dc:title>
  <dc:creator>L530</dc:creator>
  <cp:lastModifiedBy>L530</cp:lastModifiedBy>
  <cp:revision>39</cp:revision>
  <dcterms:created xsi:type="dcterms:W3CDTF">2022-10-17T12:04:12Z</dcterms:created>
  <dcterms:modified xsi:type="dcterms:W3CDTF">2022-10-23T10:53:10Z</dcterms:modified>
</cp:coreProperties>
</file>