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1"/>
  </p:sldMasterIdLst>
  <p:notesMasterIdLst>
    <p:notesMasterId r:id="rId25"/>
  </p:notesMasterIdLst>
  <p:sldIdLst>
    <p:sldId id="259" r:id="rId2"/>
    <p:sldId id="285" r:id="rId3"/>
    <p:sldId id="283" r:id="rId4"/>
    <p:sldId id="286" r:id="rId5"/>
    <p:sldId id="269" r:id="rId6"/>
    <p:sldId id="270" r:id="rId7"/>
    <p:sldId id="257" r:id="rId8"/>
    <p:sldId id="258" r:id="rId9"/>
    <p:sldId id="261" r:id="rId10"/>
    <p:sldId id="268" r:id="rId11"/>
    <p:sldId id="273" r:id="rId12"/>
    <p:sldId id="281" r:id="rId13"/>
    <p:sldId id="272" r:id="rId14"/>
    <p:sldId id="277" r:id="rId15"/>
    <p:sldId id="275" r:id="rId16"/>
    <p:sldId id="278" r:id="rId17"/>
    <p:sldId id="276" r:id="rId18"/>
    <p:sldId id="274" r:id="rId19"/>
    <p:sldId id="279" r:id="rId20"/>
    <p:sldId id="280" r:id="rId21"/>
    <p:sldId id="266" r:id="rId22"/>
    <p:sldId id="282" r:id="rId23"/>
    <p:sldId id="287" r:id="rId24"/>
  </p:sldIdLst>
  <p:sldSz cx="1011555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69731569-793B-41EE-9463-B02E5EEC89E8}">
          <p14:sldIdLst>
            <p14:sldId id="259"/>
            <p14:sldId id="285"/>
            <p14:sldId id="283"/>
            <p14:sldId id="286"/>
            <p14:sldId id="269"/>
            <p14:sldId id="270"/>
            <p14:sldId id="257"/>
            <p14:sldId id="258"/>
            <p14:sldId id="261"/>
            <p14:sldId id="268"/>
            <p14:sldId id="273"/>
            <p14:sldId id="281"/>
            <p14:sldId id="272"/>
            <p14:sldId id="277"/>
            <p14:sldId id="275"/>
            <p14:sldId id="278"/>
            <p14:sldId id="276"/>
            <p14:sldId id="274"/>
            <p14:sldId id="279"/>
            <p14:sldId id="280"/>
            <p14:sldId id="266"/>
            <p14:sldId id="282"/>
            <p14:sldId id="287"/>
          </p14:sldIdLst>
        </p14:section>
        <p14:section name="Раздел без заголовка" id="{D8DB58BD-6DC0-47D7-9B05-9846CF34D05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364" autoAdjust="0"/>
  </p:normalViewPr>
  <p:slideViewPr>
    <p:cSldViewPr snapToGrid="0">
      <p:cViewPr>
        <p:scale>
          <a:sx n="70" d="100"/>
          <a:sy n="70" d="100"/>
        </p:scale>
        <p:origin x="360" y="4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A1B2F9-896C-44FE-8250-54FDEACEB4D9}" type="datetimeFigureOut">
              <a:rPr lang="ru-RU" smtClean="0"/>
              <a:t>13.10.2022</a:t>
            </a:fld>
            <a:endParaRPr lang="ru-RU"/>
          </a:p>
        </p:txBody>
      </p:sp>
      <p:sp>
        <p:nvSpPr>
          <p:cNvPr id="4" name="Образ слайда 3"/>
          <p:cNvSpPr>
            <a:spLocks noGrp="1" noRot="1" noChangeAspect="1"/>
          </p:cNvSpPr>
          <p:nvPr>
            <p:ph type="sldImg" idx="2"/>
          </p:nvPr>
        </p:nvSpPr>
        <p:spPr>
          <a:xfrm>
            <a:off x="1152525" y="1143000"/>
            <a:ext cx="455295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575B1D-00D6-49FE-851E-6D166C810690}" type="slidenum">
              <a:rPr lang="ru-RU" smtClean="0"/>
              <a:t>‹#›</a:t>
            </a:fld>
            <a:endParaRPr lang="ru-RU"/>
          </a:p>
        </p:txBody>
      </p:sp>
    </p:spTree>
    <p:extLst>
      <p:ext uri="{BB962C8B-B14F-4D97-AF65-F5344CB8AC3E}">
        <p14:creationId xmlns:p14="http://schemas.microsoft.com/office/powerpoint/2010/main" val="31701916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2575B1D-00D6-49FE-851E-6D166C810690}" type="slidenum">
              <a:rPr lang="ru-RU" smtClean="0"/>
              <a:t>2</a:t>
            </a:fld>
            <a:endParaRPr lang="ru-RU"/>
          </a:p>
        </p:txBody>
      </p:sp>
    </p:spTree>
    <p:extLst>
      <p:ext uri="{BB962C8B-B14F-4D97-AF65-F5344CB8AC3E}">
        <p14:creationId xmlns:p14="http://schemas.microsoft.com/office/powerpoint/2010/main" val="2005108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52525" y="1143000"/>
            <a:ext cx="4552950"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2575B1D-00D6-49FE-851E-6D166C810690}" type="slidenum">
              <a:rPr lang="ru-RU" smtClean="0"/>
              <a:t>10</a:t>
            </a:fld>
            <a:endParaRPr lang="ru-RU"/>
          </a:p>
        </p:txBody>
      </p:sp>
    </p:spTree>
    <p:extLst>
      <p:ext uri="{BB962C8B-B14F-4D97-AF65-F5344CB8AC3E}">
        <p14:creationId xmlns:p14="http://schemas.microsoft.com/office/powerpoint/2010/main" val="2474412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52525" y="1143000"/>
            <a:ext cx="4552950"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2575B1D-00D6-49FE-851E-6D166C810690}" type="slidenum">
              <a:rPr lang="ru-RU" smtClean="0"/>
              <a:t>22</a:t>
            </a:fld>
            <a:endParaRPr lang="ru-RU"/>
          </a:p>
        </p:txBody>
      </p:sp>
    </p:spTree>
    <p:extLst>
      <p:ext uri="{BB962C8B-B14F-4D97-AF65-F5344CB8AC3E}">
        <p14:creationId xmlns:p14="http://schemas.microsoft.com/office/powerpoint/2010/main" val="18279875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758666" y="1122363"/>
            <a:ext cx="8598218" cy="2387600"/>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264444" y="3602038"/>
            <a:ext cx="7586663"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02A7E7F6-4178-46DA-836D-5B9B89E68457}" type="datetimeFigureOut">
              <a:rPr lang="ru-RU" smtClean="0"/>
              <a:t>13.10.2022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6423E53-C312-478A-8DEB-B315E3EA924E}" type="slidenum">
              <a:rPr lang="ru-RU" smtClean="0"/>
              <a:t>‹#›</a:t>
            </a:fld>
            <a:endParaRPr lang="ru-RU"/>
          </a:p>
        </p:txBody>
      </p:sp>
    </p:spTree>
    <p:extLst>
      <p:ext uri="{BB962C8B-B14F-4D97-AF65-F5344CB8AC3E}">
        <p14:creationId xmlns:p14="http://schemas.microsoft.com/office/powerpoint/2010/main" val="3178979081"/>
      </p:ext>
    </p:extLst>
  </p:cSld>
  <p:clrMapOvr>
    <a:masterClrMapping/>
  </p:clrMapOvr>
  <mc:AlternateContent xmlns:mc="http://schemas.openxmlformats.org/markup-compatibility/2006">
    <mc:Choice xmlns:p14="http://schemas.microsoft.com/office/powerpoint/2010/main" Requires="p14">
      <p:transition spd="slow" p14:dur="1500" advClick="0" advTm="12000">
        <p14:reveal/>
      </p:transition>
    </mc:Choice>
    <mc:Fallback>
      <p:transition spd="slow" advClick="0" advTm="12000">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02A7E7F6-4178-46DA-836D-5B9B89E68457}" type="datetimeFigureOut">
              <a:rPr lang="ru-RU" smtClean="0"/>
              <a:t>13.10.2022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6423E53-C312-478A-8DEB-B315E3EA924E}" type="slidenum">
              <a:rPr lang="ru-RU" smtClean="0"/>
              <a:t>‹#›</a:t>
            </a:fld>
            <a:endParaRPr lang="ru-RU"/>
          </a:p>
        </p:txBody>
      </p:sp>
    </p:spTree>
    <p:extLst>
      <p:ext uri="{BB962C8B-B14F-4D97-AF65-F5344CB8AC3E}">
        <p14:creationId xmlns:p14="http://schemas.microsoft.com/office/powerpoint/2010/main" val="1716932206"/>
      </p:ext>
    </p:extLst>
  </p:cSld>
  <p:clrMapOvr>
    <a:masterClrMapping/>
  </p:clrMapOvr>
  <mc:AlternateContent xmlns:mc="http://schemas.openxmlformats.org/markup-compatibility/2006">
    <mc:Choice xmlns:p14="http://schemas.microsoft.com/office/powerpoint/2010/main" Requires="p14">
      <p:transition spd="slow" p14:dur="1500" advClick="0" advTm="12000">
        <p14:reveal/>
      </p:transition>
    </mc:Choice>
    <mc:Fallback>
      <p:transition spd="slow" advClick="0" advTm="12000">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38941" y="365125"/>
            <a:ext cx="2181165"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95445" y="365125"/>
            <a:ext cx="6417052"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02A7E7F6-4178-46DA-836D-5B9B89E68457}" type="datetimeFigureOut">
              <a:rPr lang="ru-RU" smtClean="0"/>
              <a:t>13.10.2022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6423E53-C312-478A-8DEB-B315E3EA924E}" type="slidenum">
              <a:rPr lang="ru-RU" smtClean="0"/>
              <a:t>‹#›</a:t>
            </a:fld>
            <a:endParaRPr lang="ru-RU"/>
          </a:p>
        </p:txBody>
      </p:sp>
    </p:spTree>
    <p:extLst>
      <p:ext uri="{BB962C8B-B14F-4D97-AF65-F5344CB8AC3E}">
        <p14:creationId xmlns:p14="http://schemas.microsoft.com/office/powerpoint/2010/main" val="2042937169"/>
      </p:ext>
    </p:extLst>
  </p:cSld>
  <p:clrMapOvr>
    <a:masterClrMapping/>
  </p:clrMapOvr>
  <mc:AlternateContent xmlns:mc="http://schemas.openxmlformats.org/markup-compatibility/2006">
    <mc:Choice xmlns:p14="http://schemas.microsoft.com/office/powerpoint/2010/main" Requires="p14">
      <p:transition spd="slow" p14:dur="1500" advClick="0" advTm="12000">
        <p14:reveal/>
      </p:transition>
    </mc:Choice>
    <mc:Fallback>
      <p:transition spd="slow" advClick="0" advTm="12000">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02A7E7F6-4178-46DA-836D-5B9B89E68457}" type="datetimeFigureOut">
              <a:rPr lang="ru-RU" smtClean="0"/>
              <a:t>13.10.2022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6423E53-C312-478A-8DEB-B315E3EA924E}" type="slidenum">
              <a:rPr lang="ru-RU" smtClean="0"/>
              <a:t>‹#›</a:t>
            </a:fld>
            <a:endParaRPr lang="ru-RU"/>
          </a:p>
        </p:txBody>
      </p:sp>
    </p:spTree>
    <p:extLst>
      <p:ext uri="{BB962C8B-B14F-4D97-AF65-F5344CB8AC3E}">
        <p14:creationId xmlns:p14="http://schemas.microsoft.com/office/powerpoint/2010/main" val="1965038024"/>
      </p:ext>
    </p:extLst>
  </p:cSld>
  <p:clrMapOvr>
    <a:masterClrMapping/>
  </p:clrMapOvr>
  <mc:AlternateContent xmlns:mc="http://schemas.openxmlformats.org/markup-compatibility/2006">
    <mc:Choice xmlns:p14="http://schemas.microsoft.com/office/powerpoint/2010/main" Requires="p14">
      <p:transition spd="slow" p14:dur="1500" advClick="0" advTm="12000">
        <p14:reveal/>
      </p:transition>
    </mc:Choice>
    <mc:Fallback>
      <p:transition spd="slow" advClick="0" advTm="12000">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90176" y="1709740"/>
            <a:ext cx="8724662" cy="2852737"/>
          </a:xfrm>
        </p:spPr>
        <p:txBody>
          <a:bodyPr anchor="b"/>
          <a:lstStyle>
            <a:lvl1pPr>
              <a:defRPr sz="6000"/>
            </a:lvl1pPr>
          </a:lstStyle>
          <a:p>
            <a:r>
              <a:rPr lang="ru-RU" smtClean="0"/>
              <a:t>Образец заголовка</a:t>
            </a:r>
            <a:endParaRPr lang="en-US" dirty="0"/>
          </a:p>
        </p:txBody>
      </p:sp>
      <p:sp>
        <p:nvSpPr>
          <p:cNvPr id="3" name="Text Placeholder 2"/>
          <p:cNvSpPr>
            <a:spLocks noGrp="1"/>
          </p:cNvSpPr>
          <p:nvPr>
            <p:ph type="body" idx="1"/>
          </p:nvPr>
        </p:nvSpPr>
        <p:spPr>
          <a:xfrm>
            <a:off x="690176" y="4589465"/>
            <a:ext cx="8724662"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02A7E7F6-4178-46DA-836D-5B9B89E68457}" type="datetimeFigureOut">
              <a:rPr lang="ru-RU" smtClean="0"/>
              <a:t>13.10.2022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6423E53-C312-478A-8DEB-B315E3EA924E}" type="slidenum">
              <a:rPr lang="ru-RU" smtClean="0"/>
              <a:t>‹#›</a:t>
            </a:fld>
            <a:endParaRPr lang="ru-RU"/>
          </a:p>
        </p:txBody>
      </p:sp>
    </p:spTree>
    <p:extLst>
      <p:ext uri="{BB962C8B-B14F-4D97-AF65-F5344CB8AC3E}">
        <p14:creationId xmlns:p14="http://schemas.microsoft.com/office/powerpoint/2010/main" val="2204557821"/>
      </p:ext>
    </p:extLst>
  </p:cSld>
  <p:clrMapOvr>
    <a:masterClrMapping/>
  </p:clrMapOvr>
  <mc:AlternateContent xmlns:mc="http://schemas.openxmlformats.org/markup-compatibility/2006">
    <mc:Choice xmlns:p14="http://schemas.microsoft.com/office/powerpoint/2010/main" Requires="p14">
      <p:transition spd="slow" p14:dur="1500" advClick="0" advTm="12000">
        <p14:reveal/>
      </p:transition>
    </mc:Choice>
    <mc:Fallback>
      <p:transition spd="slow" advClick="0" advTm="12000">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95444" y="1825625"/>
            <a:ext cx="4299109"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120997" y="1825625"/>
            <a:ext cx="4299109"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02A7E7F6-4178-46DA-836D-5B9B89E68457}" type="datetimeFigureOut">
              <a:rPr lang="ru-RU" smtClean="0"/>
              <a:t>13.10.2022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6423E53-C312-478A-8DEB-B315E3EA924E}" type="slidenum">
              <a:rPr lang="ru-RU" smtClean="0"/>
              <a:t>‹#›</a:t>
            </a:fld>
            <a:endParaRPr lang="ru-RU"/>
          </a:p>
        </p:txBody>
      </p:sp>
    </p:spTree>
    <p:extLst>
      <p:ext uri="{BB962C8B-B14F-4D97-AF65-F5344CB8AC3E}">
        <p14:creationId xmlns:p14="http://schemas.microsoft.com/office/powerpoint/2010/main" val="2619017259"/>
      </p:ext>
    </p:extLst>
  </p:cSld>
  <p:clrMapOvr>
    <a:masterClrMapping/>
  </p:clrMapOvr>
  <mc:AlternateContent xmlns:mc="http://schemas.openxmlformats.org/markup-compatibility/2006">
    <mc:Choice xmlns:p14="http://schemas.microsoft.com/office/powerpoint/2010/main" Requires="p14">
      <p:transition spd="slow" p14:dur="1500" advClick="0" advTm="12000">
        <p14:reveal/>
      </p:transition>
    </mc:Choice>
    <mc:Fallback>
      <p:transition spd="slow" advClick="0" advTm="12000">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96762" y="365127"/>
            <a:ext cx="8724662"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696763" y="1681163"/>
            <a:ext cx="427935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96763" y="2505075"/>
            <a:ext cx="427935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120998" y="1681163"/>
            <a:ext cx="430042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120998" y="2505075"/>
            <a:ext cx="4300426"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02A7E7F6-4178-46DA-836D-5B9B89E68457}" type="datetimeFigureOut">
              <a:rPr lang="ru-RU" smtClean="0"/>
              <a:t>13.10.2022</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26423E53-C312-478A-8DEB-B315E3EA924E}" type="slidenum">
              <a:rPr lang="ru-RU" smtClean="0"/>
              <a:t>‹#›</a:t>
            </a:fld>
            <a:endParaRPr lang="ru-RU"/>
          </a:p>
        </p:txBody>
      </p:sp>
    </p:spTree>
    <p:extLst>
      <p:ext uri="{BB962C8B-B14F-4D97-AF65-F5344CB8AC3E}">
        <p14:creationId xmlns:p14="http://schemas.microsoft.com/office/powerpoint/2010/main" val="3722245915"/>
      </p:ext>
    </p:extLst>
  </p:cSld>
  <p:clrMapOvr>
    <a:masterClrMapping/>
  </p:clrMapOvr>
  <mc:AlternateContent xmlns:mc="http://schemas.openxmlformats.org/markup-compatibility/2006">
    <mc:Choice xmlns:p14="http://schemas.microsoft.com/office/powerpoint/2010/main" Requires="p14">
      <p:transition spd="slow" p14:dur="1500" advClick="0" advTm="12000">
        <p14:reveal/>
      </p:transition>
    </mc:Choice>
    <mc:Fallback>
      <p:transition spd="slow" advClick="0" advTm="12000">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02A7E7F6-4178-46DA-836D-5B9B89E68457}" type="datetimeFigureOut">
              <a:rPr lang="ru-RU" smtClean="0"/>
              <a:t>13.10.2022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26423E53-C312-478A-8DEB-B315E3EA924E}" type="slidenum">
              <a:rPr lang="ru-RU" smtClean="0"/>
              <a:t>‹#›</a:t>
            </a:fld>
            <a:endParaRPr lang="ru-RU"/>
          </a:p>
        </p:txBody>
      </p:sp>
    </p:spTree>
    <p:extLst>
      <p:ext uri="{BB962C8B-B14F-4D97-AF65-F5344CB8AC3E}">
        <p14:creationId xmlns:p14="http://schemas.microsoft.com/office/powerpoint/2010/main" val="3481367143"/>
      </p:ext>
    </p:extLst>
  </p:cSld>
  <p:clrMapOvr>
    <a:masterClrMapping/>
  </p:clrMapOvr>
  <mc:AlternateContent xmlns:mc="http://schemas.openxmlformats.org/markup-compatibility/2006">
    <mc:Choice xmlns:p14="http://schemas.microsoft.com/office/powerpoint/2010/main" Requires="p14">
      <p:transition spd="slow" p14:dur="1500" advClick="0" advTm="12000">
        <p14:reveal/>
      </p:transition>
    </mc:Choice>
    <mc:Fallback>
      <p:transition spd="slow" advClick="0" advTm="12000">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A7E7F6-4178-46DA-836D-5B9B89E68457}" type="datetimeFigureOut">
              <a:rPr lang="ru-RU" smtClean="0"/>
              <a:t>13.10.2022</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26423E53-C312-478A-8DEB-B315E3EA924E}" type="slidenum">
              <a:rPr lang="ru-RU" smtClean="0"/>
              <a:t>‹#›</a:t>
            </a:fld>
            <a:endParaRPr lang="ru-RU"/>
          </a:p>
        </p:txBody>
      </p:sp>
    </p:spTree>
    <p:extLst>
      <p:ext uri="{BB962C8B-B14F-4D97-AF65-F5344CB8AC3E}">
        <p14:creationId xmlns:p14="http://schemas.microsoft.com/office/powerpoint/2010/main" val="4098687433"/>
      </p:ext>
    </p:extLst>
  </p:cSld>
  <p:clrMapOvr>
    <a:masterClrMapping/>
  </p:clrMapOvr>
  <mc:AlternateContent xmlns:mc="http://schemas.openxmlformats.org/markup-compatibility/2006">
    <mc:Choice xmlns:p14="http://schemas.microsoft.com/office/powerpoint/2010/main" Requires="p14">
      <p:transition spd="slow" p14:dur="1500" advClick="0" advTm="12000">
        <p14:reveal/>
      </p:transition>
    </mc:Choice>
    <mc:Fallback>
      <p:transition spd="slow" advClick="0" advTm="12000">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96762" y="457200"/>
            <a:ext cx="3262528" cy="16002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4300426" y="987427"/>
            <a:ext cx="5120997"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96762" y="2057400"/>
            <a:ext cx="326252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02A7E7F6-4178-46DA-836D-5B9B89E68457}" type="datetimeFigureOut">
              <a:rPr lang="ru-RU" smtClean="0"/>
              <a:t>13.10.2022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6423E53-C312-478A-8DEB-B315E3EA924E}" type="slidenum">
              <a:rPr lang="ru-RU" smtClean="0"/>
              <a:t>‹#›</a:t>
            </a:fld>
            <a:endParaRPr lang="ru-RU"/>
          </a:p>
        </p:txBody>
      </p:sp>
    </p:spTree>
    <p:extLst>
      <p:ext uri="{BB962C8B-B14F-4D97-AF65-F5344CB8AC3E}">
        <p14:creationId xmlns:p14="http://schemas.microsoft.com/office/powerpoint/2010/main" val="737914431"/>
      </p:ext>
    </p:extLst>
  </p:cSld>
  <p:clrMapOvr>
    <a:masterClrMapping/>
  </p:clrMapOvr>
  <mc:AlternateContent xmlns:mc="http://schemas.openxmlformats.org/markup-compatibility/2006">
    <mc:Choice xmlns:p14="http://schemas.microsoft.com/office/powerpoint/2010/main" Requires="p14">
      <p:transition spd="slow" p14:dur="1500" advClick="0" advTm="12000">
        <p14:reveal/>
      </p:transition>
    </mc:Choice>
    <mc:Fallback>
      <p:transition spd="slow" advClick="0" advTm="12000">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96762" y="457200"/>
            <a:ext cx="3262528" cy="16002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4300426" y="987427"/>
            <a:ext cx="5120997"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96762" y="2057400"/>
            <a:ext cx="326252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02A7E7F6-4178-46DA-836D-5B9B89E68457}" type="datetimeFigureOut">
              <a:rPr lang="ru-RU" smtClean="0"/>
              <a:t>13.10.2022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6423E53-C312-478A-8DEB-B315E3EA924E}" type="slidenum">
              <a:rPr lang="ru-RU" smtClean="0"/>
              <a:t>‹#›</a:t>
            </a:fld>
            <a:endParaRPr lang="ru-RU"/>
          </a:p>
        </p:txBody>
      </p:sp>
    </p:spTree>
    <p:extLst>
      <p:ext uri="{BB962C8B-B14F-4D97-AF65-F5344CB8AC3E}">
        <p14:creationId xmlns:p14="http://schemas.microsoft.com/office/powerpoint/2010/main" val="251170145"/>
      </p:ext>
    </p:extLst>
  </p:cSld>
  <p:clrMapOvr>
    <a:masterClrMapping/>
  </p:clrMapOvr>
  <mc:AlternateContent xmlns:mc="http://schemas.openxmlformats.org/markup-compatibility/2006">
    <mc:Choice xmlns:p14="http://schemas.microsoft.com/office/powerpoint/2010/main" Requires="p14">
      <p:transition spd="slow" p14:dur="1500" advClick="0" advTm="12000">
        <p14:reveal/>
      </p:transition>
    </mc:Choice>
    <mc:Fallback>
      <p:transition spd="slow" advClick="0" advTm="12000">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5444" y="365127"/>
            <a:ext cx="8724662" cy="1325563"/>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95444" y="1825625"/>
            <a:ext cx="8724662"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95444" y="6356352"/>
            <a:ext cx="227599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7E7F6-4178-46DA-836D-5B9B89E68457}" type="datetimeFigureOut">
              <a:rPr lang="ru-RU" smtClean="0"/>
              <a:t>13.10.2022</a:t>
            </a:fld>
            <a:endParaRPr lang="ru-RU"/>
          </a:p>
        </p:txBody>
      </p:sp>
      <p:sp>
        <p:nvSpPr>
          <p:cNvPr id="5" name="Footer Placeholder 4"/>
          <p:cNvSpPr>
            <a:spLocks noGrp="1"/>
          </p:cNvSpPr>
          <p:nvPr>
            <p:ph type="ftr" sz="quarter" idx="3"/>
          </p:nvPr>
        </p:nvSpPr>
        <p:spPr>
          <a:xfrm>
            <a:off x="3350776" y="6356352"/>
            <a:ext cx="341399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7144107" y="6356352"/>
            <a:ext cx="227599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423E53-C312-478A-8DEB-B315E3EA924E}" type="slidenum">
              <a:rPr lang="ru-RU" smtClean="0"/>
              <a:t>‹#›</a:t>
            </a:fld>
            <a:endParaRPr lang="ru-RU"/>
          </a:p>
        </p:txBody>
      </p:sp>
    </p:spTree>
    <p:extLst>
      <p:ext uri="{BB962C8B-B14F-4D97-AF65-F5344CB8AC3E}">
        <p14:creationId xmlns:p14="http://schemas.microsoft.com/office/powerpoint/2010/main" val="852872715"/>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mc:AlternateContent xmlns:mc="http://schemas.openxmlformats.org/markup-compatibility/2006">
    <mc:Choice xmlns:p14="http://schemas.microsoft.com/office/powerpoint/2010/main" Requires="p14">
      <p:transition spd="slow" p14:dur="1500" advClick="0" advTm="12000">
        <p14:reveal/>
      </p:transition>
    </mc:Choice>
    <mc:Fallback>
      <p:transition spd="slow" advClick="0" advTm="12000">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46452"/>
            <a:ext cx="10115550" cy="6969868"/>
          </a:xfrm>
          <a:prstGeom prst="rect">
            <a:avLst/>
          </a:prstGeom>
        </p:spPr>
      </p:pic>
      <p:sp>
        <p:nvSpPr>
          <p:cNvPr id="7" name="Прямоугольник 6"/>
          <p:cNvSpPr/>
          <p:nvPr/>
        </p:nvSpPr>
        <p:spPr>
          <a:xfrm>
            <a:off x="22938" y="263865"/>
            <a:ext cx="10092612" cy="707886"/>
          </a:xfrm>
          <a:prstGeom prst="rect">
            <a:avLst/>
          </a:prstGeom>
        </p:spPr>
        <p:txBody>
          <a:bodyPr wrap="square">
            <a:spAutoFit/>
          </a:bodyPr>
          <a:lstStyle/>
          <a:p>
            <a:pPr algn="ctr"/>
            <a:r>
              <a:rPr lang="ru-RU" sz="20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ДЕРЖАВНИЙ БІОТЕХНОЛОГІЧНИЙ УНІВЕРСИТЕТ</a:t>
            </a:r>
          </a:p>
          <a:p>
            <a:pPr algn="ctr"/>
            <a:r>
              <a:rPr lang="ru-RU" sz="20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НАУКОВА БІБЛІОТЕКА  </a:t>
            </a:r>
            <a:endParaRPr lang="ru-RU" sz="20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9" name="Рисунок 8"/>
          <p:cNvPicPr>
            <a:picLocks noChangeAspect="1"/>
          </p:cNvPicPr>
          <p:nvPr/>
        </p:nvPicPr>
        <p:blipFill rotWithShape="1">
          <a:blip r:embed="rId3"/>
          <a:srcRect b="56774"/>
          <a:stretch/>
        </p:blipFill>
        <p:spPr>
          <a:xfrm>
            <a:off x="22938" y="2655416"/>
            <a:ext cx="10092612" cy="3511514"/>
          </a:xfrm>
          <a:prstGeom prst="rect">
            <a:avLst/>
          </a:prstGeom>
          <a:effectLst>
            <a:softEdge rad="635000"/>
          </a:effectLst>
        </p:spPr>
      </p:pic>
      <p:sp>
        <p:nvSpPr>
          <p:cNvPr id="11" name="Прямоугольник 10"/>
          <p:cNvSpPr/>
          <p:nvPr/>
        </p:nvSpPr>
        <p:spPr>
          <a:xfrm>
            <a:off x="1234338" y="1879787"/>
            <a:ext cx="7646874" cy="707886"/>
          </a:xfrm>
          <a:prstGeom prst="rect">
            <a:avLst/>
          </a:prstGeom>
        </p:spPr>
        <p:txBody>
          <a:bodyPr wrap="square">
            <a:spAutoFit/>
          </a:bodyPr>
          <a:lstStyle/>
          <a:p>
            <a:pPr algn="ctr"/>
            <a:r>
              <a:rPr lang="ru-RU" sz="36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ru-RU" sz="4000" b="1" i="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«Честь і слава </a:t>
            </a:r>
            <a:r>
              <a:rPr lang="ru-RU" sz="4000" b="1" i="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незламним</a:t>
            </a:r>
            <a:r>
              <a:rPr lang="ru-RU" sz="4000" b="1" i="1"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endParaRPr lang="ru-RU" sz="36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13" name="Рисунок 12"/>
          <p:cNvPicPr>
            <a:picLocks noChangeAspect="1"/>
          </p:cNvPicPr>
          <p:nvPr/>
        </p:nvPicPr>
        <p:blipFill rotWithShape="1">
          <a:blip r:embed="rId4"/>
          <a:srcRect l="68409" t="-1605" r="-129" b="46214"/>
          <a:stretch/>
        </p:blipFill>
        <p:spPr>
          <a:xfrm>
            <a:off x="6979364" y="3627925"/>
            <a:ext cx="3040040" cy="3230075"/>
          </a:xfrm>
          <a:prstGeom prst="rect">
            <a:avLst/>
          </a:prstGeom>
          <a:effectLst>
            <a:softEdge rad="635000"/>
          </a:effectLst>
        </p:spPr>
      </p:pic>
      <p:pic>
        <p:nvPicPr>
          <p:cNvPr id="15" name="Рисунок 14"/>
          <p:cNvPicPr>
            <a:picLocks noChangeAspect="1"/>
          </p:cNvPicPr>
          <p:nvPr/>
        </p:nvPicPr>
        <p:blipFill rotWithShape="1">
          <a:blip r:embed="rId5"/>
          <a:srcRect t="41029" r="38552"/>
          <a:stretch/>
        </p:blipFill>
        <p:spPr>
          <a:xfrm>
            <a:off x="22938" y="3495709"/>
            <a:ext cx="3294649" cy="3427707"/>
          </a:xfrm>
          <a:prstGeom prst="rect">
            <a:avLst/>
          </a:prstGeom>
          <a:effectLst>
            <a:softEdge rad="635000"/>
          </a:effectLst>
        </p:spPr>
      </p:pic>
      <p:sp>
        <p:nvSpPr>
          <p:cNvPr id="10" name="Прямоугольник 9"/>
          <p:cNvSpPr/>
          <p:nvPr/>
        </p:nvSpPr>
        <p:spPr>
          <a:xfrm>
            <a:off x="2421423" y="2233730"/>
            <a:ext cx="5507541" cy="646331"/>
          </a:xfrm>
          <a:prstGeom prst="rect">
            <a:avLst/>
          </a:prstGeom>
        </p:spPr>
        <p:txBody>
          <a:bodyPr wrap="square">
            <a:spAutoFit/>
          </a:bodyPr>
          <a:lstStyle/>
          <a:p>
            <a:pPr algn="ctr"/>
            <a:endParaRPr lang="ru-RU" b="1" dirty="0">
              <a:ln w="0"/>
              <a:effectLst>
                <a:outerShdw blurRad="38100" dist="19050" dir="2700000" algn="tl" rotWithShape="0">
                  <a:schemeClr val="dk1">
                    <a:alpha val="40000"/>
                  </a:schemeClr>
                </a:outerShdw>
              </a:effectLst>
            </a:endParaRPr>
          </a:p>
          <a:p>
            <a:pPr algn="ctr"/>
            <a:r>
              <a:rPr lang="ru-RU"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Віртуальний</a:t>
            </a:r>
            <a:r>
              <a:rPr lang="ru-RU"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ru-RU"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огляд</a:t>
            </a:r>
            <a:r>
              <a:rPr lang="ru-RU"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книг про </a:t>
            </a:r>
            <a:r>
              <a:rPr lang="ru-RU"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війну</a:t>
            </a:r>
            <a:r>
              <a:rPr lang="ru-RU"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в </a:t>
            </a:r>
            <a:r>
              <a:rPr lang="ru-RU"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Україн</a:t>
            </a:r>
            <a:r>
              <a:rPr lang="uk-UA"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і</a:t>
            </a:r>
            <a:r>
              <a:rPr lang="ru-RU"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endParaRPr lang="ru-RU"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2" name="Прямоугольник 11"/>
          <p:cNvSpPr/>
          <p:nvPr/>
        </p:nvSpPr>
        <p:spPr>
          <a:xfrm>
            <a:off x="2877961" y="2864672"/>
            <a:ext cx="4594463" cy="369332"/>
          </a:xfrm>
          <a:prstGeom prst="rect">
            <a:avLst/>
          </a:prstGeom>
        </p:spPr>
        <p:txBody>
          <a:bodyPr wrap="none">
            <a:spAutoFit/>
          </a:bodyPr>
          <a:lstStyle/>
          <a:p>
            <a:r>
              <a:rPr lang="ru-RU"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(до Дня </a:t>
            </a:r>
            <a:r>
              <a:rPr lang="ru-RU"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захисників</a:t>
            </a:r>
            <a:r>
              <a:rPr lang="ru-RU"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та </a:t>
            </a:r>
            <a:r>
              <a:rPr lang="ru-RU"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захисниць</a:t>
            </a:r>
            <a:r>
              <a:rPr lang="ru-RU"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ru-RU"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України</a:t>
            </a:r>
            <a:r>
              <a:rPr lang="ru-RU"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92344755"/>
      </p:ext>
    </p:extLst>
  </p:cSld>
  <p:clrMapOvr>
    <a:masterClrMapping/>
  </p:clrMapOvr>
  <mc:AlternateContent xmlns:mc="http://schemas.openxmlformats.org/markup-compatibility/2006">
    <mc:Choice xmlns:p14="http://schemas.microsoft.com/office/powerpoint/2010/main" Requires="p14">
      <p:transition p14:dur="10" advClick="0" advTm="4000"/>
    </mc:Choice>
    <mc:Fallback>
      <p:transition advClick="0" advTm="4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stretch>
            <a:fillRect/>
          </a:stretch>
        </p:blipFill>
        <p:spPr>
          <a:xfrm>
            <a:off x="0" y="0"/>
            <a:ext cx="10115550" cy="6858000"/>
          </a:xfrm>
          <a:prstGeom prst="rect">
            <a:avLst/>
          </a:prstGeom>
        </p:spPr>
      </p:pic>
      <p:pic>
        <p:nvPicPr>
          <p:cNvPr id="2" name="Рисунок 1"/>
          <p:cNvPicPr>
            <a:picLocks noChangeAspect="1"/>
          </p:cNvPicPr>
          <p:nvPr/>
        </p:nvPicPr>
        <p:blipFill rotWithShape="1">
          <a:blip r:embed="rId4"/>
          <a:srcRect l="12316" r="13576"/>
          <a:stretch/>
        </p:blipFill>
        <p:spPr>
          <a:xfrm>
            <a:off x="540925" y="1815152"/>
            <a:ext cx="1833785" cy="23700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Прямоугольник 2"/>
          <p:cNvSpPr/>
          <p:nvPr/>
        </p:nvSpPr>
        <p:spPr>
          <a:xfrm>
            <a:off x="2279176" y="563497"/>
            <a:ext cx="5693743" cy="400110"/>
          </a:xfrm>
          <a:prstGeom prst="rect">
            <a:avLst/>
          </a:prstGeom>
        </p:spPr>
        <p:txBody>
          <a:bodyPr wrap="square">
            <a:spAutoFit/>
          </a:bodyPr>
          <a:lstStyle/>
          <a:p>
            <a:r>
              <a:rPr lang="ru-RU" sz="2000" dirty="0"/>
              <a:t> </a:t>
            </a:r>
            <a:r>
              <a:rPr lang="ru-RU" sz="2000" b="1" dirty="0">
                <a:solidFill>
                  <a:srgbClr val="C00000"/>
                </a:solidFill>
                <a:latin typeface="Times New Roman" panose="02020603050405020304" pitchFamily="18" charset="0"/>
                <a:cs typeface="Times New Roman" panose="02020603050405020304" pitchFamily="18" charset="0"/>
              </a:rPr>
              <a:t>Марина Маркс  </a:t>
            </a:r>
            <a:r>
              <a:rPr lang="ru-RU" sz="2000" b="1" dirty="0">
                <a:solidFill>
                  <a:srgbClr val="C00000"/>
                </a:solidFill>
                <a:latin typeface="Times New Roman" panose="02020603050405020304" pitchFamily="18" charset="0"/>
                <a:cs typeface="Times New Roman" panose="02020603050405020304" pitchFamily="18" charset="0"/>
              </a:rPr>
              <a:t>«</a:t>
            </a:r>
            <a:r>
              <a:rPr lang="ru-RU" sz="2000" b="1" dirty="0" err="1">
                <a:solidFill>
                  <a:srgbClr val="C00000"/>
                </a:solidFill>
                <a:latin typeface="Times New Roman" panose="02020603050405020304" pitchFamily="18" charset="0"/>
                <a:cs typeface="Times New Roman" panose="02020603050405020304" pitchFamily="18" charset="0"/>
              </a:rPr>
              <a:t>Ті</a:t>
            </a:r>
            <a:r>
              <a:rPr lang="uk-UA" sz="2000" b="1" dirty="0">
                <a:solidFill>
                  <a:srgbClr val="C00000"/>
                </a:solidFill>
                <a:latin typeface="Times New Roman" panose="02020603050405020304" pitchFamily="18" charset="0"/>
                <a:cs typeface="Times New Roman" panose="02020603050405020304" pitchFamily="18" charset="0"/>
              </a:rPr>
              <a:t>, що (НЕ) чекають з війни</a:t>
            </a:r>
            <a:r>
              <a:rPr lang="ru-RU" sz="2000" b="1" dirty="0">
                <a:solidFill>
                  <a:srgbClr val="C00000"/>
                </a:solidFill>
                <a:latin typeface="Times New Roman" panose="02020603050405020304" pitchFamily="18" charset="0"/>
                <a:cs typeface="Times New Roman" panose="02020603050405020304" pitchFamily="18" charset="0"/>
              </a:rPr>
              <a:t>»</a:t>
            </a:r>
            <a:endParaRPr lang="uk-UA" sz="2000" b="1" dirty="0">
              <a:solidFill>
                <a:srgbClr val="C00000"/>
              </a:solidFill>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916672" y="998820"/>
            <a:ext cx="8418749" cy="646331"/>
          </a:xfrm>
          <a:prstGeom prst="rect">
            <a:avLst/>
          </a:prstGeom>
        </p:spPr>
        <p:txBody>
          <a:bodyPr wrap="square">
            <a:spAutoFit/>
          </a:bodyPr>
          <a:lstStyle/>
          <a:p>
            <a:pPr indent="379339" algn="ctr"/>
            <a:r>
              <a:rPr lang="ru-RU" b="1" dirty="0">
                <a:latin typeface="Times New Roman" panose="02020603050405020304" pitchFamily="18" charset="0"/>
                <a:cs typeface="Times New Roman" panose="02020603050405020304" pitchFamily="18" charset="0"/>
              </a:rPr>
              <a:t>«</a:t>
            </a:r>
            <a:r>
              <a:rPr lang="uk-UA" b="1" dirty="0">
                <a:latin typeface="Times New Roman" panose="02020603050405020304" pitchFamily="18" charset="0"/>
                <a:cs typeface="Times New Roman" panose="02020603050405020304" pitchFamily="18" charset="0"/>
              </a:rPr>
              <a:t>Ніколи не думала, що моя перша друкована книга вийде під час повномасштабної війни.» Марина </a:t>
            </a:r>
            <a:r>
              <a:rPr lang="ru-RU" b="1" dirty="0">
                <a:latin typeface="Times New Roman" panose="02020603050405020304" pitchFamily="18" charset="0"/>
                <a:cs typeface="Times New Roman" panose="02020603050405020304" pitchFamily="18" charset="0"/>
              </a:rPr>
              <a:t>Маркс </a:t>
            </a:r>
            <a:endParaRPr lang="ru-RU" b="1" dirty="0">
              <a:latin typeface="Times New Roman" panose="02020603050405020304" pitchFamily="18" charset="0"/>
              <a:cs typeface="Times New Roman" panose="02020603050405020304" pitchFamily="18" charset="0"/>
            </a:endParaRPr>
          </a:p>
        </p:txBody>
      </p:sp>
      <p:sp>
        <p:nvSpPr>
          <p:cNvPr id="8" name="Прямоугольник 7"/>
          <p:cNvSpPr/>
          <p:nvPr/>
        </p:nvSpPr>
        <p:spPr>
          <a:xfrm>
            <a:off x="2519080" y="1978946"/>
            <a:ext cx="7007057" cy="1200329"/>
          </a:xfrm>
          <a:prstGeom prst="rect">
            <a:avLst/>
          </a:prstGeom>
        </p:spPr>
        <p:txBody>
          <a:bodyPr wrap="square">
            <a:spAutoFit/>
          </a:bodyPr>
          <a:lstStyle/>
          <a:p>
            <a:pPr indent="379339" algn="just"/>
            <a:r>
              <a:rPr lang="uk-UA" dirty="0">
                <a:latin typeface="Times New Roman" panose="02020603050405020304" pitchFamily="18" charset="0"/>
                <a:cs typeface="Times New Roman" panose="02020603050405020304" pitchFamily="18" charset="0"/>
              </a:rPr>
              <a:t>Повість  розповідає про початок російсько-української війни через призму особистого життя письменниці. До книги також входить ряд творів, де присутні як драматично-психологічні сюжети, так і оповідання з фантастичними елементами.</a:t>
            </a:r>
          </a:p>
        </p:txBody>
      </p:sp>
      <p:pic>
        <p:nvPicPr>
          <p:cNvPr id="11" name="Рисунок 10"/>
          <p:cNvPicPr>
            <a:picLocks noChangeAspect="1"/>
          </p:cNvPicPr>
          <p:nvPr/>
        </p:nvPicPr>
        <p:blipFill rotWithShape="1">
          <a:blip r:embed="rId5"/>
          <a:srcRect l="52406" t="31899" b="17933"/>
          <a:stretch/>
        </p:blipFill>
        <p:spPr>
          <a:xfrm>
            <a:off x="6905768" y="3513172"/>
            <a:ext cx="4350785" cy="2867956"/>
          </a:xfrm>
          <a:prstGeom prst="rect">
            <a:avLst/>
          </a:prstGeom>
          <a:effectLst>
            <a:softEdge rad="317500"/>
          </a:effectLst>
        </p:spPr>
      </p:pic>
      <p:sp>
        <p:nvSpPr>
          <p:cNvPr id="12" name="Прямоугольник 11"/>
          <p:cNvSpPr/>
          <p:nvPr/>
        </p:nvSpPr>
        <p:spPr>
          <a:xfrm>
            <a:off x="3384645" y="4488088"/>
            <a:ext cx="3780430" cy="646331"/>
          </a:xfrm>
          <a:prstGeom prst="rect">
            <a:avLst/>
          </a:prstGeom>
        </p:spPr>
        <p:txBody>
          <a:bodyPr wrap="square">
            <a:spAutoFit/>
          </a:bodyPr>
          <a:lstStyle/>
          <a:p>
            <a:pPr algn="ctr"/>
            <a:r>
              <a:rPr lang="uk-UA" b="1" dirty="0">
                <a:latin typeface="Times New Roman" panose="02020603050405020304" pitchFamily="18" charset="0"/>
                <a:cs typeface="Times New Roman" panose="02020603050405020304" pitchFamily="18" charset="0"/>
              </a:rPr>
              <a:t>Пориньте у світ повісті – сторінки</a:t>
            </a:r>
          </a:p>
          <a:p>
            <a:pPr algn="ctr"/>
            <a:r>
              <a:rPr lang="uk-UA" b="1" dirty="0">
                <a:latin typeface="Times New Roman" panose="02020603050405020304" pitchFamily="18" charset="0"/>
                <a:cs typeface="Times New Roman" panose="02020603050405020304" pitchFamily="18" charset="0"/>
              </a:rPr>
              <a:t> книги чекають на Вас</a:t>
            </a:r>
            <a:r>
              <a:rPr lang="uk-UA" b="1" dirty="0"/>
              <a:t>!</a:t>
            </a:r>
            <a:endParaRPr lang="uk-UA" b="1" dirty="0"/>
          </a:p>
        </p:txBody>
      </p:sp>
      <p:pic>
        <p:nvPicPr>
          <p:cNvPr id="6" name="Рисунок 5"/>
          <p:cNvPicPr>
            <a:picLocks noChangeAspect="1"/>
          </p:cNvPicPr>
          <p:nvPr/>
        </p:nvPicPr>
        <p:blipFill rotWithShape="1">
          <a:blip r:embed="rId6"/>
          <a:srcRect r="45757"/>
          <a:stretch/>
        </p:blipFill>
        <p:spPr>
          <a:xfrm>
            <a:off x="-772513" y="4044685"/>
            <a:ext cx="4481411" cy="2658901"/>
          </a:xfrm>
          <a:prstGeom prst="rect">
            <a:avLst/>
          </a:prstGeom>
          <a:effectLst>
            <a:softEdge rad="317500"/>
          </a:effectLst>
        </p:spPr>
      </p:pic>
    </p:spTree>
    <p:extLst>
      <p:ext uri="{BB962C8B-B14F-4D97-AF65-F5344CB8AC3E}">
        <p14:creationId xmlns:p14="http://schemas.microsoft.com/office/powerpoint/2010/main" val="683811633"/>
      </p:ext>
    </p:extLst>
  </p:cSld>
  <p:clrMapOvr>
    <a:masterClrMapping/>
  </p:clrMapOvr>
  <mc:AlternateContent xmlns:mc="http://schemas.openxmlformats.org/markup-compatibility/2006">
    <mc:Choice xmlns:p14="http://schemas.microsoft.com/office/powerpoint/2010/main" Requires="p14">
      <p:transition spd="slow" p14:dur="1500" advClick="0" advTm="9000">
        <p14:reveal/>
      </p:transition>
    </mc:Choice>
    <mc:Fallback>
      <p:transition spd="slow" advClick="0" advTm="900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10115550" cy="6858000"/>
          </a:xfrm>
          <a:prstGeom prst="rect">
            <a:avLst/>
          </a:prstGeom>
        </p:spPr>
      </p:pic>
      <p:pic>
        <p:nvPicPr>
          <p:cNvPr id="2" name="Рисунок 1"/>
          <p:cNvPicPr>
            <a:picLocks noChangeAspect="1"/>
          </p:cNvPicPr>
          <p:nvPr/>
        </p:nvPicPr>
        <p:blipFill rotWithShape="1">
          <a:blip r:embed="rId3"/>
          <a:srcRect l="3628" r="3326" b="-373"/>
          <a:stretch/>
        </p:blipFill>
        <p:spPr>
          <a:xfrm>
            <a:off x="354818" y="1591310"/>
            <a:ext cx="1709051" cy="25485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Прямоугольник 2"/>
          <p:cNvSpPr/>
          <p:nvPr/>
        </p:nvSpPr>
        <p:spPr>
          <a:xfrm>
            <a:off x="2527660" y="394106"/>
            <a:ext cx="5060231" cy="707886"/>
          </a:xfrm>
          <a:prstGeom prst="rect">
            <a:avLst/>
          </a:prstGeom>
        </p:spPr>
        <p:txBody>
          <a:bodyPr wrap="none">
            <a:spAutoFit/>
          </a:bodyPr>
          <a:lstStyle/>
          <a:p>
            <a:pPr algn="ctr"/>
            <a:r>
              <a:rPr lang="ru-RU" sz="2000" b="1" dirty="0" err="1">
                <a:solidFill>
                  <a:srgbClr val="C00000"/>
                </a:solidFill>
                <a:latin typeface="Times New Roman" panose="02020603050405020304" pitchFamily="18" charset="0"/>
                <a:cs typeface="Times New Roman" panose="02020603050405020304" pitchFamily="18" charset="0"/>
              </a:rPr>
              <a:t>Дітям</a:t>
            </a:r>
            <a:r>
              <a:rPr lang="ru-RU" sz="2000" b="1" dirty="0">
                <a:solidFill>
                  <a:srgbClr val="C00000"/>
                </a:solidFill>
                <a:latin typeface="Times New Roman" panose="02020603050405020304" pitchFamily="18" charset="0"/>
                <a:cs typeface="Times New Roman" panose="02020603050405020304" pitchFamily="18" charset="0"/>
              </a:rPr>
              <a:t> про </a:t>
            </a:r>
            <a:r>
              <a:rPr lang="ru-RU" sz="2000" b="1" dirty="0" err="1">
                <a:solidFill>
                  <a:srgbClr val="C00000"/>
                </a:solidFill>
                <a:latin typeface="Times New Roman" panose="02020603050405020304" pitchFamily="18" charset="0"/>
                <a:cs typeface="Times New Roman" panose="02020603050405020304" pitchFamily="18" charset="0"/>
              </a:rPr>
              <a:t>війну</a:t>
            </a:r>
            <a:endParaRPr lang="ru-RU" sz="2000" b="1" dirty="0">
              <a:solidFill>
                <a:srgbClr val="C00000"/>
              </a:solidFill>
              <a:latin typeface="Times New Roman" panose="02020603050405020304" pitchFamily="18" charset="0"/>
              <a:cs typeface="Times New Roman" panose="02020603050405020304" pitchFamily="18" charset="0"/>
            </a:endParaRPr>
          </a:p>
          <a:p>
            <a:r>
              <a:rPr lang="ru-RU" sz="2000" b="1" dirty="0">
                <a:solidFill>
                  <a:srgbClr val="C00000"/>
                </a:solidFill>
                <a:latin typeface="Times New Roman" panose="02020603050405020304" pitchFamily="18" charset="0"/>
                <a:cs typeface="Times New Roman" panose="02020603050405020304" pitchFamily="18" charset="0"/>
              </a:rPr>
              <a:t>Оля </a:t>
            </a:r>
            <a:r>
              <a:rPr lang="ru-RU" sz="2000" b="1" dirty="0" err="1">
                <a:solidFill>
                  <a:srgbClr val="C00000"/>
                </a:solidFill>
                <a:latin typeface="Times New Roman" panose="02020603050405020304" pitchFamily="18" charset="0"/>
                <a:cs typeface="Times New Roman" panose="02020603050405020304" pitchFamily="18" charset="0"/>
              </a:rPr>
              <a:t>Русова</a:t>
            </a:r>
            <a:r>
              <a:rPr lang="ru-RU" sz="2000" b="1" dirty="0">
                <a:solidFill>
                  <a:srgbClr val="C00000"/>
                </a:solidFill>
                <a:latin typeface="Times New Roman" panose="02020603050405020304" pitchFamily="18" charset="0"/>
                <a:cs typeface="Times New Roman" panose="02020603050405020304" pitchFamily="18" charset="0"/>
              </a:rPr>
              <a:t>  </a:t>
            </a:r>
            <a:r>
              <a:rPr lang="ru-RU" sz="2000" b="1" dirty="0">
                <a:solidFill>
                  <a:srgbClr val="C00000"/>
                </a:solidFill>
                <a:latin typeface="Times New Roman" panose="02020603050405020304" pitchFamily="18" charset="0"/>
                <a:cs typeface="Times New Roman" panose="02020603050405020304" pitchFamily="18" charset="0"/>
              </a:rPr>
              <a:t>«</a:t>
            </a:r>
            <a:r>
              <a:rPr lang="ru-RU" sz="2000" b="1" dirty="0" err="1">
                <a:solidFill>
                  <a:srgbClr val="C00000"/>
                </a:solidFill>
                <a:latin typeface="Times New Roman" panose="02020603050405020304" pitchFamily="18" charset="0"/>
                <a:cs typeface="Times New Roman" panose="02020603050405020304" pitchFamily="18" charset="0"/>
              </a:rPr>
              <a:t>Абрикоси</a:t>
            </a:r>
            <a:r>
              <a:rPr lang="ru-RU" sz="2000" b="1" dirty="0">
                <a:solidFill>
                  <a:srgbClr val="C00000"/>
                </a:solidFill>
                <a:latin typeface="Times New Roman" panose="02020603050405020304" pitchFamily="18" charset="0"/>
                <a:cs typeface="Times New Roman" panose="02020603050405020304" pitchFamily="18" charset="0"/>
              </a:rPr>
              <a:t> </a:t>
            </a:r>
            <a:r>
              <a:rPr lang="ru-RU" sz="2000" b="1" dirty="0" err="1">
                <a:solidFill>
                  <a:srgbClr val="C00000"/>
                </a:solidFill>
                <a:latin typeface="Times New Roman" panose="02020603050405020304" pitchFamily="18" charset="0"/>
                <a:cs typeface="Times New Roman" panose="02020603050405020304" pitchFamily="18" charset="0"/>
              </a:rPr>
              <a:t>зацвітають</a:t>
            </a:r>
            <a:r>
              <a:rPr lang="ru-RU" sz="2000" b="1" dirty="0">
                <a:solidFill>
                  <a:srgbClr val="C00000"/>
                </a:solidFill>
                <a:latin typeface="Times New Roman" panose="02020603050405020304" pitchFamily="18" charset="0"/>
                <a:cs typeface="Times New Roman" panose="02020603050405020304" pitchFamily="18" charset="0"/>
              </a:rPr>
              <a:t> </a:t>
            </a:r>
            <a:r>
              <a:rPr lang="ru-RU" sz="2000" b="1" dirty="0" err="1">
                <a:solidFill>
                  <a:srgbClr val="C00000"/>
                </a:solidFill>
                <a:latin typeface="Times New Roman" panose="02020603050405020304" pitchFamily="18" charset="0"/>
                <a:cs typeface="Times New Roman" panose="02020603050405020304" pitchFamily="18" charset="0"/>
              </a:rPr>
              <a:t>уночі</a:t>
            </a:r>
            <a:r>
              <a:rPr lang="ru-RU" sz="2000" b="1" dirty="0">
                <a:solidFill>
                  <a:srgbClr val="C00000"/>
                </a:solidFill>
                <a:latin typeface="Times New Roman" panose="02020603050405020304" pitchFamily="18" charset="0"/>
                <a:cs typeface="Times New Roman" panose="02020603050405020304" pitchFamily="18" charset="0"/>
              </a:rPr>
              <a:t>»</a:t>
            </a:r>
          </a:p>
        </p:txBody>
      </p:sp>
      <p:sp>
        <p:nvSpPr>
          <p:cNvPr id="6" name="Прямоугольник 5"/>
          <p:cNvSpPr/>
          <p:nvPr/>
        </p:nvSpPr>
        <p:spPr>
          <a:xfrm>
            <a:off x="2171081" y="1701499"/>
            <a:ext cx="7634127" cy="2308324"/>
          </a:xfrm>
          <a:prstGeom prst="rect">
            <a:avLst/>
          </a:prstGeom>
        </p:spPr>
        <p:txBody>
          <a:bodyPr wrap="square">
            <a:spAutoFit/>
          </a:bodyPr>
          <a:lstStyle/>
          <a:p>
            <a:pPr indent="379339" algn="just"/>
            <a:r>
              <a:rPr lang="uk-UA" dirty="0">
                <a:latin typeface="Times New Roman" panose="02020603050405020304" pitchFamily="18" charset="0"/>
                <a:cs typeface="Times New Roman" panose="02020603050405020304" pitchFamily="18" charset="0"/>
              </a:rPr>
              <a:t>Книга розповідає про хлопчика Устима, що разом з родиною проживає  у містечку неподалік від окупованого Донецька та лінії фронту. Він вчиться жити у новій реальності: з замінованими полями поряд з домом, рідними, що полишили свій дім, та вибухами, що час від часу змушують усіх ховатись до підвалів. Але поряд з ним його батьки та  вірні друзі – собака Жменька та </a:t>
            </a:r>
            <a:r>
              <a:rPr lang="uk-UA" dirty="0" err="1">
                <a:latin typeface="Times New Roman" panose="02020603050405020304" pitchFamily="18" charset="0"/>
                <a:cs typeface="Times New Roman" panose="02020603050405020304" pitchFamily="18" charset="0"/>
              </a:rPr>
              <a:t>безпілотник</a:t>
            </a:r>
            <a:r>
              <a:rPr lang="uk-UA" dirty="0">
                <a:latin typeface="Times New Roman" panose="02020603050405020304" pitchFamily="18" charset="0"/>
                <a:cs typeface="Times New Roman" panose="02020603050405020304" pitchFamily="18" charset="0"/>
              </a:rPr>
              <a:t>, що літає над українським Донбасом, знайомиться з військовими та має велику мрію.</a:t>
            </a:r>
            <a:r>
              <a:rPr lang="ru-RU" dirty="0"/>
              <a:t> </a:t>
            </a:r>
            <a:endParaRPr lang="ru-RU" dirty="0"/>
          </a:p>
          <a:p>
            <a:pPr indent="379339" algn="just"/>
            <a:endParaRPr lang="uk-UA" dirty="0">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1115008" y="1221978"/>
            <a:ext cx="8390694" cy="369332"/>
          </a:xfrm>
          <a:prstGeom prst="rect">
            <a:avLst/>
          </a:prstGeom>
        </p:spPr>
        <p:txBody>
          <a:bodyPr wrap="square">
            <a:spAutoFit/>
          </a:bodyPr>
          <a:lstStyle/>
          <a:p>
            <a:pPr algn="ctr"/>
            <a:r>
              <a:rPr lang="uk-UA" b="1" dirty="0">
                <a:latin typeface="Times New Roman" panose="02020603050405020304" pitchFamily="18" charset="0"/>
                <a:cs typeface="Times New Roman" panose="02020603050405020304" pitchFamily="18" charset="0"/>
              </a:rPr>
              <a:t>Ця історія про війну, мрії та абрикоси. А ще про надію, яка ніколи не вмирає. </a:t>
            </a:r>
            <a:endParaRPr lang="uk-UA" b="1" dirty="0">
              <a:latin typeface="Times New Roman" panose="02020603050405020304" pitchFamily="18" charset="0"/>
              <a:cs typeface="Times New Roman" panose="02020603050405020304" pitchFamily="18" charset="0"/>
            </a:endParaRPr>
          </a:p>
        </p:txBody>
      </p:sp>
      <p:pic>
        <p:nvPicPr>
          <p:cNvPr id="8" name="Рисунок 7"/>
          <p:cNvPicPr>
            <a:picLocks noChangeAspect="1"/>
          </p:cNvPicPr>
          <p:nvPr/>
        </p:nvPicPr>
        <p:blipFill>
          <a:blip r:embed="rId4"/>
          <a:stretch>
            <a:fillRect/>
          </a:stretch>
        </p:blipFill>
        <p:spPr>
          <a:xfrm>
            <a:off x="6113852" y="4139853"/>
            <a:ext cx="3487416" cy="19456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Рисунок 8"/>
          <p:cNvPicPr>
            <a:picLocks noChangeAspect="1"/>
          </p:cNvPicPr>
          <p:nvPr/>
        </p:nvPicPr>
        <p:blipFill>
          <a:blip r:embed="rId5"/>
          <a:stretch>
            <a:fillRect/>
          </a:stretch>
        </p:blipFill>
        <p:spPr>
          <a:xfrm>
            <a:off x="6814804" y="4703720"/>
            <a:ext cx="1877605" cy="891862"/>
          </a:xfrm>
          <a:prstGeom prst="rect">
            <a:avLst/>
          </a:prstGeom>
        </p:spPr>
      </p:pic>
      <p:sp>
        <p:nvSpPr>
          <p:cNvPr id="10" name="Прямоугольник 9"/>
          <p:cNvSpPr/>
          <p:nvPr/>
        </p:nvSpPr>
        <p:spPr>
          <a:xfrm>
            <a:off x="397126" y="4358272"/>
            <a:ext cx="5440250" cy="1477328"/>
          </a:xfrm>
          <a:prstGeom prst="rect">
            <a:avLst/>
          </a:prstGeom>
        </p:spPr>
        <p:txBody>
          <a:bodyPr wrap="square">
            <a:spAutoFit/>
          </a:bodyPr>
          <a:lstStyle/>
          <a:p>
            <a:pPr indent="379339" algn="just"/>
            <a:r>
              <a:rPr lang="uk-UA" dirty="0">
                <a:latin typeface="Times New Roman" panose="02020603050405020304" pitchFamily="18" charset="0"/>
                <a:cs typeface="Times New Roman" panose="02020603050405020304" pitchFamily="18" charset="0"/>
              </a:rPr>
              <a:t>У цій книжці багато такого, що може здатися казкою, але вона про справжніх людей і </a:t>
            </a:r>
            <a:r>
              <a:rPr lang="uk-UA" dirty="0" err="1">
                <a:latin typeface="Times New Roman" panose="02020603050405020304" pitchFamily="18" charset="0"/>
                <a:cs typeface="Times New Roman" panose="02020603050405020304" pitchFamily="18" charset="0"/>
              </a:rPr>
              <a:t>безпілотників</a:t>
            </a:r>
            <a:r>
              <a:rPr lang="uk-UA" dirty="0">
                <a:latin typeface="Times New Roman" panose="02020603050405020304" pitchFamily="18" charset="0"/>
                <a:cs typeface="Times New Roman" panose="02020603050405020304" pitchFamily="18" charset="0"/>
              </a:rPr>
              <a:t>, які досі літа­ють й охороняють українські землі, а ще – мріють. Тому, коли закінчиться війна…</a:t>
            </a:r>
            <a:endParaRPr lang="uk-UA"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3355934"/>
      </p:ext>
    </p:extLst>
  </p:cSld>
  <p:clrMapOvr>
    <a:masterClrMapping/>
  </p:clrMapOvr>
  <mc:AlternateContent xmlns:mc="http://schemas.openxmlformats.org/markup-compatibility/2006">
    <mc:Choice xmlns:p14="http://schemas.microsoft.com/office/powerpoint/2010/main" Requires="p14">
      <p:transition spd="slow" p14:dur="1500" advClick="0" advTm="12000">
        <p14:reveal/>
      </p:transition>
    </mc:Choice>
    <mc:Fallback>
      <p:transition spd="slow" advClick="0" advTm="1200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10115550" cy="6858000"/>
          </a:xfrm>
          <a:prstGeom prst="rect">
            <a:avLst/>
          </a:prstGeom>
        </p:spPr>
      </p:pic>
      <p:sp>
        <p:nvSpPr>
          <p:cNvPr id="2" name="Прямоугольник 1"/>
          <p:cNvSpPr/>
          <p:nvPr/>
        </p:nvSpPr>
        <p:spPr>
          <a:xfrm>
            <a:off x="2820502" y="404746"/>
            <a:ext cx="4591834" cy="400110"/>
          </a:xfrm>
          <a:prstGeom prst="rect">
            <a:avLst/>
          </a:prstGeom>
        </p:spPr>
        <p:txBody>
          <a:bodyPr wrap="none">
            <a:spAutoFit/>
          </a:bodyPr>
          <a:lstStyle/>
          <a:p>
            <a:r>
              <a:rPr lang="ru-RU" sz="2000" b="1" dirty="0">
                <a:solidFill>
                  <a:srgbClr val="C00000"/>
                </a:solidFill>
                <a:latin typeface="Times New Roman" panose="02020603050405020304" pitchFamily="18" charset="0"/>
                <a:cs typeface="Times New Roman" panose="02020603050405020304" pitchFamily="18" charset="0"/>
              </a:rPr>
              <a:t>«</a:t>
            </a:r>
            <a:r>
              <a:rPr lang="ru-RU" sz="2000" b="1" dirty="0" err="1">
                <a:solidFill>
                  <a:srgbClr val="C00000"/>
                </a:solidFill>
                <a:latin typeface="Times New Roman" panose="02020603050405020304" pitchFamily="18" charset="0"/>
                <a:cs typeface="Times New Roman" panose="02020603050405020304" pitchFamily="18" charset="0"/>
              </a:rPr>
              <a:t>Війна</a:t>
            </a:r>
            <a:r>
              <a:rPr lang="ru-RU" sz="2000" b="1" dirty="0">
                <a:solidFill>
                  <a:srgbClr val="C00000"/>
                </a:solidFill>
                <a:latin typeface="Times New Roman" panose="02020603050405020304" pitchFamily="18" charset="0"/>
                <a:cs typeface="Times New Roman" panose="02020603050405020304" pitchFamily="18" charset="0"/>
              </a:rPr>
              <a:t> </a:t>
            </a:r>
            <a:r>
              <a:rPr lang="ru-RU" sz="2000" b="1" dirty="0">
                <a:solidFill>
                  <a:srgbClr val="C00000"/>
                </a:solidFill>
                <a:latin typeface="Times New Roman" panose="02020603050405020304" pitchFamily="18" charset="0"/>
                <a:cs typeface="Times New Roman" panose="02020603050405020304" pitchFamily="18" charset="0"/>
              </a:rPr>
              <a:t>2022: </a:t>
            </a:r>
            <a:r>
              <a:rPr lang="ru-RU" sz="2000" b="1" dirty="0" err="1">
                <a:solidFill>
                  <a:srgbClr val="C00000"/>
                </a:solidFill>
                <a:latin typeface="Times New Roman" panose="02020603050405020304" pitchFamily="18" charset="0"/>
                <a:cs typeface="Times New Roman" panose="02020603050405020304" pitchFamily="18" charset="0"/>
              </a:rPr>
              <a:t>щоденники</a:t>
            </a:r>
            <a:r>
              <a:rPr lang="ru-RU" sz="2000" b="1" dirty="0">
                <a:solidFill>
                  <a:srgbClr val="C00000"/>
                </a:solidFill>
                <a:latin typeface="Times New Roman" panose="02020603050405020304" pitchFamily="18" charset="0"/>
                <a:cs typeface="Times New Roman" panose="02020603050405020304" pitchFamily="18" charset="0"/>
              </a:rPr>
              <a:t>, </a:t>
            </a:r>
            <a:r>
              <a:rPr lang="ru-RU" sz="2000" b="1" dirty="0" err="1">
                <a:solidFill>
                  <a:srgbClr val="C00000"/>
                </a:solidFill>
                <a:latin typeface="Times New Roman" panose="02020603050405020304" pitchFamily="18" charset="0"/>
                <a:cs typeface="Times New Roman" panose="02020603050405020304" pitchFamily="18" charset="0"/>
              </a:rPr>
              <a:t>есеї</a:t>
            </a:r>
            <a:r>
              <a:rPr lang="ru-RU" sz="2000" b="1" dirty="0">
                <a:solidFill>
                  <a:srgbClr val="C00000"/>
                </a:solidFill>
                <a:latin typeface="Times New Roman" panose="02020603050405020304" pitchFamily="18" charset="0"/>
                <a:cs typeface="Times New Roman" panose="02020603050405020304" pitchFamily="18" charset="0"/>
              </a:rPr>
              <a:t>, </a:t>
            </a:r>
            <a:r>
              <a:rPr lang="ru-RU" sz="2000" b="1" dirty="0" err="1">
                <a:solidFill>
                  <a:srgbClr val="C00000"/>
                </a:solidFill>
                <a:latin typeface="Times New Roman" panose="02020603050405020304" pitchFamily="18" charset="0"/>
                <a:cs typeface="Times New Roman" panose="02020603050405020304" pitchFamily="18" charset="0"/>
              </a:rPr>
              <a:t>поезія</a:t>
            </a:r>
            <a:r>
              <a:rPr lang="ru-RU" sz="2000" b="1" dirty="0">
                <a:solidFill>
                  <a:srgbClr val="C00000"/>
                </a:solidFill>
                <a:latin typeface="Times New Roman" panose="02020603050405020304" pitchFamily="18" charset="0"/>
                <a:cs typeface="Times New Roman" panose="02020603050405020304" pitchFamily="18" charset="0"/>
              </a:rPr>
              <a:t>»</a:t>
            </a:r>
            <a:r>
              <a:rPr lang="ru-RU" sz="2000" b="1" dirty="0">
                <a:solidFill>
                  <a:srgbClr val="FF0000"/>
                </a:solidFill>
                <a:latin typeface="Times New Roman" panose="02020603050405020304" pitchFamily="18" charset="0"/>
                <a:cs typeface="Times New Roman" panose="02020603050405020304" pitchFamily="18" charset="0"/>
              </a:rPr>
              <a:t> </a:t>
            </a:r>
            <a:endParaRPr lang="ru-RU" sz="2000" b="1" dirty="0">
              <a:solidFill>
                <a:srgbClr val="FF0000"/>
              </a:solidFill>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390168" y="884823"/>
            <a:ext cx="9354334" cy="923330"/>
          </a:xfrm>
          <a:prstGeom prst="rect">
            <a:avLst/>
          </a:prstGeom>
        </p:spPr>
        <p:txBody>
          <a:bodyPr wrap="square">
            <a:spAutoFit/>
          </a:bodyPr>
          <a:lstStyle/>
          <a:p>
            <a:pPr indent="379339" algn="just"/>
            <a:r>
              <a:rPr lang="uk-UA" b="1" dirty="0">
                <a:latin typeface="Times New Roman" panose="02020603050405020304" pitchFamily="18" charset="0"/>
                <a:cs typeface="Times New Roman" panose="02020603050405020304" pitchFamily="18" charset="0"/>
              </a:rPr>
              <a:t>В Україні вийде друком антологія «Війна 2022: щоденники, есеї, поезія», в яку ввійшли твори українських авторок і авторів, написані після 24 лютого. Це спільний проєкт «Нової Польщі», видавництва «Старого Лева» та Українського ПЕН-у.</a:t>
            </a:r>
            <a:endParaRPr lang="uk-UA" b="1" dirty="0">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rotWithShape="1">
          <a:blip r:embed="rId3"/>
          <a:srcRect l="9147" r="11164" b="2822"/>
          <a:stretch/>
        </p:blipFill>
        <p:spPr>
          <a:xfrm>
            <a:off x="390168" y="1883535"/>
            <a:ext cx="2621507" cy="2102117"/>
          </a:xfrm>
          <a:prstGeom prst="rect">
            <a:avLst/>
          </a:prstGeom>
        </p:spPr>
      </p:pic>
      <p:sp>
        <p:nvSpPr>
          <p:cNvPr id="7" name="Прямоугольник 6"/>
          <p:cNvSpPr/>
          <p:nvPr/>
        </p:nvSpPr>
        <p:spPr>
          <a:xfrm rot="19514286">
            <a:off x="270535" y="2237933"/>
            <a:ext cx="1331767" cy="338554"/>
          </a:xfrm>
          <a:prstGeom prst="rect">
            <a:avLst/>
          </a:prstGeom>
        </p:spPr>
        <p:txBody>
          <a:bodyPr wrap="square">
            <a:spAutoFit/>
          </a:bodyPr>
          <a:lstStyle/>
          <a:p>
            <a:pPr algn="ctr"/>
            <a:r>
              <a:rPr lang="ru-RU" sz="1600" b="1" dirty="0">
                <a:solidFill>
                  <a:srgbClr val="C00000"/>
                </a:solidFill>
                <a:latin typeface="Times New Roman" panose="02020603050405020304" pitchFamily="18" charset="0"/>
                <a:cs typeface="Times New Roman" panose="02020603050405020304" pitchFamily="18" charset="0"/>
              </a:rPr>
              <a:t>АНОНС!</a:t>
            </a:r>
            <a:r>
              <a:rPr lang="ru-RU" sz="1600" dirty="0"/>
              <a:t> </a:t>
            </a:r>
          </a:p>
        </p:txBody>
      </p:sp>
      <p:sp>
        <p:nvSpPr>
          <p:cNvPr id="8" name="Прямоугольник 7"/>
          <p:cNvSpPr/>
          <p:nvPr/>
        </p:nvSpPr>
        <p:spPr>
          <a:xfrm>
            <a:off x="3104286" y="1852689"/>
            <a:ext cx="6640216" cy="2031325"/>
          </a:xfrm>
          <a:prstGeom prst="rect">
            <a:avLst/>
          </a:prstGeom>
        </p:spPr>
        <p:txBody>
          <a:bodyPr wrap="square">
            <a:spAutoFit/>
          </a:bodyPr>
          <a:lstStyle/>
          <a:p>
            <a:pPr indent="379339" algn="just"/>
            <a:r>
              <a:rPr lang="uk-UA" dirty="0">
                <a:latin typeface="Times New Roman" panose="02020603050405020304" pitchFamily="18" charset="0"/>
                <a:cs typeface="Times New Roman" panose="02020603050405020304" pitchFamily="18" charset="0"/>
              </a:rPr>
              <a:t>Це одне з перших видань, яке фіксує емоції й думки авторів збірки  про перші місяці великої війни. </a:t>
            </a:r>
            <a:r>
              <a:rPr lang="uk-UA" dirty="0">
                <a:latin typeface="Times New Roman" panose="02020603050405020304" pitchFamily="18" charset="0"/>
                <a:cs typeface="Times New Roman" panose="02020603050405020304" pitchFamily="18" charset="0"/>
              </a:rPr>
              <a:t>Дуже </a:t>
            </a:r>
            <a:r>
              <a:rPr lang="uk-UA" dirty="0" err="1" smtClean="0">
                <a:latin typeface="Times New Roman" panose="02020603050405020304" pitchFamily="18" charset="0"/>
                <a:cs typeface="Times New Roman" panose="02020603050405020304" pitchFamily="18" charset="0"/>
              </a:rPr>
              <a:t>цінно</a:t>
            </a:r>
            <a:r>
              <a:rPr lang="uk-UA" dirty="0">
                <a:latin typeface="Times New Roman" panose="02020603050405020304" pitchFamily="18" charset="0"/>
                <a:cs typeface="Times New Roman" panose="02020603050405020304" pitchFamily="18" charset="0"/>
              </a:rPr>
              <a:t>, що ця антологія вийде у перекладі польською і згодом, </a:t>
            </a:r>
            <a:r>
              <a:rPr lang="uk-UA" dirty="0" smtClean="0">
                <a:latin typeface="Times New Roman" panose="02020603050405020304" pitchFamily="18" charset="0"/>
                <a:cs typeface="Times New Roman" panose="02020603050405020304" pitchFamily="18" charset="0"/>
              </a:rPr>
              <a:t>іншими </a:t>
            </a:r>
            <a:r>
              <a:rPr lang="uk-UA" dirty="0">
                <a:latin typeface="Times New Roman" panose="02020603050405020304" pitchFamily="18" charset="0"/>
                <a:cs typeface="Times New Roman" panose="02020603050405020304" pitchFamily="18" charset="0"/>
              </a:rPr>
              <a:t>мовами. </a:t>
            </a:r>
            <a:r>
              <a:rPr lang="uk-UA" dirty="0">
                <a:latin typeface="Times New Roman" panose="02020603050405020304" pitchFamily="18" charset="0"/>
                <a:cs typeface="Times New Roman" panose="02020603050405020304" pitchFamily="18" charset="0"/>
              </a:rPr>
              <a:t>Важливо, щоб українські голоси звучали в інших країнах і нагадували світу про нашу боротьбу. Упорядником збірки є відомий український письменник Володимир </a:t>
            </a:r>
            <a:r>
              <a:rPr lang="uk-UA" dirty="0" err="1">
                <a:latin typeface="Times New Roman" panose="02020603050405020304" pitchFamily="18" charset="0"/>
                <a:cs typeface="Times New Roman" panose="02020603050405020304" pitchFamily="18" charset="0"/>
              </a:rPr>
              <a:t>Рафєєнко</a:t>
            </a:r>
            <a:r>
              <a:rPr lang="uk-UA" dirty="0">
                <a:latin typeface="Times New Roman" panose="02020603050405020304" pitchFamily="18" charset="0"/>
                <a:cs typeface="Times New Roman" panose="02020603050405020304" pitchFamily="18" charset="0"/>
              </a:rPr>
              <a:t> та літературна редакторка – Наталя Ткачик</a:t>
            </a:r>
            <a:r>
              <a:rPr lang="uk-UA" dirty="0" smtClean="0">
                <a:latin typeface="Times New Roman" panose="02020603050405020304" pitchFamily="18" charset="0"/>
                <a:cs typeface="Times New Roman" panose="02020603050405020304" pitchFamily="18" charset="0"/>
              </a:rPr>
              <a:t>.</a:t>
            </a:r>
            <a:endParaRPr lang="uk-UA" dirty="0">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297558" y="3985652"/>
            <a:ext cx="9446944" cy="2308324"/>
          </a:xfrm>
          <a:prstGeom prst="rect">
            <a:avLst/>
          </a:prstGeom>
        </p:spPr>
        <p:txBody>
          <a:bodyPr wrap="square">
            <a:spAutoFit/>
          </a:bodyPr>
          <a:lstStyle/>
          <a:p>
            <a:pPr indent="379339" algn="just"/>
            <a:r>
              <a:rPr lang="uk-UA" dirty="0">
                <a:latin typeface="Times New Roman" panose="02020603050405020304" pitchFamily="18" charset="0"/>
                <a:cs typeface="Times New Roman" panose="02020603050405020304" pitchFamily="18" charset="0"/>
              </a:rPr>
              <a:t>Тексти потужні, точні, пронизливі. Вони здебільшого не є результатом раціонально вибудуваної письменницької діяльності, це втілення в слові шоку від початку повномасштабної війни, пронизливого болю за свою країну й своїх людей, щирої віри в Перемогу і світла непереможної людської Душі. Ця антологія – це емоційне свідчення нашої присутності у цьому часі болю і звитяги. Колись наші нащадки читатимуть ці вірші, есеї, щоденники і, принаймні, зрозуміють, чому в нас нема шансу на поразку. Цінність цієї книжки в її ненавмисності. Ці слова неможливо було втримати, вони з’являлися тому, що не могли не з’явитися. Це антологія війни, антологія спротиву, антологія Перемоги.</a:t>
            </a:r>
            <a:endParaRPr lang="uk-UA"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8540114"/>
      </p:ext>
    </p:extLst>
  </p:cSld>
  <p:clrMapOvr>
    <a:masterClrMapping/>
  </p:clrMapOvr>
  <mc:AlternateContent xmlns:mc="http://schemas.openxmlformats.org/markup-compatibility/2006">
    <mc:Choice xmlns:p14="http://schemas.microsoft.com/office/powerpoint/2010/main" Requires="p14">
      <p:transition spd="slow" p14:dur="1500" advClick="0" advTm="13000">
        <p14:reveal/>
      </p:transition>
    </mc:Choice>
    <mc:Fallback>
      <p:transition spd="slow" advClick="0" advTm="1300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10115550" cy="6858000"/>
          </a:xfrm>
          <a:prstGeom prst="rect">
            <a:avLst/>
          </a:prstGeom>
        </p:spPr>
      </p:pic>
      <p:sp>
        <p:nvSpPr>
          <p:cNvPr id="2" name="Прямоугольник 1"/>
          <p:cNvSpPr/>
          <p:nvPr/>
        </p:nvSpPr>
        <p:spPr>
          <a:xfrm>
            <a:off x="2178476" y="661434"/>
            <a:ext cx="5922751" cy="1631216"/>
          </a:xfrm>
          <a:prstGeom prst="rect">
            <a:avLst/>
          </a:prstGeom>
        </p:spPr>
        <p:txBody>
          <a:bodyPr wrap="square">
            <a:spAutoFit/>
          </a:bodyPr>
          <a:lstStyle/>
          <a:p>
            <a:pPr algn="ctr"/>
            <a:r>
              <a:rPr lang="ru-RU" sz="2000" b="1" dirty="0">
                <a:solidFill>
                  <a:srgbClr val="C00000"/>
                </a:solidFill>
                <a:latin typeface="Times New Roman" panose="02020603050405020304" pitchFamily="18" charset="0"/>
                <a:cs typeface="Times New Roman" panose="02020603050405020304" pitchFamily="18" charset="0"/>
              </a:rPr>
              <a:t>Війна-2022: </a:t>
            </a:r>
            <a:endParaRPr lang="ru-RU" sz="2000" b="1" dirty="0">
              <a:solidFill>
                <a:srgbClr val="C00000"/>
              </a:solidFill>
              <a:latin typeface="Times New Roman" panose="02020603050405020304" pitchFamily="18" charset="0"/>
              <a:cs typeface="Times New Roman" panose="02020603050405020304" pitchFamily="18" charset="0"/>
            </a:endParaRPr>
          </a:p>
          <a:p>
            <a:pPr algn="ctr"/>
            <a:r>
              <a:rPr lang="uk-UA" sz="2000" b="1" dirty="0">
                <a:solidFill>
                  <a:srgbClr val="C00000"/>
                </a:solidFill>
                <a:latin typeface="Times New Roman" panose="02020603050405020304" pitchFamily="18" charset="0"/>
                <a:cs typeface="Times New Roman" panose="02020603050405020304" pitchFamily="18" charset="0"/>
              </a:rPr>
              <a:t>п’ять книжок про російську-українську війну, що розпочалася на Донбасі, які допоможуть зрозуміти, що відбувається зараз. </a:t>
            </a:r>
          </a:p>
          <a:p>
            <a:pPr algn="ctr"/>
            <a:r>
              <a:rPr lang="uk-UA" sz="2000" b="1" dirty="0">
                <a:solidFill>
                  <a:srgbClr val="C00000"/>
                </a:solidFill>
                <a:latin typeface="Times New Roman" panose="02020603050405020304" pitchFamily="18" charset="0"/>
                <a:cs typeface="Times New Roman" panose="02020603050405020304" pitchFamily="18" charset="0"/>
              </a:rPr>
              <a:t>Їх варто прочитати саме </a:t>
            </a:r>
            <a:r>
              <a:rPr lang="uk-UA" sz="2000" b="1" dirty="0" smtClean="0">
                <a:solidFill>
                  <a:srgbClr val="C00000"/>
                </a:solidFill>
                <a:latin typeface="Times New Roman" panose="02020603050405020304" pitchFamily="18" charset="0"/>
                <a:cs typeface="Times New Roman" panose="02020603050405020304" pitchFamily="18" charset="0"/>
              </a:rPr>
              <a:t>тепер!</a:t>
            </a:r>
            <a:endParaRPr lang="uk-UA" sz="2000" b="1" dirty="0">
              <a:solidFill>
                <a:srgbClr val="C00000"/>
              </a:solidFill>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3"/>
          <a:stretch>
            <a:fillRect/>
          </a:stretch>
        </p:blipFill>
        <p:spPr>
          <a:xfrm>
            <a:off x="1965277" y="3720108"/>
            <a:ext cx="1772126" cy="26039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Рисунок 5"/>
          <p:cNvPicPr>
            <a:picLocks noChangeAspect="1"/>
          </p:cNvPicPr>
          <p:nvPr/>
        </p:nvPicPr>
        <p:blipFill>
          <a:blip r:embed="rId4"/>
          <a:stretch>
            <a:fillRect/>
          </a:stretch>
        </p:blipFill>
        <p:spPr>
          <a:xfrm>
            <a:off x="6297342" y="3720108"/>
            <a:ext cx="1737198" cy="26073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Рисунок 7"/>
          <p:cNvPicPr>
            <a:picLocks noChangeAspect="1"/>
          </p:cNvPicPr>
          <p:nvPr/>
        </p:nvPicPr>
        <p:blipFill>
          <a:blip r:embed="rId5"/>
          <a:stretch>
            <a:fillRect/>
          </a:stretch>
        </p:blipFill>
        <p:spPr>
          <a:xfrm>
            <a:off x="4125091" y="2550774"/>
            <a:ext cx="1865367" cy="26405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Рисунок 8"/>
          <p:cNvPicPr>
            <a:picLocks noChangeAspect="1"/>
          </p:cNvPicPr>
          <p:nvPr/>
        </p:nvPicPr>
        <p:blipFill>
          <a:blip r:embed="rId6"/>
          <a:stretch>
            <a:fillRect/>
          </a:stretch>
        </p:blipFill>
        <p:spPr>
          <a:xfrm>
            <a:off x="22639" y="624864"/>
            <a:ext cx="2556787" cy="3058674"/>
          </a:xfrm>
          <a:prstGeom prst="rect">
            <a:avLst/>
          </a:prstGeom>
        </p:spPr>
      </p:pic>
      <p:pic>
        <p:nvPicPr>
          <p:cNvPr id="10" name="Рисунок 9"/>
          <p:cNvPicPr>
            <a:picLocks noChangeAspect="1"/>
          </p:cNvPicPr>
          <p:nvPr/>
        </p:nvPicPr>
        <p:blipFill rotWithShape="1">
          <a:blip r:embed="rId7"/>
          <a:srcRect t="2978" b="5602"/>
          <a:stretch/>
        </p:blipFill>
        <p:spPr>
          <a:xfrm>
            <a:off x="8101227" y="833938"/>
            <a:ext cx="1737198" cy="26405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64134039"/>
      </p:ext>
    </p:extLst>
  </p:cSld>
  <p:clrMapOvr>
    <a:masterClrMapping/>
  </p:clrMapOvr>
  <mc:AlternateContent xmlns:mc="http://schemas.openxmlformats.org/markup-compatibility/2006">
    <mc:Choice xmlns:p14="http://schemas.microsoft.com/office/powerpoint/2010/main" Requires="p14">
      <p:transition spd="slow" p14:dur="1500" advClick="0" advTm="7000">
        <p14:reveal/>
      </p:transition>
    </mc:Choice>
    <mc:Fallback>
      <p:transition spd="slow" advClick="0" advTm="700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10115550" cy="6858000"/>
          </a:xfrm>
          <a:prstGeom prst="rect">
            <a:avLst/>
          </a:prstGeom>
        </p:spPr>
      </p:pic>
      <p:sp>
        <p:nvSpPr>
          <p:cNvPr id="2" name="Прямоугольник 1"/>
          <p:cNvSpPr/>
          <p:nvPr/>
        </p:nvSpPr>
        <p:spPr>
          <a:xfrm>
            <a:off x="3460360" y="442415"/>
            <a:ext cx="3788217" cy="400110"/>
          </a:xfrm>
          <a:prstGeom prst="rect">
            <a:avLst/>
          </a:prstGeom>
        </p:spPr>
        <p:txBody>
          <a:bodyPr wrap="none">
            <a:spAutoFit/>
          </a:bodyPr>
          <a:lstStyle/>
          <a:p>
            <a:r>
              <a:rPr lang="ru-RU" sz="2000" b="1" dirty="0">
                <a:solidFill>
                  <a:srgbClr val="C00000"/>
                </a:solidFill>
                <a:latin typeface="Times New Roman" panose="02020603050405020304" pitchFamily="18" charset="0"/>
                <a:cs typeface="Times New Roman" panose="02020603050405020304" pitchFamily="18" charset="0"/>
              </a:rPr>
              <a:t>Василь </a:t>
            </a:r>
            <a:r>
              <a:rPr lang="ru-RU" sz="2000" b="1" dirty="0" smtClean="0">
                <a:solidFill>
                  <a:srgbClr val="C00000"/>
                </a:solidFill>
                <a:latin typeface="Times New Roman" panose="02020603050405020304" pitchFamily="18" charset="0"/>
                <a:cs typeface="Times New Roman" panose="02020603050405020304" pitchFamily="18" charset="0"/>
              </a:rPr>
              <a:t>Шкляр «</a:t>
            </a:r>
            <a:r>
              <a:rPr lang="ru-RU" sz="2000" b="1" dirty="0" err="1" smtClean="0">
                <a:solidFill>
                  <a:srgbClr val="C00000"/>
                </a:solidFill>
                <a:latin typeface="Times New Roman" panose="02020603050405020304" pitchFamily="18" charset="0"/>
                <a:cs typeface="Times New Roman" panose="02020603050405020304" pitchFamily="18" charset="0"/>
              </a:rPr>
              <a:t>Чорне</a:t>
            </a:r>
            <a:r>
              <a:rPr lang="ru-RU" sz="2000" b="1" dirty="0" smtClean="0">
                <a:solidFill>
                  <a:srgbClr val="C00000"/>
                </a:solidFill>
                <a:latin typeface="Times New Roman" panose="02020603050405020304" pitchFamily="18" charset="0"/>
                <a:cs typeface="Times New Roman" panose="02020603050405020304" pitchFamily="18" charset="0"/>
              </a:rPr>
              <a:t> </a:t>
            </a:r>
            <a:r>
              <a:rPr lang="ru-RU" sz="2000" b="1" dirty="0" err="1" smtClean="0">
                <a:solidFill>
                  <a:srgbClr val="C00000"/>
                </a:solidFill>
                <a:latin typeface="Times New Roman" panose="02020603050405020304" pitchFamily="18" charset="0"/>
                <a:cs typeface="Times New Roman" panose="02020603050405020304" pitchFamily="18" charset="0"/>
              </a:rPr>
              <a:t>Сонце</a:t>
            </a:r>
            <a:r>
              <a:rPr lang="ru-RU" sz="2000" b="1" dirty="0" smtClean="0">
                <a:solidFill>
                  <a:srgbClr val="C00000"/>
                </a:solidFill>
                <a:latin typeface="Times New Roman" panose="02020603050405020304" pitchFamily="18" charset="0"/>
                <a:cs typeface="Times New Roman" panose="02020603050405020304" pitchFamily="18" charset="0"/>
              </a:rPr>
              <a:t>»</a:t>
            </a:r>
            <a:endParaRPr lang="ru-RU" sz="2000" b="1" dirty="0">
              <a:solidFill>
                <a:srgbClr val="C00000"/>
              </a:solidFill>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2320118" y="1276809"/>
            <a:ext cx="7250287" cy="2308324"/>
          </a:xfrm>
          <a:prstGeom prst="rect">
            <a:avLst/>
          </a:prstGeom>
        </p:spPr>
        <p:txBody>
          <a:bodyPr wrap="square">
            <a:spAutoFit/>
          </a:bodyPr>
          <a:lstStyle/>
          <a:p>
            <a:endParaRPr lang="ru-RU" dirty="0"/>
          </a:p>
          <a:p>
            <a:pPr indent="379339" algn="just"/>
            <a:r>
              <a:rPr lang="uk-UA" dirty="0">
                <a:latin typeface="Times New Roman" panose="02020603050405020304" pitchFamily="18" charset="0"/>
                <a:cs typeface="Times New Roman" panose="02020603050405020304" pitchFamily="18" charset="0"/>
              </a:rPr>
              <a:t>Боєць полку «Азов» </a:t>
            </a:r>
            <a:r>
              <a:rPr lang="ru-RU" dirty="0" err="1">
                <a:latin typeface="Times New Roman" panose="02020603050405020304" pitchFamily="18" charset="0"/>
                <a:cs typeface="Times New Roman" panose="02020603050405020304" pitchFamily="18" charset="0"/>
              </a:rPr>
              <a:t>оповідає</a:t>
            </a:r>
            <a:r>
              <a:rPr lang="ru-RU" dirty="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про </a:t>
            </a:r>
            <a:r>
              <a:rPr lang="ru-RU" dirty="0" err="1">
                <a:latin typeface="Times New Roman" panose="02020603050405020304" pitchFamily="18" charset="0"/>
                <a:cs typeface="Times New Roman" panose="02020603050405020304" pitchFamily="18" charset="0"/>
              </a:rPr>
              <a:t>будні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свої</a:t>
            </a:r>
            <a:r>
              <a:rPr lang="ru-RU" dirty="0">
                <a:latin typeface="Times New Roman" panose="02020603050405020304" pitchFamily="18" charset="0"/>
                <a:cs typeface="Times New Roman" panose="02020603050405020304" pitchFamily="18" charset="0"/>
              </a:rPr>
              <a:t> й </a:t>
            </a:r>
            <a:r>
              <a:rPr lang="ru-RU" dirty="0" err="1">
                <a:latin typeface="Times New Roman" panose="02020603050405020304" pitchFamily="18" charset="0"/>
                <a:cs typeface="Times New Roman" panose="02020603050405020304" pitchFamily="18" charset="0"/>
              </a:rPr>
              <a:t>побратимів</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після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звільнення</a:t>
            </a:r>
            <a:r>
              <a:rPr lang="ru-RU" dirty="0">
                <a:latin typeface="Times New Roman" panose="02020603050405020304" pitchFamily="18" charset="0"/>
                <a:cs typeface="Times New Roman" panose="02020603050405020304" pitchFamily="18" charset="0"/>
              </a:rPr>
              <a:t> </a:t>
            </a:r>
            <a:r>
              <a:rPr lang="uk-UA" dirty="0">
                <a:latin typeface="Times New Roman" panose="02020603050405020304" pitchFamily="18" charset="0"/>
                <a:cs typeface="Times New Roman" panose="02020603050405020304" pitchFamily="18" charset="0"/>
              </a:rPr>
              <a:t>Маріуполя 13 червня 2014 року. Розповідь переривається спогадами про минулі битви й загиблих товаришів: </a:t>
            </a:r>
            <a:r>
              <a:rPr lang="uk-UA" i="1" dirty="0">
                <a:latin typeface="Times New Roman" panose="02020603050405020304" pitchFamily="18" charset="0"/>
                <a:cs typeface="Times New Roman" panose="02020603050405020304" pitchFamily="18" charset="0"/>
              </a:rPr>
              <a:t>«Кажуть, герої не вмирають, але я хотів би, дуже хотів би, щоб вони замість бути героями жили. Тут, на землі, вони потрібніші, ніж на небі»</a:t>
            </a:r>
            <a:r>
              <a:rPr lang="uk-UA" dirty="0">
                <a:latin typeface="Times New Roman" panose="02020603050405020304" pitchFamily="18" charset="0"/>
                <a:cs typeface="Times New Roman" panose="02020603050405020304" pitchFamily="18" charset="0"/>
              </a:rPr>
              <a:t>. Водночас він визнає, що всі «</a:t>
            </a:r>
            <a:r>
              <a:rPr lang="uk-UA" dirty="0" err="1">
                <a:latin typeface="Times New Roman" panose="02020603050405020304" pitchFamily="18" charset="0"/>
                <a:cs typeface="Times New Roman" panose="02020603050405020304" pitchFamily="18" charset="0"/>
              </a:rPr>
              <a:t>азовці</a:t>
            </a:r>
            <a:r>
              <a:rPr lang="uk-UA" dirty="0">
                <a:latin typeface="Times New Roman" panose="02020603050405020304" pitchFamily="18" charset="0"/>
                <a:cs typeface="Times New Roman" panose="02020603050405020304" pitchFamily="18" charset="0"/>
              </a:rPr>
              <a:t>» зробили свідомий вибір бути тут: </a:t>
            </a:r>
            <a:r>
              <a:rPr lang="uk-UA" i="1" dirty="0">
                <a:latin typeface="Times New Roman" panose="02020603050405020304" pitchFamily="18" charset="0"/>
                <a:cs typeface="Times New Roman" panose="02020603050405020304" pitchFamily="18" charset="0"/>
              </a:rPr>
              <a:t>«Ми поривалися в</a:t>
            </a:r>
            <a:r>
              <a:rPr lang="ru-RU" i="1" dirty="0">
                <a:latin typeface="Times New Roman" panose="02020603050405020304" pitchFamily="18" charset="0"/>
                <a:cs typeface="Times New Roman" panose="02020603050405020304" pitchFamily="18" charset="0"/>
              </a:rPr>
              <a:t>перед</a:t>
            </a:r>
            <a:r>
              <a:rPr lang="ru-RU" i="1" dirty="0">
                <a:latin typeface="Times New Roman" panose="02020603050405020304" pitchFamily="18" charset="0"/>
                <a:cs typeface="Times New Roman" panose="02020603050405020304" pitchFamily="18" charset="0"/>
              </a:rPr>
              <a:t>, ми знали, на </a:t>
            </a:r>
            <a:r>
              <a:rPr lang="ru-RU" i="1" dirty="0" err="1">
                <a:latin typeface="Times New Roman" panose="02020603050405020304" pitchFamily="18" charset="0"/>
                <a:cs typeface="Times New Roman" panose="02020603050405020304" pitchFamily="18" charset="0"/>
              </a:rPr>
              <a:t>що</a:t>
            </a:r>
            <a:r>
              <a:rPr lang="ru-RU" i="1" dirty="0">
                <a:latin typeface="Times New Roman" panose="02020603050405020304" pitchFamily="18" charset="0"/>
                <a:cs typeface="Times New Roman" panose="02020603050405020304" pitchFamily="18" charset="0"/>
              </a:rPr>
              <a:t> і за </a:t>
            </a:r>
            <a:r>
              <a:rPr lang="ru-RU" i="1" dirty="0" err="1">
                <a:latin typeface="Times New Roman" panose="02020603050405020304" pitchFamily="18" charset="0"/>
                <a:cs typeface="Times New Roman" panose="02020603050405020304" pitchFamily="18" charset="0"/>
              </a:rPr>
              <a:t>що</a:t>
            </a:r>
            <a:r>
              <a:rPr lang="ru-RU" i="1" dirty="0">
                <a:latin typeface="Times New Roman" panose="02020603050405020304" pitchFamily="18" charset="0"/>
                <a:cs typeface="Times New Roman" panose="02020603050405020304" pitchFamily="18" charset="0"/>
              </a:rPr>
              <a:t> </a:t>
            </a:r>
            <a:r>
              <a:rPr lang="ru-RU" i="1" dirty="0" err="1">
                <a:latin typeface="Times New Roman" panose="02020603050405020304" pitchFamily="18" charset="0"/>
                <a:cs typeface="Times New Roman" panose="02020603050405020304" pitchFamily="18" charset="0"/>
              </a:rPr>
              <a:t>йдемо</a:t>
            </a:r>
            <a:r>
              <a:rPr lang="ru-RU" i="1" dirty="0">
                <a:latin typeface="Times New Roman" panose="02020603050405020304" pitchFamily="18" charset="0"/>
                <a:cs typeface="Times New Roman" panose="02020603050405020304" pitchFamily="18" charset="0"/>
              </a:rPr>
              <a:t>»</a:t>
            </a:r>
            <a:r>
              <a:rPr lang="ru-RU" dirty="0">
                <a:latin typeface="Times New Roman" panose="02020603050405020304" pitchFamily="18" charset="0"/>
                <a:cs typeface="Times New Roman" panose="02020603050405020304" pitchFamily="18" charset="0"/>
              </a:rPr>
              <a:t>. </a:t>
            </a:r>
            <a:endParaRPr lang="ru-RU" dirty="0">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3"/>
          <a:stretch>
            <a:fillRect/>
          </a:stretch>
        </p:blipFill>
        <p:spPr>
          <a:xfrm>
            <a:off x="475957" y="1381862"/>
            <a:ext cx="1657828" cy="2430753"/>
          </a:xfrm>
          <a:prstGeom prst="rect">
            <a:avLst/>
          </a:prstGeom>
        </p:spPr>
      </p:pic>
      <p:sp>
        <p:nvSpPr>
          <p:cNvPr id="3" name="Прямоугольник 2"/>
          <p:cNvSpPr/>
          <p:nvPr/>
        </p:nvSpPr>
        <p:spPr>
          <a:xfrm>
            <a:off x="974350" y="875001"/>
            <a:ext cx="8553450" cy="369332"/>
          </a:xfrm>
          <a:prstGeom prst="rect">
            <a:avLst/>
          </a:prstGeom>
        </p:spPr>
        <p:txBody>
          <a:bodyPr wrap="square">
            <a:spAutoFit/>
          </a:bodyPr>
          <a:lstStyle/>
          <a:p>
            <a:pPr algn="ctr"/>
            <a:r>
              <a:rPr lang="ru-RU" b="1" dirty="0">
                <a:latin typeface="Times New Roman" panose="02020603050405020304" pitchFamily="18" charset="0"/>
                <a:cs typeface="Times New Roman" panose="02020603050405020304" pitchFamily="18" charset="0"/>
              </a:rPr>
              <a:t>Для тих, </a:t>
            </a:r>
            <a:r>
              <a:rPr lang="ru-RU" b="1" dirty="0" err="1">
                <a:latin typeface="Times New Roman" panose="02020603050405020304" pitchFamily="18" charset="0"/>
                <a:cs typeface="Times New Roman" panose="02020603050405020304" pitchFamily="18" charset="0"/>
              </a:rPr>
              <a:t>хто</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втратив</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жагу</a:t>
            </a:r>
            <a:r>
              <a:rPr lang="ru-RU" b="1" dirty="0">
                <a:latin typeface="Times New Roman" panose="02020603050405020304" pitchFamily="18" charset="0"/>
                <a:cs typeface="Times New Roman" panose="02020603050405020304" pitchFamily="18" charset="0"/>
              </a:rPr>
              <a:t> до </a:t>
            </a:r>
            <a:r>
              <a:rPr lang="ru-RU" b="1" dirty="0" err="1">
                <a:latin typeface="Times New Roman" panose="02020603050405020304" pitchFamily="18" charset="0"/>
                <a:cs typeface="Times New Roman" panose="02020603050405020304" pitchFamily="18" charset="0"/>
              </a:rPr>
              <a:t>життя</a:t>
            </a:r>
            <a:r>
              <a:rPr lang="ru-RU" b="1" dirty="0">
                <a:latin typeface="Times New Roman" panose="02020603050405020304" pitchFamily="18" charset="0"/>
                <a:cs typeface="Times New Roman" panose="02020603050405020304" pitchFamily="18" charset="0"/>
              </a:rPr>
              <a:t> і </a:t>
            </a:r>
            <a:r>
              <a:rPr lang="ru-RU" b="1" dirty="0" err="1">
                <a:latin typeface="Times New Roman" panose="02020603050405020304" pitchFamily="18" charset="0"/>
                <a:cs typeface="Times New Roman" panose="02020603050405020304" pitchFamily="18" charset="0"/>
              </a:rPr>
              <a:t>наснагу</a:t>
            </a:r>
            <a:r>
              <a:rPr lang="ru-RU" b="1" dirty="0">
                <a:latin typeface="Times New Roman" panose="02020603050405020304" pitchFamily="18" charset="0"/>
                <a:cs typeface="Times New Roman" panose="02020603050405020304" pitchFamily="18" charset="0"/>
              </a:rPr>
              <a:t> до </a:t>
            </a:r>
            <a:r>
              <a:rPr lang="ru-RU" b="1" dirty="0">
                <a:latin typeface="Times New Roman" panose="02020603050405020304" pitchFamily="18" charset="0"/>
                <a:cs typeface="Times New Roman" panose="02020603050405020304" pitchFamily="18" charset="0"/>
              </a:rPr>
              <a:t>«маленьких» </a:t>
            </a:r>
            <a:r>
              <a:rPr lang="ru-RU" b="1" dirty="0" err="1">
                <a:latin typeface="Times New Roman" panose="02020603050405020304" pitchFamily="18" charset="0"/>
                <a:cs typeface="Times New Roman" panose="02020603050405020304" pitchFamily="18" charset="0"/>
              </a:rPr>
              <a:t>добрих</a:t>
            </a:r>
            <a:r>
              <a:rPr lang="ru-RU" b="1" dirty="0">
                <a:latin typeface="Times New Roman" panose="02020603050405020304" pitchFamily="18" charset="0"/>
                <a:cs typeface="Times New Roman" panose="02020603050405020304" pitchFamily="18" charset="0"/>
              </a:rPr>
              <a:t> справ.</a:t>
            </a:r>
          </a:p>
        </p:txBody>
      </p:sp>
      <p:sp>
        <p:nvSpPr>
          <p:cNvPr id="7" name="Прямоугольник 6"/>
          <p:cNvSpPr/>
          <p:nvPr/>
        </p:nvSpPr>
        <p:spPr>
          <a:xfrm>
            <a:off x="475957" y="3950145"/>
            <a:ext cx="6921130" cy="2308324"/>
          </a:xfrm>
          <a:prstGeom prst="rect">
            <a:avLst/>
          </a:prstGeom>
        </p:spPr>
        <p:txBody>
          <a:bodyPr wrap="square">
            <a:spAutoFit/>
          </a:bodyPr>
          <a:lstStyle/>
          <a:p>
            <a:pPr indent="379339" algn="just"/>
            <a:r>
              <a:rPr lang="ru-RU" dirty="0">
                <a:latin typeface="Times New Roman" panose="02020603050405020304" pitchFamily="18" charset="0"/>
                <a:cs typeface="Times New Roman" panose="02020603050405020304" pitchFamily="18" charset="0"/>
              </a:rPr>
              <a:t>Автор </a:t>
            </a:r>
            <a:r>
              <a:rPr lang="uk-UA" dirty="0">
                <a:latin typeface="Times New Roman" panose="02020603050405020304" pitchFamily="18" charset="0"/>
                <a:cs typeface="Times New Roman" panose="02020603050405020304" pitchFamily="18" charset="0"/>
              </a:rPr>
              <a:t>обережний з героїчним пафосом, але щедрий на кумедні моменти: </a:t>
            </a:r>
            <a:r>
              <a:rPr lang="uk-UA" i="1" dirty="0">
                <a:latin typeface="Times New Roman" panose="02020603050405020304" pitchFamily="18" charset="0"/>
                <a:cs typeface="Times New Roman" panose="02020603050405020304" pitchFamily="18" charset="0"/>
              </a:rPr>
              <a:t>«Ми кепкуємо з усього, з чого можна хоч трішечки засміятися, бо нам це зараз украй потрібно». </a:t>
            </a:r>
            <a:r>
              <a:rPr lang="uk-UA" dirty="0">
                <a:latin typeface="Times New Roman" panose="02020603050405020304" pitchFamily="18" charset="0"/>
                <a:cs typeface="Times New Roman" panose="02020603050405020304" pitchFamily="18" charset="0"/>
              </a:rPr>
              <a:t>Завдяки сміху герої твору враз набувають справжності: кожен з них має свою історію, необов’язково вигадану. Але особисте повною мірою підпорядковується суспільному, і навіть після закінчення війни хлопці не спішать додому: </a:t>
            </a:r>
            <a:r>
              <a:rPr lang="uk-UA" i="1" dirty="0">
                <a:latin typeface="Times New Roman" panose="02020603050405020304" pitchFamily="18" charset="0"/>
                <a:cs typeface="Times New Roman" panose="02020603050405020304" pitchFamily="18" charset="0"/>
              </a:rPr>
              <a:t>«Залишуся на Донбасі, бо тут мені буде роботи не менше, ніж зараз». </a:t>
            </a:r>
          </a:p>
        </p:txBody>
      </p:sp>
      <p:pic>
        <p:nvPicPr>
          <p:cNvPr id="8" name="Рисунок 7"/>
          <p:cNvPicPr>
            <a:picLocks noChangeAspect="1"/>
          </p:cNvPicPr>
          <p:nvPr/>
        </p:nvPicPr>
        <p:blipFill>
          <a:blip r:embed="rId4"/>
          <a:stretch>
            <a:fillRect/>
          </a:stretch>
        </p:blipFill>
        <p:spPr>
          <a:xfrm>
            <a:off x="7159022" y="3758198"/>
            <a:ext cx="2887341" cy="2811980"/>
          </a:xfrm>
          <a:prstGeom prst="rect">
            <a:avLst/>
          </a:prstGeom>
          <a:effectLst>
            <a:softEdge rad="317500"/>
          </a:effectLst>
        </p:spPr>
      </p:pic>
      <p:sp>
        <p:nvSpPr>
          <p:cNvPr id="9" name="Прямоугольник 8"/>
          <p:cNvSpPr/>
          <p:nvPr/>
        </p:nvSpPr>
        <p:spPr>
          <a:xfrm>
            <a:off x="366774" y="6200846"/>
            <a:ext cx="9203632" cy="369332"/>
          </a:xfrm>
          <a:prstGeom prst="rect">
            <a:avLst/>
          </a:prstGeom>
        </p:spPr>
        <p:txBody>
          <a:bodyPr wrap="square">
            <a:spAutoFit/>
          </a:bodyPr>
          <a:lstStyle/>
          <a:p>
            <a:pPr indent="457200"/>
            <a:r>
              <a:rPr lang="uk-UA" dirty="0">
                <a:latin typeface="Times New Roman" panose="02020603050405020304" pitchFamily="18" charset="0"/>
                <a:cs typeface="Times New Roman" panose="02020603050405020304" pitchFamily="18" charset="0"/>
              </a:rPr>
              <a:t>Йдеться про повернення пам’яті </a:t>
            </a:r>
            <a:r>
              <a:rPr lang="uk-UA" dirty="0" err="1">
                <a:latin typeface="Times New Roman" panose="02020603050405020304" pitchFamily="18" charset="0"/>
                <a:cs typeface="Times New Roman" panose="02020603050405020304" pitchFamily="18" charset="0"/>
              </a:rPr>
              <a:t>зросійщеним</a:t>
            </a:r>
            <a:r>
              <a:rPr lang="uk-UA" dirty="0">
                <a:latin typeface="Times New Roman" panose="02020603050405020304" pitchFamily="18" charset="0"/>
                <a:cs typeface="Times New Roman" panose="02020603050405020304" pitchFamily="18" charset="0"/>
              </a:rPr>
              <a:t> українцям. Досі актуальне.</a:t>
            </a:r>
            <a:endParaRPr lang="uk-UA"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5388628"/>
      </p:ext>
    </p:extLst>
  </p:cSld>
  <p:clrMapOvr>
    <a:masterClrMapping/>
  </p:clrMapOvr>
  <mc:AlternateContent xmlns:mc="http://schemas.openxmlformats.org/markup-compatibility/2006">
    <mc:Choice xmlns:p14="http://schemas.microsoft.com/office/powerpoint/2010/main" Requires="p14">
      <p:transition spd="slow" p14:dur="1500" advClick="0" advTm="12000">
        <p14:reveal/>
      </p:transition>
    </mc:Choice>
    <mc:Fallback>
      <p:transition spd="slow" advClick="0" advTm="1200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10115550" cy="6858000"/>
          </a:xfrm>
          <a:prstGeom prst="rect">
            <a:avLst/>
          </a:prstGeom>
        </p:spPr>
      </p:pic>
      <p:pic>
        <p:nvPicPr>
          <p:cNvPr id="6" name="Рисунок 5"/>
          <p:cNvPicPr>
            <a:picLocks noChangeAspect="1"/>
          </p:cNvPicPr>
          <p:nvPr/>
        </p:nvPicPr>
        <p:blipFill>
          <a:blip r:embed="rId3"/>
          <a:stretch>
            <a:fillRect/>
          </a:stretch>
        </p:blipFill>
        <p:spPr>
          <a:xfrm>
            <a:off x="-76856" y="23622"/>
            <a:ext cx="4007411" cy="3244743"/>
          </a:xfrm>
          <a:prstGeom prst="rect">
            <a:avLst/>
          </a:prstGeom>
          <a:effectLst>
            <a:softEdge rad="635000"/>
          </a:effectLst>
        </p:spPr>
      </p:pic>
      <p:pic>
        <p:nvPicPr>
          <p:cNvPr id="7" name="Рисунок 6"/>
          <p:cNvPicPr>
            <a:picLocks noChangeAspect="1"/>
          </p:cNvPicPr>
          <p:nvPr/>
        </p:nvPicPr>
        <p:blipFill>
          <a:blip r:embed="rId4"/>
          <a:stretch>
            <a:fillRect/>
          </a:stretch>
        </p:blipFill>
        <p:spPr>
          <a:xfrm>
            <a:off x="162088" y="2814129"/>
            <a:ext cx="5156128" cy="3600319"/>
          </a:xfrm>
          <a:prstGeom prst="rect">
            <a:avLst/>
          </a:prstGeom>
          <a:effectLst>
            <a:softEdge rad="635000"/>
          </a:effectLst>
        </p:spPr>
      </p:pic>
      <p:sp>
        <p:nvSpPr>
          <p:cNvPr id="8" name="Овал 7"/>
          <p:cNvSpPr/>
          <p:nvPr/>
        </p:nvSpPr>
        <p:spPr>
          <a:xfrm>
            <a:off x="6059606" y="725955"/>
            <a:ext cx="3070746" cy="10619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000" b="1" dirty="0">
                <a:latin typeface="Times New Roman" panose="02020603050405020304" pitchFamily="18" charset="0"/>
                <a:cs typeface="Times New Roman" panose="02020603050405020304" pitchFamily="18" charset="0"/>
              </a:rPr>
              <a:t>Читаємо уривок!</a:t>
            </a:r>
            <a:endParaRPr lang="ru-RU" sz="2000" b="1" dirty="0">
              <a:latin typeface="Times New Roman" panose="02020603050405020304" pitchFamily="18" charset="0"/>
              <a:cs typeface="Times New Roman" panose="02020603050405020304" pitchFamily="18" charset="0"/>
            </a:endParaRPr>
          </a:p>
        </p:txBody>
      </p:sp>
      <p:pic>
        <p:nvPicPr>
          <p:cNvPr id="9" name="Рисунок 8"/>
          <p:cNvPicPr>
            <a:picLocks noChangeAspect="1"/>
          </p:cNvPicPr>
          <p:nvPr/>
        </p:nvPicPr>
        <p:blipFill>
          <a:blip r:embed="rId5"/>
          <a:stretch>
            <a:fillRect/>
          </a:stretch>
        </p:blipFill>
        <p:spPr>
          <a:xfrm>
            <a:off x="2396537" y="337023"/>
            <a:ext cx="3586470" cy="2931342"/>
          </a:xfrm>
          <a:prstGeom prst="rect">
            <a:avLst/>
          </a:prstGeom>
        </p:spPr>
      </p:pic>
      <p:sp>
        <p:nvSpPr>
          <p:cNvPr id="2" name="Прямоугольник 1"/>
          <p:cNvSpPr/>
          <p:nvPr/>
        </p:nvSpPr>
        <p:spPr>
          <a:xfrm>
            <a:off x="5356644" y="1971319"/>
            <a:ext cx="4359515" cy="4247317"/>
          </a:xfrm>
          <a:prstGeom prst="rect">
            <a:avLst/>
          </a:prstGeom>
        </p:spPr>
        <p:txBody>
          <a:bodyPr wrap="square">
            <a:spAutoFit/>
          </a:bodyPr>
          <a:lstStyle/>
          <a:p>
            <a:pPr indent="379339" algn="just"/>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Вибухи</a:t>
            </a:r>
            <a:r>
              <a:rPr lang="ru-RU" dirty="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стрясали землею </a:t>
            </a:r>
            <a:r>
              <a:rPr lang="ru-RU" dirty="0" err="1">
                <a:latin typeface="Times New Roman" panose="02020603050405020304" pitchFamily="18" charset="0"/>
                <a:cs typeface="Times New Roman" panose="02020603050405020304" pitchFamily="18" charset="0"/>
              </a:rPr>
              <a:t>вже</a:t>
            </a:r>
            <a:r>
              <a:rPr lang="ru-RU" dirty="0">
                <a:latin typeface="Times New Roman" panose="02020603050405020304" pitchFamily="18" charset="0"/>
                <a:cs typeface="Times New Roman" panose="02020603050405020304" pitchFamily="18" charset="0"/>
              </a:rPr>
              <a:t> тут і там, </a:t>
            </a:r>
            <a:r>
              <a:rPr lang="uk-UA" dirty="0">
                <a:latin typeface="Times New Roman" panose="02020603050405020304" pitchFamily="18" charset="0"/>
                <a:cs typeface="Times New Roman" panose="02020603050405020304" pitchFamily="18" charset="0"/>
              </a:rPr>
              <a:t>кулі чухрали на деревах гілля і листя, а сливи не падали.</a:t>
            </a:r>
            <a:r>
              <a:rPr lang="ru-RU" dirty="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Не знаю, </a:t>
            </a:r>
            <a:r>
              <a:rPr lang="ru-RU" dirty="0" err="1">
                <a:latin typeface="Times New Roman" panose="02020603050405020304" pitchFamily="18" charset="0"/>
                <a:cs typeface="Times New Roman" panose="02020603050405020304" pitchFamily="18" charset="0"/>
              </a:rPr>
              <a:t>що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мені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сталося</a:t>
            </a:r>
            <a:r>
              <a:rPr lang="ru-RU" dirty="0">
                <a:latin typeface="Times New Roman" panose="02020603050405020304" pitchFamily="18" charset="0"/>
                <a:cs typeface="Times New Roman" panose="02020603050405020304" pitchFamily="18" charset="0"/>
              </a:rPr>
              <a:t>. Я </a:t>
            </a:r>
            <a:r>
              <a:rPr lang="ru-RU" dirty="0" err="1">
                <a:latin typeface="Times New Roman" panose="02020603050405020304" pitchFamily="18" charset="0"/>
                <a:cs typeface="Times New Roman" panose="02020603050405020304" pitchFamily="18" charset="0"/>
              </a:rPr>
              <a:t>підійшов</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зірвав</a:t>
            </a:r>
            <a:r>
              <a:rPr lang="ru-RU" dirty="0">
                <a:latin typeface="Times New Roman" panose="02020603050405020304" pitchFamily="18" charset="0"/>
                <a:cs typeface="Times New Roman" panose="02020603050405020304" pitchFamily="18" charset="0"/>
              </a:rPr>
              <a:t> одну </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круглу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чорну</a:t>
            </a:r>
            <a:r>
              <a:rPr lang="ru-RU" dirty="0">
                <a:latin typeface="Times New Roman" panose="02020603050405020304" pitchFamily="18" charset="0"/>
                <a:cs typeface="Times New Roman" panose="02020603050405020304" pitchFamily="18" charset="0"/>
              </a:rPr>
              <a:t>, солодку, як мед. </a:t>
            </a:r>
            <a:r>
              <a:rPr lang="ru-RU" dirty="0" err="1">
                <a:latin typeface="Times New Roman" panose="02020603050405020304" pitchFamily="18" charset="0"/>
                <a:cs typeface="Times New Roman" panose="02020603050405020304" pitchFamily="18" charset="0"/>
              </a:rPr>
              <a:t>Світ</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крутився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довкола</a:t>
            </a:r>
            <a:r>
              <a:rPr lang="ru-RU" dirty="0">
                <a:latin typeface="Times New Roman" panose="02020603050405020304" pitchFamily="18" charset="0"/>
                <a:cs typeface="Times New Roman" panose="02020603050405020304" pitchFamily="18" charset="0"/>
              </a:rPr>
              <a:t> мене, а я стояв і </a:t>
            </a:r>
            <a:r>
              <a:rPr lang="ru-RU" dirty="0" err="1">
                <a:latin typeface="Times New Roman" panose="02020603050405020304" pitchFamily="18" charset="0"/>
                <a:cs typeface="Times New Roman" panose="02020603050405020304" pitchFamily="18" charset="0"/>
              </a:rPr>
              <a:t>їв</a:t>
            </a:r>
            <a:r>
              <a:rPr lang="ru-RU" dirty="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може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востаннє</a:t>
            </a:r>
            <a:r>
              <a:rPr lang="ru-RU" dirty="0">
                <a:latin typeface="Times New Roman" panose="02020603050405020304" pitchFamily="18" charset="0"/>
                <a:cs typeface="Times New Roman" panose="02020603050405020304" pitchFamily="18" charset="0"/>
              </a:rPr>
              <a:t> в </a:t>
            </a:r>
            <a:r>
              <a:rPr lang="ru-RU" dirty="0" err="1">
                <a:latin typeface="Times New Roman" panose="02020603050405020304" pitchFamily="18" charset="0"/>
                <a:cs typeface="Times New Roman" panose="02020603050405020304" pitchFamily="18" charset="0"/>
              </a:rPr>
              <a:t>житті</a:t>
            </a:r>
            <a:r>
              <a:rPr lang="ru-RU" dirty="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чорну</a:t>
            </a:r>
            <a:r>
              <a:rPr lang="ru-RU" dirty="0">
                <a:latin typeface="Times New Roman" panose="02020603050405020304" pitchFamily="18" charset="0"/>
                <a:cs typeface="Times New Roman" panose="02020603050405020304" pitchFamily="18" charset="0"/>
              </a:rPr>
              <a:t> сливу. І стояло </a:t>
            </a:r>
            <a:r>
              <a:rPr lang="ru-RU" dirty="0" err="1">
                <a:latin typeface="Times New Roman" panose="02020603050405020304" pitchFamily="18" charset="0"/>
                <a:cs typeface="Times New Roman" panose="02020603050405020304" pitchFamily="18" charset="0"/>
              </a:rPr>
              <a:t>наді</a:t>
            </a:r>
            <a:r>
              <a:rPr lang="ru-RU" dirty="0">
                <a:latin typeface="Times New Roman" panose="02020603050405020304" pitchFamily="18" charset="0"/>
                <a:cs typeface="Times New Roman" panose="02020603050405020304" pitchFamily="18" charset="0"/>
              </a:rPr>
              <a:t> мною </a:t>
            </a:r>
            <a:r>
              <a:rPr lang="ru-RU" dirty="0" err="1">
                <a:latin typeface="Times New Roman" panose="02020603050405020304" pitchFamily="18" charset="0"/>
                <a:cs typeface="Times New Roman" panose="02020603050405020304" pitchFamily="18" charset="0"/>
              </a:rPr>
              <a:t>високо</a:t>
            </a:r>
            <a:r>
              <a:rPr lang="ru-RU" dirty="0">
                <a:latin typeface="Times New Roman" panose="02020603050405020304" pitchFamily="18" charset="0"/>
                <a:cs typeface="Times New Roman" panose="02020603050405020304" pitchFamily="18" charset="0"/>
              </a:rPr>
              <a:t> в </a:t>
            </a:r>
            <a:r>
              <a:rPr lang="ru-RU" dirty="0" err="1">
                <a:latin typeface="Times New Roman" panose="02020603050405020304" pitchFamily="18" charset="0"/>
                <a:cs typeface="Times New Roman" panose="02020603050405020304" pitchFamily="18" charset="0"/>
              </a:rPr>
              <a:t>зеніті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сонце</a:t>
            </a:r>
            <a:r>
              <a:rPr lang="ru-RU" dirty="0">
                <a:latin typeface="Times New Roman" panose="02020603050405020304" pitchFamily="18" charset="0"/>
                <a:cs typeface="Times New Roman" panose="02020603050405020304" pitchFamily="18" charset="0"/>
              </a:rPr>
              <a:t>, я </a:t>
            </a:r>
            <a:r>
              <a:rPr lang="ru-RU" dirty="0" err="1">
                <a:latin typeface="Times New Roman" panose="02020603050405020304" pitchFamily="18" charset="0"/>
                <a:cs typeface="Times New Roman" panose="02020603050405020304" pitchFamily="18" charset="0"/>
              </a:rPr>
              <a:t>дивився</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нього</a:t>
            </a:r>
            <a:r>
              <a:rPr lang="ru-RU" dirty="0">
                <a:latin typeface="Times New Roman" panose="02020603050405020304" pitchFamily="18" charset="0"/>
                <a:cs typeface="Times New Roman" panose="02020603050405020304" pitchFamily="18" charset="0"/>
              </a:rPr>
              <a:t> і </a:t>
            </a:r>
            <a:r>
              <a:rPr lang="ru-RU" dirty="0" err="1">
                <a:latin typeface="Times New Roman" panose="02020603050405020304" pitchFamily="18" charset="0"/>
                <a:cs typeface="Times New Roman" panose="02020603050405020304" pitchFamily="18" charset="0"/>
              </a:rPr>
              <a:t>зовсім</a:t>
            </a:r>
            <a:r>
              <a:rPr lang="ru-RU" dirty="0">
                <a:latin typeface="Times New Roman" panose="02020603050405020304" pitchFamily="18" charset="0"/>
                <a:cs typeface="Times New Roman" panose="02020603050405020304" pitchFamily="18" charset="0"/>
              </a:rPr>
              <a:t> не </a:t>
            </a:r>
            <a:r>
              <a:rPr lang="ru-RU" dirty="0" err="1">
                <a:latin typeface="Times New Roman" panose="02020603050405020304" pitchFamily="18" charset="0"/>
                <a:cs typeface="Times New Roman" panose="02020603050405020304" pitchFamily="18" charset="0"/>
              </a:rPr>
              <a:t>мружився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воно</a:t>
            </a:r>
            <a:r>
              <a:rPr lang="ru-RU" dirty="0">
                <a:latin typeface="Times New Roman" panose="02020603050405020304" pitchFamily="18" charset="0"/>
                <a:cs typeface="Times New Roman" panose="02020603050405020304" pitchFamily="18" charset="0"/>
              </a:rPr>
              <a:t> не пекло, не палило і </a:t>
            </a:r>
            <a:r>
              <a:rPr lang="ru-RU" dirty="0" err="1">
                <a:latin typeface="Times New Roman" panose="02020603050405020304" pitchFamily="18" charset="0"/>
                <a:cs typeface="Times New Roman" panose="02020603050405020304" pitchFamily="18" charset="0"/>
              </a:rPr>
              <a:t>вже</a:t>
            </a:r>
            <a:r>
              <a:rPr lang="ru-RU" dirty="0">
                <a:latin typeface="Times New Roman" panose="02020603050405020304" pitchFamily="18" charset="0"/>
                <a:cs typeface="Times New Roman" panose="02020603050405020304" pitchFamily="18" charset="0"/>
              </a:rPr>
              <a:t> не </a:t>
            </a:r>
            <a:r>
              <a:rPr lang="ru-RU" dirty="0" err="1">
                <a:latin typeface="Times New Roman" panose="02020603050405020304" pitchFamily="18" charset="0"/>
                <a:cs typeface="Times New Roman" panose="02020603050405020304" pitchFamily="18" charset="0"/>
              </a:rPr>
              <a:t>світило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Сонце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було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чорне</a:t>
            </a:r>
            <a:r>
              <a:rPr lang="ru-RU" dirty="0">
                <a:latin typeface="Times New Roman" panose="02020603050405020304" pitchFamily="18" charset="0"/>
                <a:cs typeface="Times New Roman" panose="02020603050405020304" pitchFamily="18" charset="0"/>
              </a:rPr>
              <a:t>. </a:t>
            </a:r>
            <a:r>
              <a:rPr lang="uk-UA" dirty="0">
                <a:latin typeface="Times New Roman" panose="02020603050405020304" pitchFamily="18" charset="0"/>
                <a:cs typeface="Times New Roman" panose="02020603050405020304" pitchFamily="18" charset="0"/>
              </a:rPr>
              <a:t>Воно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увійшло</a:t>
            </a:r>
            <a:r>
              <a:rPr lang="ru-RU" dirty="0">
                <a:latin typeface="Times New Roman" panose="02020603050405020304" pitchFamily="18" charset="0"/>
                <a:cs typeface="Times New Roman" panose="02020603050405020304" pitchFamily="18" charset="0"/>
              </a:rPr>
              <a:t> у </a:t>
            </a:r>
            <a:r>
              <a:rPr lang="ru-RU" dirty="0" err="1">
                <a:latin typeface="Times New Roman" panose="02020603050405020304" pitchFamily="18" charset="0"/>
                <a:cs typeface="Times New Roman" panose="02020603050405020304" pitchFamily="18" charset="0"/>
              </a:rPr>
              <a:t>Сварогову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ніч</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увійшло</a:t>
            </a:r>
            <a:r>
              <a:rPr lang="ru-RU" dirty="0">
                <a:latin typeface="Times New Roman" panose="02020603050405020304" pitchFamily="18" charset="0"/>
                <a:cs typeface="Times New Roman" panose="02020603050405020304" pitchFamily="18" charset="0"/>
              </a:rPr>
              <a:t> в саму </a:t>
            </a:r>
            <a:r>
              <a:rPr lang="ru-RU" dirty="0" err="1">
                <a:latin typeface="Times New Roman" panose="02020603050405020304" pitchFamily="18" charset="0"/>
                <a:cs typeface="Times New Roman" panose="02020603050405020304" pitchFamily="18" charset="0"/>
              </a:rPr>
              <a:t>серцевину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ночі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Сварога</a:t>
            </a:r>
            <a:r>
              <a:rPr lang="ru-RU" dirty="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endParaRPr lang="ru-RU" dirty="0"/>
          </a:p>
          <a:p>
            <a:pPr algn="r"/>
            <a:r>
              <a:rPr lang="ru-RU" dirty="0">
                <a:latin typeface="Times New Roman" panose="02020603050405020304" pitchFamily="18" charset="0"/>
                <a:cs typeface="Times New Roman" panose="02020603050405020304" pitchFamily="18" charset="0"/>
              </a:rPr>
              <a:t>Василь </a:t>
            </a:r>
            <a:r>
              <a:rPr lang="ru-RU" dirty="0" smtClean="0">
                <a:latin typeface="Times New Roman" panose="02020603050405020304" pitchFamily="18" charset="0"/>
                <a:cs typeface="Times New Roman" panose="02020603050405020304" pitchFamily="18" charset="0"/>
              </a:rPr>
              <a:t>Шкляр «</a:t>
            </a:r>
            <a:r>
              <a:rPr lang="ru-RU" dirty="0" err="1" smtClean="0">
                <a:latin typeface="Times New Roman" panose="02020603050405020304" pitchFamily="18" charset="0"/>
                <a:cs typeface="Times New Roman" panose="02020603050405020304" pitchFamily="18" charset="0"/>
              </a:rPr>
              <a:t>Чорне</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сонце</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3204505"/>
      </p:ext>
    </p:extLst>
  </p:cSld>
  <p:clrMapOvr>
    <a:masterClrMapping/>
  </p:clrMapOvr>
  <mc:AlternateContent xmlns:mc="http://schemas.openxmlformats.org/markup-compatibility/2006">
    <mc:Choice xmlns:p14="http://schemas.microsoft.com/office/powerpoint/2010/main" Requires="p14">
      <p:transition spd="slow" p14:dur="1500" advClick="0" advTm="12000">
        <p14:reveal/>
      </p:transition>
    </mc:Choice>
    <mc:Fallback>
      <p:transition spd="slow" advClick="0" advTm="1200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1" y="0"/>
            <a:ext cx="10115550" cy="6858000"/>
          </a:xfrm>
          <a:prstGeom prst="rect">
            <a:avLst/>
          </a:prstGeom>
        </p:spPr>
      </p:pic>
      <p:sp>
        <p:nvSpPr>
          <p:cNvPr id="2" name="Прямоугольник 1"/>
          <p:cNvSpPr/>
          <p:nvPr/>
        </p:nvSpPr>
        <p:spPr>
          <a:xfrm>
            <a:off x="3479618" y="311318"/>
            <a:ext cx="3156313" cy="400110"/>
          </a:xfrm>
          <a:prstGeom prst="rect">
            <a:avLst/>
          </a:prstGeom>
        </p:spPr>
        <p:txBody>
          <a:bodyPr wrap="none">
            <a:spAutoFit/>
          </a:bodyPr>
          <a:lstStyle/>
          <a:p>
            <a:pPr algn="ctr"/>
            <a:r>
              <a:rPr lang="uk-UA" sz="2000" b="1" dirty="0">
                <a:solidFill>
                  <a:srgbClr val="C00000"/>
                </a:solidFill>
                <a:latin typeface="Times New Roman" panose="02020603050405020304" pitchFamily="18" charset="0"/>
                <a:cs typeface="Times New Roman" panose="02020603050405020304" pitchFamily="18" charset="0"/>
              </a:rPr>
              <a:t>Сергій </a:t>
            </a:r>
            <a:r>
              <a:rPr lang="uk-UA" sz="2000" b="1" dirty="0" err="1">
                <a:solidFill>
                  <a:srgbClr val="C00000"/>
                </a:solidFill>
                <a:latin typeface="Times New Roman" panose="02020603050405020304" pitchFamily="18" charset="0"/>
                <a:cs typeface="Times New Roman" panose="02020603050405020304" pitchFamily="18" charset="0"/>
              </a:rPr>
              <a:t>Жадан</a:t>
            </a:r>
            <a:r>
              <a:rPr lang="uk-UA" sz="2000" b="1" dirty="0">
                <a:solidFill>
                  <a:srgbClr val="C00000"/>
                </a:solidFill>
                <a:latin typeface="Times New Roman" panose="02020603050405020304" pitchFamily="18" charset="0"/>
                <a:cs typeface="Times New Roman" panose="02020603050405020304" pitchFamily="18" charset="0"/>
              </a:rPr>
              <a:t> «Інтернат»</a:t>
            </a:r>
            <a:endParaRPr lang="uk-UA" sz="2000" b="1" dirty="0">
              <a:solidFill>
                <a:srgbClr val="C00000"/>
              </a:solidFill>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3"/>
          <a:stretch>
            <a:fillRect/>
          </a:stretch>
        </p:blipFill>
        <p:spPr>
          <a:xfrm>
            <a:off x="481290" y="1697295"/>
            <a:ext cx="2039927" cy="29390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Прямоугольник 4"/>
          <p:cNvSpPr/>
          <p:nvPr/>
        </p:nvSpPr>
        <p:spPr>
          <a:xfrm>
            <a:off x="1501253" y="969063"/>
            <a:ext cx="7456262" cy="369332"/>
          </a:xfrm>
          <a:prstGeom prst="rect">
            <a:avLst/>
          </a:prstGeom>
        </p:spPr>
        <p:txBody>
          <a:bodyPr wrap="square">
            <a:spAutoFit/>
          </a:bodyPr>
          <a:lstStyle/>
          <a:p>
            <a:pPr algn="ctr"/>
            <a:r>
              <a:rPr lang="uk-UA" b="1" dirty="0">
                <a:latin typeface="Times New Roman" panose="02020603050405020304" pitchFamily="18" charset="0"/>
                <a:cs typeface="Times New Roman" panose="02020603050405020304" pitchFamily="18" charset="0"/>
              </a:rPr>
              <a:t>Для тих, хто намагається відмежуватись від війни й уникнути вибору.</a:t>
            </a:r>
            <a:endParaRPr lang="uk-UA" b="1" dirty="0">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4"/>
          <a:stretch>
            <a:fillRect/>
          </a:stretch>
        </p:blipFill>
        <p:spPr>
          <a:xfrm>
            <a:off x="4831307" y="3846088"/>
            <a:ext cx="5284243" cy="3323230"/>
          </a:xfrm>
          <a:prstGeom prst="rect">
            <a:avLst/>
          </a:prstGeom>
          <a:effectLst>
            <a:softEdge rad="635000"/>
          </a:effectLst>
        </p:spPr>
      </p:pic>
      <p:sp>
        <p:nvSpPr>
          <p:cNvPr id="8" name="Прямоугольник 7"/>
          <p:cNvSpPr/>
          <p:nvPr/>
        </p:nvSpPr>
        <p:spPr>
          <a:xfrm>
            <a:off x="2668584" y="1458638"/>
            <a:ext cx="7044643" cy="3416320"/>
          </a:xfrm>
          <a:prstGeom prst="rect">
            <a:avLst/>
          </a:prstGeom>
        </p:spPr>
        <p:txBody>
          <a:bodyPr wrap="square">
            <a:spAutoFit/>
          </a:bodyPr>
          <a:lstStyle/>
          <a:p>
            <a:pPr indent="379339" algn="just"/>
            <a:r>
              <a:rPr lang="ru-RU" dirty="0">
                <a:latin typeface="Times New Roman" panose="02020603050405020304" pitchFamily="18" charset="0"/>
                <a:cs typeface="Times New Roman" panose="02020603050405020304" pitchFamily="18" charset="0"/>
              </a:rPr>
              <a:t>Учитель Паша </a:t>
            </a:r>
            <a:r>
              <a:rPr lang="uk-UA" dirty="0">
                <a:latin typeface="Times New Roman" panose="02020603050405020304" pitchFamily="18" charset="0"/>
                <a:cs typeface="Times New Roman" panose="02020603050405020304" pitchFamily="18" charset="0"/>
              </a:rPr>
              <a:t>живе спокійним життям </a:t>
            </a:r>
            <a:r>
              <a:rPr lang="ru-RU" dirty="0">
                <a:latin typeface="Times New Roman" panose="02020603050405020304" pitchFamily="18" charset="0"/>
                <a:cs typeface="Times New Roman" panose="02020603050405020304" pitchFamily="18" charset="0"/>
              </a:rPr>
              <a:t>на </a:t>
            </a:r>
            <a:r>
              <a:rPr lang="uk-UA" dirty="0">
                <a:latin typeface="Times New Roman" panose="02020603050405020304" pitchFamily="18" charset="0"/>
                <a:cs typeface="Times New Roman" panose="02020603050405020304" pitchFamily="18" charset="0"/>
              </a:rPr>
              <a:t>Донбасі, як раптом розгорілась війна. Він до останнього намагається бути осторонь і вдавати, що все нормально, але лінія фронту неухильно наближається, тож саме час визначитися з боком барикад. Однак Паша не звик обирати, йому просто хочеться, щоб його не чіпали. Усе (майже) змінилось, коли йому довелось поїхати по свого племінника. Інтернат, у якому жив хлопчик</a:t>
            </a:r>
            <a:r>
              <a:rPr lang="ru-RU" dirty="0">
                <a:latin typeface="Times New Roman" panose="02020603050405020304" pitchFamily="18" charset="0"/>
                <a:cs typeface="Times New Roman" panose="02020603050405020304" pitchFamily="18" charset="0"/>
              </a:rPr>
              <a:t>, </a:t>
            </a:r>
            <a:r>
              <a:rPr lang="uk-UA" dirty="0">
                <a:latin typeface="Times New Roman" panose="02020603050405020304" pitchFamily="18" charset="0"/>
                <a:cs typeface="Times New Roman" panose="02020603050405020304" pitchFamily="18" charset="0"/>
              </a:rPr>
              <a:t>опинився на окупованій території, і перед Пашею постала дорога, не дуже далека, але вкрай небезпечна. Чи вдасться йому дістатися до інтернату й повернутися додому разом з дитиною? Про це ви дізнаєтесь у романі. А Паша дізнається, що «відповідати будуть усі. І найгірше буде тим, хто відповідати не звик».</a:t>
            </a:r>
            <a:endParaRPr lang="uk-UA"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4051532"/>
      </p:ext>
    </p:extLst>
  </p:cSld>
  <p:clrMapOvr>
    <a:masterClrMapping/>
  </p:clrMapOvr>
  <mc:AlternateContent xmlns:mc="http://schemas.openxmlformats.org/markup-compatibility/2006">
    <mc:Choice xmlns:p14="http://schemas.microsoft.com/office/powerpoint/2010/main" Requires="p14">
      <p:transition spd="slow" p14:dur="1500" advClick="0" advTm="12000">
        <p14:reveal/>
      </p:transition>
    </mc:Choice>
    <mc:Fallback>
      <p:transition spd="slow" advClick="0" advTm="1200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1"/>
            <a:ext cx="10115550" cy="6858000"/>
          </a:xfrm>
          <a:prstGeom prst="rect">
            <a:avLst/>
          </a:prstGeom>
        </p:spPr>
      </p:pic>
      <p:pic>
        <p:nvPicPr>
          <p:cNvPr id="3" name="Рисунок 2"/>
          <p:cNvPicPr>
            <a:picLocks noChangeAspect="1"/>
          </p:cNvPicPr>
          <p:nvPr/>
        </p:nvPicPr>
        <p:blipFill>
          <a:blip r:embed="rId3"/>
          <a:stretch>
            <a:fillRect/>
          </a:stretch>
        </p:blipFill>
        <p:spPr>
          <a:xfrm>
            <a:off x="451967" y="2011760"/>
            <a:ext cx="2134397" cy="30379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Прямоугольник 4"/>
          <p:cNvSpPr/>
          <p:nvPr/>
        </p:nvSpPr>
        <p:spPr>
          <a:xfrm>
            <a:off x="2975153" y="414924"/>
            <a:ext cx="4165243" cy="400110"/>
          </a:xfrm>
          <a:prstGeom prst="rect">
            <a:avLst/>
          </a:prstGeom>
        </p:spPr>
        <p:txBody>
          <a:bodyPr wrap="none">
            <a:spAutoFit/>
          </a:bodyPr>
          <a:lstStyle/>
          <a:p>
            <a:r>
              <a:rPr lang="ru-RU" sz="2000" b="1" dirty="0" err="1">
                <a:solidFill>
                  <a:srgbClr val="C00000"/>
                </a:solidFill>
                <a:latin typeface="Times New Roman" panose="02020603050405020304" pitchFamily="18" charset="0"/>
                <a:cs typeface="Times New Roman" panose="02020603050405020304" pitchFamily="18" charset="0"/>
              </a:rPr>
              <a:t>Валерій</a:t>
            </a:r>
            <a:r>
              <a:rPr lang="ru-RU" sz="2000" b="1" dirty="0">
                <a:solidFill>
                  <a:srgbClr val="C00000"/>
                </a:solidFill>
                <a:latin typeface="Times New Roman" panose="02020603050405020304" pitchFamily="18" charset="0"/>
                <a:cs typeface="Times New Roman" panose="02020603050405020304" pitchFamily="18" charset="0"/>
              </a:rPr>
              <a:t> </a:t>
            </a:r>
            <a:r>
              <a:rPr lang="ru-RU" sz="2000" b="1" dirty="0" err="1">
                <a:solidFill>
                  <a:srgbClr val="C00000"/>
                </a:solidFill>
                <a:latin typeface="Times New Roman" panose="02020603050405020304" pitchFamily="18" charset="0"/>
                <a:cs typeface="Times New Roman" panose="02020603050405020304" pitchFamily="18" charset="0"/>
              </a:rPr>
              <a:t>Маркус</a:t>
            </a:r>
            <a:r>
              <a:rPr lang="ru-RU" sz="2000" b="1" dirty="0">
                <a:solidFill>
                  <a:srgbClr val="C00000"/>
                </a:solidFill>
                <a:latin typeface="Times New Roman" panose="02020603050405020304" pitchFamily="18" charset="0"/>
                <a:cs typeface="Times New Roman" panose="02020603050405020304" pitchFamily="18" charset="0"/>
              </a:rPr>
              <a:t> «</a:t>
            </a:r>
            <a:r>
              <a:rPr lang="ru-RU" sz="2000" b="1" dirty="0" err="1">
                <a:solidFill>
                  <a:srgbClr val="C00000"/>
                </a:solidFill>
                <a:latin typeface="Times New Roman" panose="02020603050405020304" pitchFamily="18" charset="0"/>
                <a:cs typeface="Times New Roman" panose="02020603050405020304" pitchFamily="18" charset="0"/>
              </a:rPr>
              <a:t>Сліди</a:t>
            </a:r>
            <a:r>
              <a:rPr lang="ru-RU" sz="2000" b="1" dirty="0">
                <a:solidFill>
                  <a:srgbClr val="C00000"/>
                </a:solidFill>
                <a:latin typeface="Times New Roman" panose="02020603050405020304" pitchFamily="18" charset="0"/>
                <a:cs typeface="Times New Roman" panose="02020603050405020304" pitchFamily="18" charset="0"/>
              </a:rPr>
              <a:t> </a:t>
            </a:r>
            <a:r>
              <a:rPr lang="ru-RU" sz="2000" b="1" dirty="0">
                <a:solidFill>
                  <a:srgbClr val="C00000"/>
                </a:solidFill>
                <a:latin typeface="Times New Roman" panose="02020603050405020304" pitchFamily="18" charset="0"/>
                <a:cs typeface="Times New Roman" panose="02020603050405020304" pitchFamily="18" charset="0"/>
              </a:rPr>
              <a:t>на </a:t>
            </a:r>
            <a:r>
              <a:rPr lang="ru-RU" sz="2000" b="1" dirty="0" err="1">
                <a:solidFill>
                  <a:srgbClr val="C00000"/>
                </a:solidFill>
                <a:latin typeface="Times New Roman" panose="02020603050405020304" pitchFamily="18" charset="0"/>
                <a:cs typeface="Times New Roman" panose="02020603050405020304" pitchFamily="18" charset="0"/>
              </a:rPr>
              <a:t>дорозі</a:t>
            </a:r>
            <a:r>
              <a:rPr lang="ru-RU" sz="2000" b="1" dirty="0">
                <a:solidFill>
                  <a:srgbClr val="C00000"/>
                </a:solidFill>
                <a:latin typeface="Times New Roman" panose="02020603050405020304" pitchFamily="18" charset="0"/>
                <a:cs typeface="Times New Roman" panose="02020603050405020304" pitchFamily="18" charset="0"/>
              </a:rPr>
              <a:t>»</a:t>
            </a:r>
            <a:endParaRPr lang="ru-RU" sz="2000" b="1" dirty="0">
              <a:solidFill>
                <a:srgbClr val="C00000"/>
              </a:solidFill>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597736" y="1103237"/>
            <a:ext cx="8920076" cy="646331"/>
          </a:xfrm>
          <a:prstGeom prst="rect">
            <a:avLst/>
          </a:prstGeom>
        </p:spPr>
        <p:txBody>
          <a:bodyPr wrap="square">
            <a:spAutoFit/>
          </a:bodyPr>
          <a:lstStyle/>
          <a:p>
            <a:pPr algn="ctr"/>
            <a:r>
              <a:rPr lang="ru-RU" b="1" dirty="0">
                <a:latin typeface="Times New Roman" panose="02020603050405020304" pitchFamily="18" charset="0"/>
                <a:cs typeface="Times New Roman" panose="02020603050405020304" pitchFamily="18" charset="0"/>
              </a:rPr>
              <a:t>Для тих, </a:t>
            </a:r>
            <a:r>
              <a:rPr lang="ru-RU" b="1" dirty="0" err="1">
                <a:latin typeface="Times New Roman" panose="02020603050405020304" pitchFamily="18" charset="0"/>
                <a:cs typeface="Times New Roman" panose="02020603050405020304" pitchFamily="18" charset="0"/>
              </a:rPr>
              <a:t>хто</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опинився</a:t>
            </a:r>
            <a:r>
              <a:rPr lang="ru-RU" b="1" dirty="0">
                <a:latin typeface="Times New Roman" panose="02020603050405020304" pitchFamily="18" charset="0"/>
                <a:cs typeface="Times New Roman" panose="02020603050405020304" pitchFamily="18" charset="0"/>
              </a:rPr>
              <a:t> на </a:t>
            </a:r>
            <a:r>
              <a:rPr lang="ru-RU" b="1" dirty="0" err="1">
                <a:latin typeface="Times New Roman" panose="02020603050405020304" pitchFamily="18" charset="0"/>
                <a:cs typeface="Times New Roman" panose="02020603050405020304" pitchFamily="18" charset="0"/>
              </a:rPr>
              <a:t>життєвому</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роздоріжжі</a:t>
            </a:r>
            <a:r>
              <a:rPr lang="ru-RU" b="1" dirty="0">
                <a:latin typeface="Times New Roman" panose="02020603050405020304" pitchFamily="18" charset="0"/>
                <a:cs typeface="Times New Roman" panose="02020603050405020304" pitchFamily="18" charset="0"/>
              </a:rPr>
              <a:t> й </a:t>
            </a:r>
            <a:r>
              <a:rPr lang="ru-RU" b="1" dirty="0" err="1">
                <a:latin typeface="Times New Roman" panose="02020603050405020304" pitchFamily="18" charset="0"/>
                <a:cs typeface="Times New Roman" panose="02020603050405020304" pitchFamily="18" charset="0"/>
              </a:rPr>
              <a:t>втратив</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відчуття</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реальності</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навколишнього</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світу</a:t>
            </a:r>
            <a:r>
              <a:rPr lang="ru-RU" b="1" dirty="0">
                <a:latin typeface="Times New Roman" panose="02020603050405020304" pitchFamily="18" charset="0"/>
                <a:cs typeface="Times New Roman" panose="02020603050405020304" pitchFamily="18" charset="0"/>
              </a:rPr>
              <a:t>.</a:t>
            </a:r>
          </a:p>
        </p:txBody>
      </p:sp>
      <p:pic>
        <p:nvPicPr>
          <p:cNvPr id="7" name="Рисунок 6"/>
          <p:cNvPicPr>
            <a:picLocks noChangeAspect="1"/>
          </p:cNvPicPr>
          <p:nvPr/>
        </p:nvPicPr>
        <p:blipFill>
          <a:blip r:embed="rId4"/>
          <a:stretch>
            <a:fillRect/>
          </a:stretch>
        </p:blipFill>
        <p:spPr>
          <a:xfrm>
            <a:off x="6664117" y="4310512"/>
            <a:ext cx="3451433" cy="2547487"/>
          </a:xfrm>
          <a:prstGeom prst="rect">
            <a:avLst/>
          </a:prstGeom>
        </p:spPr>
      </p:pic>
      <p:sp>
        <p:nvSpPr>
          <p:cNvPr id="2" name="Прямоугольник 1"/>
          <p:cNvSpPr/>
          <p:nvPr/>
        </p:nvSpPr>
        <p:spPr>
          <a:xfrm>
            <a:off x="2729552" y="2058775"/>
            <a:ext cx="7015415" cy="2862322"/>
          </a:xfrm>
          <a:prstGeom prst="rect">
            <a:avLst/>
          </a:prstGeom>
        </p:spPr>
        <p:txBody>
          <a:bodyPr wrap="square">
            <a:spAutoFit/>
          </a:bodyPr>
          <a:lstStyle/>
          <a:p>
            <a:pPr indent="379339" algn="just"/>
            <a:r>
              <a:rPr lang="uk-UA" dirty="0" smtClean="0">
                <a:latin typeface="Times New Roman" panose="02020603050405020304" pitchFamily="18" charset="0"/>
                <a:cs typeface="Times New Roman" panose="02020603050405020304" pitchFamily="18" charset="0"/>
              </a:rPr>
              <a:t>У </a:t>
            </a:r>
            <a:r>
              <a:rPr lang="uk-UA" dirty="0">
                <a:latin typeface="Times New Roman" panose="02020603050405020304" pitchFamily="18" charset="0"/>
                <a:cs typeface="Times New Roman" panose="02020603050405020304" pitchFamily="18" charset="0"/>
              </a:rPr>
              <a:t>романі описано досвід бойової служби на Донбасі з усіма звуками, запахами й смаками життя в окопі. </a:t>
            </a:r>
            <a:r>
              <a:rPr lang="uk-UA" dirty="0">
                <a:latin typeface="Times New Roman" panose="02020603050405020304" pitchFamily="18" charset="0"/>
                <a:cs typeface="Times New Roman" panose="02020603050405020304" pitchFamily="18" charset="0"/>
              </a:rPr>
              <a:t>Попри жорстокість війни чи завдяки їй герой формує чітку громадянську позицію й переживає перезавантаження світогляду щодо себе й окупантів: «Таке враження, що ми з росіянами все життя споконвіку жили за величезним парканом, і раптом цей паркан впав, а ми вперше побачили одне одного». Водночас він не захопився ура-патріотизмом, бо свідомий недоліків України – зокрема її армії, яка ніяк не вичавить із себе </a:t>
            </a:r>
            <a:r>
              <a:rPr lang="uk-UA" dirty="0" err="1">
                <a:latin typeface="Times New Roman" panose="02020603050405020304" pitchFamily="18" charset="0"/>
                <a:cs typeface="Times New Roman" panose="02020603050405020304" pitchFamily="18" charset="0"/>
              </a:rPr>
              <a:t>радянщину</a:t>
            </a:r>
            <a:r>
              <a:rPr lang="uk-UA" dirty="0">
                <a:latin typeface="Times New Roman" panose="02020603050405020304" pitchFamily="18" charset="0"/>
                <a:cs typeface="Times New Roman" panose="02020603050405020304" pitchFamily="18" charset="0"/>
              </a:rPr>
              <a:t>. Крім того, герой зрозумів цінність любові й свободи, але чи матимуть сенс усі ці відкриття, якщо він просто загине?</a:t>
            </a:r>
            <a:endParaRPr lang="uk-UA"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4156835"/>
      </p:ext>
    </p:extLst>
  </p:cSld>
  <p:clrMapOvr>
    <a:masterClrMapping/>
  </p:clrMapOvr>
  <mc:AlternateContent xmlns:mc="http://schemas.openxmlformats.org/markup-compatibility/2006">
    <mc:Choice xmlns:p14="http://schemas.microsoft.com/office/powerpoint/2010/main" Requires="p14">
      <p:transition spd="slow" p14:dur="1500" advClick="0" advTm="12000">
        <p14:reveal/>
      </p:transition>
    </mc:Choice>
    <mc:Fallback>
      <p:transition spd="slow" advClick="0" advTm="1200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10115550" cy="6858000"/>
          </a:xfrm>
          <a:prstGeom prst="rect">
            <a:avLst/>
          </a:prstGeom>
        </p:spPr>
      </p:pic>
      <p:pic>
        <p:nvPicPr>
          <p:cNvPr id="3" name="Рисунок 2"/>
          <p:cNvPicPr>
            <a:picLocks noChangeAspect="1"/>
          </p:cNvPicPr>
          <p:nvPr/>
        </p:nvPicPr>
        <p:blipFill>
          <a:blip r:embed="rId3"/>
          <a:stretch>
            <a:fillRect/>
          </a:stretch>
        </p:blipFill>
        <p:spPr>
          <a:xfrm>
            <a:off x="-150125" y="1758939"/>
            <a:ext cx="3103464" cy="3713813"/>
          </a:xfrm>
          <a:prstGeom prst="rect">
            <a:avLst/>
          </a:prstGeom>
        </p:spPr>
      </p:pic>
      <p:sp>
        <p:nvSpPr>
          <p:cNvPr id="5" name="Прямоугольник 4"/>
          <p:cNvSpPr/>
          <p:nvPr/>
        </p:nvSpPr>
        <p:spPr>
          <a:xfrm>
            <a:off x="3631038" y="318724"/>
            <a:ext cx="3060261" cy="400110"/>
          </a:xfrm>
          <a:prstGeom prst="rect">
            <a:avLst/>
          </a:prstGeom>
        </p:spPr>
        <p:txBody>
          <a:bodyPr wrap="none">
            <a:spAutoFit/>
          </a:bodyPr>
          <a:lstStyle/>
          <a:p>
            <a:r>
              <a:rPr lang="ru-RU" sz="2000" b="1" dirty="0">
                <a:solidFill>
                  <a:srgbClr val="C00000"/>
                </a:solidFill>
                <a:latin typeface="Times New Roman" panose="02020603050405020304" pitchFamily="18" charset="0"/>
                <a:cs typeface="Times New Roman" panose="02020603050405020304" pitchFamily="18" charset="0"/>
              </a:rPr>
              <a:t>Артем </a:t>
            </a:r>
            <a:r>
              <a:rPr lang="ru-RU" sz="2000" b="1" dirty="0" smtClean="0">
                <a:solidFill>
                  <a:srgbClr val="C00000"/>
                </a:solidFill>
                <a:latin typeface="Times New Roman" panose="02020603050405020304" pitchFamily="18" charset="0"/>
                <a:cs typeface="Times New Roman" panose="02020603050405020304" pitchFamily="18" charset="0"/>
              </a:rPr>
              <a:t>Чех «Точка нуль»</a:t>
            </a:r>
            <a:endParaRPr lang="ru-RU" sz="2000" b="1" dirty="0">
              <a:solidFill>
                <a:srgbClr val="C00000"/>
              </a:solidFill>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2494757" y="855863"/>
            <a:ext cx="5274970" cy="369332"/>
          </a:xfrm>
          <a:prstGeom prst="rect">
            <a:avLst/>
          </a:prstGeom>
        </p:spPr>
        <p:txBody>
          <a:bodyPr wrap="none">
            <a:spAutoFit/>
          </a:bodyPr>
          <a:lstStyle/>
          <a:p>
            <a:r>
              <a:rPr lang="ru-RU" b="1" dirty="0">
                <a:latin typeface="Times New Roman" panose="02020603050405020304" pitchFamily="18" charset="0"/>
                <a:cs typeface="Times New Roman" panose="02020603050405020304" pitchFamily="18" charset="0"/>
              </a:rPr>
              <a:t>Для тих, </a:t>
            </a:r>
            <a:r>
              <a:rPr lang="ru-RU" b="1" dirty="0" err="1">
                <a:latin typeface="Times New Roman" panose="02020603050405020304" pitchFamily="18" charset="0"/>
                <a:cs typeface="Times New Roman" panose="02020603050405020304" pitchFamily="18" charset="0"/>
              </a:rPr>
              <a:t>хто</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досі</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шукає</a:t>
            </a:r>
            <a:r>
              <a:rPr lang="ru-RU" b="1" dirty="0">
                <a:latin typeface="Times New Roman" panose="02020603050405020304" pitchFamily="18" charset="0"/>
                <a:cs typeface="Times New Roman" panose="02020603050405020304" pitchFamily="18" charset="0"/>
              </a:rPr>
              <a:t> себе й </a:t>
            </a:r>
            <a:r>
              <a:rPr lang="ru-RU" b="1" dirty="0" err="1">
                <a:latin typeface="Times New Roman" panose="02020603050405020304" pitchFamily="18" charset="0"/>
                <a:cs typeface="Times New Roman" panose="02020603050405020304" pitchFamily="18" charset="0"/>
              </a:rPr>
              <a:t>своє</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призначення</a:t>
            </a:r>
            <a:r>
              <a:rPr lang="ru-RU" b="1" dirty="0">
                <a:latin typeface="Times New Roman" panose="02020603050405020304" pitchFamily="18" charset="0"/>
                <a:cs typeface="Times New Roman" panose="02020603050405020304" pitchFamily="18" charset="0"/>
              </a:rPr>
              <a:t>.</a:t>
            </a:r>
          </a:p>
        </p:txBody>
      </p:sp>
      <p:pic>
        <p:nvPicPr>
          <p:cNvPr id="7" name="Рисунок 6"/>
          <p:cNvPicPr>
            <a:picLocks noChangeAspect="1"/>
          </p:cNvPicPr>
          <p:nvPr/>
        </p:nvPicPr>
        <p:blipFill>
          <a:blip r:embed="rId4"/>
          <a:stretch>
            <a:fillRect/>
          </a:stretch>
        </p:blipFill>
        <p:spPr>
          <a:xfrm>
            <a:off x="6869629" y="4462200"/>
            <a:ext cx="3245921" cy="2395800"/>
          </a:xfrm>
          <a:prstGeom prst="rect">
            <a:avLst/>
          </a:prstGeom>
        </p:spPr>
      </p:pic>
      <p:sp>
        <p:nvSpPr>
          <p:cNvPr id="2" name="Прямоугольник 1"/>
          <p:cNvSpPr/>
          <p:nvPr/>
        </p:nvSpPr>
        <p:spPr>
          <a:xfrm>
            <a:off x="2634848" y="1443841"/>
            <a:ext cx="7278099" cy="4247317"/>
          </a:xfrm>
          <a:prstGeom prst="rect">
            <a:avLst/>
          </a:prstGeom>
        </p:spPr>
        <p:txBody>
          <a:bodyPr wrap="square">
            <a:spAutoFit/>
          </a:bodyPr>
          <a:lstStyle/>
          <a:p>
            <a:pPr indent="379339" algn="just"/>
            <a:r>
              <a:rPr lang="uk-UA" dirty="0">
                <a:latin typeface="Times New Roman" panose="02020603050405020304" pitchFamily="18" charset="0"/>
                <a:cs typeface="Times New Roman" panose="02020603050405020304" pitchFamily="18" charset="0"/>
              </a:rPr>
              <a:t>Військові чи не найкраще втілюють у життя психологічний термін «точка нуль» </a:t>
            </a:r>
            <a:r>
              <a:rPr lang="uk-UA" dirty="0">
                <a:latin typeface="Times New Roman" panose="02020603050405020304" pitchFamily="18" charset="0"/>
                <a:cs typeface="Times New Roman" panose="02020603050405020304" pitchFamily="18" charset="0"/>
              </a:rPr>
              <a:t>–</a:t>
            </a:r>
            <a:r>
              <a:rPr lang="uk-UA" dirty="0">
                <a:latin typeface="Times New Roman" panose="02020603050405020304" pitchFamily="18" charset="0"/>
                <a:cs typeface="Times New Roman" panose="02020603050405020304" pitchFamily="18" charset="0"/>
              </a:rPr>
              <a:t> існують тут-і-тепер: «Це повне занурення в себе, звільнення від </a:t>
            </a:r>
            <a:r>
              <a:rPr lang="uk-UA" dirty="0" err="1">
                <a:latin typeface="Times New Roman" panose="02020603050405020304" pitchFamily="18" charset="0"/>
                <a:cs typeface="Times New Roman" panose="02020603050405020304" pitchFamily="18" charset="0"/>
              </a:rPr>
              <a:t>залежностей</a:t>
            </a:r>
            <a:r>
              <a:rPr lang="uk-UA" dirty="0">
                <a:latin typeface="Times New Roman" panose="02020603050405020304" pitchFamily="18" charset="0"/>
                <a:cs typeface="Times New Roman" panose="02020603050405020304" pitchFamily="18" charset="0"/>
              </a:rPr>
              <a:t> і мирського непотребу. Це постриг у нову істоту, якою я ніколи не став би за інших обставин». Однак у збірці </a:t>
            </a:r>
            <a:r>
              <a:rPr lang="uk-UA" dirty="0" err="1">
                <a:latin typeface="Times New Roman" panose="02020603050405020304" pitchFamily="18" charset="0"/>
                <a:cs typeface="Times New Roman" panose="02020603050405020304" pitchFamily="18" charset="0"/>
              </a:rPr>
              <a:t>есеїв</a:t>
            </a:r>
            <a:r>
              <a:rPr lang="uk-UA" dirty="0">
                <a:latin typeface="Times New Roman" panose="02020603050405020304" pitchFamily="18" charset="0"/>
                <a:cs typeface="Times New Roman" panose="02020603050405020304" pitchFamily="18" charset="0"/>
              </a:rPr>
              <a:t> описано не криваві бої на Донбасі, а хронічне «мінське перемир’я», коли потрібно довгий час стояти не посту і нічого не робити: «Ця війна дивна… Нинішня війна не має мети. Це Стіна. Сторожова вежа… Наше завдання – утримати стіну». Перед читачем постає не героїчна звитяга, а понура буденність, у якій з оголеною відвертістю описано, як солдати їдять, миються й ходять у туалет. Можна з певністю сказати, що цей роман не про війну, а про людину в ній, яка змушена чесно відповісти собі, хто вона й чого варта: «Насправді, я не знаю, як воювати. І як керувати країною. І як полагодити дріт від світильника». А після того спробувати інший шлях. Можливо, цього разу він виявиться правильним.</a:t>
            </a:r>
            <a:endParaRPr lang="uk-UA"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6012321"/>
      </p:ext>
    </p:extLst>
  </p:cSld>
  <p:clrMapOvr>
    <a:masterClrMapping/>
  </p:clrMapOvr>
  <mc:AlternateContent xmlns:mc="http://schemas.openxmlformats.org/markup-compatibility/2006">
    <mc:Choice xmlns:p14="http://schemas.microsoft.com/office/powerpoint/2010/main" Requires="p14">
      <p:transition spd="slow" p14:dur="1500" advClick="0" advTm="12000">
        <p14:reveal/>
      </p:transition>
    </mc:Choice>
    <mc:Fallback>
      <p:transition spd="slow" advClick="0" advTm="1200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10115550" cy="6858000"/>
          </a:xfrm>
          <a:prstGeom prst="rect">
            <a:avLst/>
          </a:prstGeom>
        </p:spPr>
      </p:pic>
      <p:pic>
        <p:nvPicPr>
          <p:cNvPr id="3" name="Рисунок 2"/>
          <p:cNvPicPr>
            <a:picLocks noChangeAspect="1"/>
          </p:cNvPicPr>
          <p:nvPr/>
        </p:nvPicPr>
        <p:blipFill>
          <a:blip r:embed="rId3"/>
          <a:stretch>
            <a:fillRect/>
          </a:stretch>
        </p:blipFill>
        <p:spPr>
          <a:xfrm>
            <a:off x="4094328" y="4119857"/>
            <a:ext cx="6021222" cy="2771720"/>
          </a:xfrm>
          <a:prstGeom prst="rect">
            <a:avLst/>
          </a:prstGeom>
          <a:effectLst>
            <a:softEdge rad="635000"/>
          </a:effectLst>
        </p:spPr>
      </p:pic>
      <p:pic>
        <p:nvPicPr>
          <p:cNvPr id="5" name="Рисунок 4"/>
          <p:cNvPicPr>
            <a:picLocks noChangeAspect="1"/>
          </p:cNvPicPr>
          <p:nvPr/>
        </p:nvPicPr>
        <p:blipFill>
          <a:blip r:embed="rId4"/>
          <a:stretch>
            <a:fillRect/>
          </a:stretch>
        </p:blipFill>
        <p:spPr>
          <a:xfrm>
            <a:off x="17504" y="3289110"/>
            <a:ext cx="4702862" cy="3406260"/>
          </a:xfrm>
          <a:prstGeom prst="rect">
            <a:avLst/>
          </a:prstGeom>
          <a:effectLst>
            <a:softEdge rad="635000"/>
          </a:effectLst>
        </p:spPr>
      </p:pic>
      <p:pic>
        <p:nvPicPr>
          <p:cNvPr id="8" name="Рисунок 7"/>
          <p:cNvPicPr>
            <a:picLocks noChangeAspect="1"/>
          </p:cNvPicPr>
          <p:nvPr/>
        </p:nvPicPr>
        <p:blipFill>
          <a:blip r:embed="rId5"/>
          <a:stretch>
            <a:fillRect/>
          </a:stretch>
        </p:blipFill>
        <p:spPr>
          <a:xfrm>
            <a:off x="-191575" y="-33576"/>
            <a:ext cx="4627604" cy="3636586"/>
          </a:xfrm>
          <a:prstGeom prst="rect">
            <a:avLst/>
          </a:prstGeom>
          <a:effectLst>
            <a:softEdge rad="635000"/>
          </a:effectLst>
        </p:spPr>
      </p:pic>
      <p:pic>
        <p:nvPicPr>
          <p:cNvPr id="9" name="Рисунок 8"/>
          <p:cNvPicPr>
            <a:picLocks noChangeAspect="1"/>
          </p:cNvPicPr>
          <p:nvPr/>
        </p:nvPicPr>
        <p:blipFill>
          <a:blip r:embed="rId6"/>
          <a:stretch>
            <a:fillRect/>
          </a:stretch>
        </p:blipFill>
        <p:spPr>
          <a:xfrm>
            <a:off x="5346790" y="437479"/>
            <a:ext cx="3125565" cy="886354"/>
          </a:xfrm>
          <a:prstGeom prst="rect">
            <a:avLst/>
          </a:prstGeom>
        </p:spPr>
      </p:pic>
      <p:sp>
        <p:nvSpPr>
          <p:cNvPr id="2" name="Прямоугольник 1"/>
          <p:cNvSpPr/>
          <p:nvPr/>
        </p:nvSpPr>
        <p:spPr>
          <a:xfrm>
            <a:off x="4244454" y="1405279"/>
            <a:ext cx="5608431" cy="3139321"/>
          </a:xfrm>
          <a:prstGeom prst="rect">
            <a:avLst/>
          </a:prstGeom>
        </p:spPr>
        <p:txBody>
          <a:bodyPr wrap="square">
            <a:spAutoFit/>
          </a:bodyPr>
          <a:lstStyle/>
          <a:p>
            <a:pPr indent="457200" algn="just"/>
            <a:r>
              <a:rPr lang="uk-UA" dirty="0">
                <a:latin typeface="Times New Roman" panose="02020603050405020304" pitchFamily="18" charset="0"/>
                <a:cs typeface="Times New Roman" panose="02020603050405020304" pitchFamily="18" charset="0"/>
              </a:rPr>
              <a:t>«Навколишній світ звужується до однієї позиції: дорога, бліндаж, посадка, поле. Решта – зайве. Переосмислення, занулення. Либонь, це найкращий час для усвідомлення свого життя, а можливої смерті як смерті, для того, щоб відкинути зайве, штучно нагромаджене за роки, проведені в темряві. У густій і комфортній темряві, яку створив сам і в яку повірив. Це точка нуль. Межа, якій передує безглузда лузга омани й за якою починається звільнення від думок, почуттів, бажань.</a:t>
            </a:r>
          </a:p>
          <a:p>
            <a:pPr indent="457200" algn="r"/>
            <a:r>
              <a:rPr lang="ru-RU" dirty="0">
                <a:latin typeface="Times New Roman" panose="02020603050405020304" pitchFamily="18" charset="0"/>
                <a:cs typeface="Times New Roman" panose="02020603050405020304" pitchFamily="18" charset="0"/>
              </a:rPr>
              <a:t>Артем </a:t>
            </a:r>
            <a:r>
              <a:rPr lang="ru-RU" dirty="0" smtClean="0">
                <a:latin typeface="Times New Roman" panose="02020603050405020304" pitchFamily="18" charset="0"/>
                <a:cs typeface="Times New Roman" panose="02020603050405020304" pitchFamily="18" charset="0"/>
              </a:rPr>
              <a:t>Чех «Точка нуль»</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55451620"/>
      </p:ext>
    </p:extLst>
  </p:cSld>
  <p:clrMapOvr>
    <a:masterClrMapping/>
  </p:clrMapOvr>
  <mc:AlternateContent xmlns:mc="http://schemas.openxmlformats.org/markup-compatibility/2006">
    <mc:Choice xmlns:p14="http://schemas.microsoft.com/office/powerpoint/2010/main" Requires="p14">
      <p:transition spd="slow" p14:dur="1500" advClick="0" advTm="12000">
        <p14:reveal/>
      </p:transition>
    </mc:Choice>
    <mc:Fallback>
      <p:transition spd="slow" advClick="0" advTm="12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a:stretch>
            <a:fillRect/>
          </a:stretch>
        </p:blipFill>
        <p:spPr>
          <a:xfrm>
            <a:off x="20707" y="0"/>
            <a:ext cx="10116427" cy="6858000"/>
          </a:xfrm>
          <a:prstGeom prst="rect">
            <a:avLst/>
          </a:prstGeom>
        </p:spPr>
      </p:pic>
      <p:sp>
        <p:nvSpPr>
          <p:cNvPr id="11" name="Прямоугольник 10"/>
          <p:cNvSpPr/>
          <p:nvPr/>
        </p:nvSpPr>
        <p:spPr>
          <a:xfrm>
            <a:off x="2162105" y="2165701"/>
            <a:ext cx="6272640" cy="449803"/>
          </a:xfrm>
          <a:prstGeom prst="rect">
            <a:avLst/>
          </a:prstGeom>
        </p:spPr>
        <p:txBody>
          <a:bodyPr wrap="square">
            <a:spAutoFit/>
          </a:bodyPr>
          <a:lstStyle/>
          <a:p>
            <a:pPr algn="ctr"/>
            <a:r>
              <a:rPr lang="ru-RU" sz="2323" dirty="0">
                <a:latin typeface="Times New Roman" panose="02020603050405020304" pitchFamily="18" charset="0"/>
                <a:cs typeface="Times New Roman" panose="02020603050405020304" pitchFamily="18" charset="0"/>
              </a:rPr>
              <a:t> </a:t>
            </a:r>
          </a:p>
        </p:txBody>
      </p:sp>
      <p:pic>
        <p:nvPicPr>
          <p:cNvPr id="6" name="Рисунок 5"/>
          <p:cNvPicPr>
            <a:picLocks noChangeAspect="1"/>
          </p:cNvPicPr>
          <p:nvPr/>
        </p:nvPicPr>
        <p:blipFill>
          <a:blip r:embed="rId4"/>
          <a:stretch>
            <a:fillRect/>
          </a:stretch>
        </p:blipFill>
        <p:spPr>
          <a:xfrm>
            <a:off x="0" y="0"/>
            <a:ext cx="3943921" cy="6858000"/>
          </a:xfrm>
          <a:prstGeom prst="rect">
            <a:avLst/>
          </a:prstGeom>
          <a:effectLst/>
        </p:spPr>
      </p:pic>
      <p:sp>
        <p:nvSpPr>
          <p:cNvPr id="8" name="Прямоугольник 7"/>
          <p:cNvSpPr/>
          <p:nvPr/>
        </p:nvSpPr>
        <p:spPr>
          <a:xfrm>
            <a:off x="-68445" y="2615504"/>
            <a:ext cx="3854202" cy="1200329"/>
          </a:xfrm>
          <a:prstGeom prst="rect">
            <a:avLst/>
          </a:prstGeom>
        </p:spPr>
        <p:txBody>
          <a:bodyPr wrap="square">
            <a:spAutoFit/>
          </a:bodyPr>
          <a:lstStyle/>
          <a:p>
            <a:pPr algn="ctr"/>
            <a:r>
              <a:rPr lang="uk-UA" b="1" dirty="0">
                <a:solidFill>
                  <a:srgbClr val="002060"/>
                </a:solidFill>
                <a:effectLst>
                  <a:glow rad="63500">
                    <a:schemeClr val="accent4">
                      <a:satMod val="175000"/>
                      <a:alpha val="40000"/>
                    </a:scheme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За нашу рідну Україну, </a:t>
            </a:r>
          </a:p>
          <a:p>
            <a:pPr algn="ctr"/>
            <a:r>
              <a:rPr lang="uk-UA" b="1" dirty="0">
                <a:solidFill>
                  <a:srgbClr val="002060"/>
                </a:solidFill>
                <a:effectLst>
                  <a:glow rad="63500">
                    <a:schemeClr val="accent4">
                      <a:satMod val="175000"/>
                      <a:alpha val="40000"/>
                    </a:scheme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Що зберегли за всі віки –</a:t>
            </a:r>
          </a:p>
          <a:p>
            <a:pPr algn="ctr"/>
            <a:r>
              <a:rPr lang="uk-UA" b="1" dirty="0">
                <a:solidFill>
                  <a:srgbClr val="002060"/>
                </a:solidFill>
                <a:effectLst>
                  <a:glow rad="63500">
                    <a:schemeClr val="accent4">
                      <a:satMod val="175000"/>
                      <a:alpha val="40000"/>
                    </a:scheme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Низький уклін і тричі «Слава!»</a:t>
            </a:r>
          </a:p>
          <a:p>
            <a:pPr algn="ctr"/>
            <a:r>
              <a:rPr lang="uk-UA" b="1" dirty="0">
                <a:solidFill>
                  <a:srgbClr val="002060"/>
                </a:solidFill>
                <a:effectLst>
                  <a:glow rad="63500">
                    <a:schemeClr val="accent4">
                      <a:satMod val="175000"/>
                      <a:alpha val="40000"/>
                    </a:scheme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Українські захисники!</a:t>
            </a:r>
            <a:endParaRPr lang="uk-UA" b="1" dirty="0">
              <a:solidFill>
                <a:srgbClr val="002060"/>
              </a:solidFill>
              <a:effectLst>
                <a:glow rad="63500">
                  <a:schemeClr val="accent4">
                    <a:satMod val="175000"/>
                    <a:alpha val="40000"/>
                  </a:scheme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9" name="Рисунок 8"/>
          <p:cNvPicPr>
            <a:picLocks noChangeAspect="1"/>
          </p:cNvPicPr>
          <p:nvPr/>
        </p:nvPicPr>
        <p:blipFill>
          <a:blip r:embed="rId5"/>
          <a:stretch>
            <a:fillRect/>
          </a:stretch>
        </p:blipFill>
        <p:spPr>
          <a:xfrm>
            <a:off x="3874909" y="0"/>
            <a:ext cx="3976648" cy="6858000"/>
          </a:xfrm>
          <a:prstGeom prst="rect">
            <a:avLst/>
          </a:prstGeom>
        </p:spPr>
      </p:pic>
      <p:sp>
        <p:nvSpPr>
          <p:cNvPr id="12" name="Прямоугольник 11"/>
          <p:cNvSpPr/>
          <p:nvPr/>
        </p:nvSpPr>
        <p:spPr>
          <a:xfrm>
            <a:off x="4033073" y="2390602"/>
            <a:ext cx="3675331" cy="3693319"/>
          </a:xfrm>
          <a:prstGeom prst="rect">
            <a:avLst/>
          </a:prstGeom>
        </p:spPr>
        <p:txBody>
          <a:bodyPr wrap="square">
            <a:spAutoFit/>
          </a:bodyPr>
          <a:lstStyle/>
          <a:p>
            <a:pPr indent="379339" algn="just"/>
            <a:r>
              <a:rPr lang="uk-UA" dirty="0">
                <a:latin typeface="Times New Roman" panose="02020603050405020304" pitchFamily="18" charset="0"/>
                <a:cs typeface="Times New Roman" panose="02020603050405020304" pitchFamily="18" charset="0"/>
              </a:rPr>
              <a:t>Дата 14 жовтня в українському календарі має довготривалу </a:t>
            </a:r>
            <a:r>
              <a:rPr lang="uk-UA" dirty="0" err="1">
                <a:latin typeface="Times New Roman" panose="02020603050405020304" pitchFamily="18" charset="0"/>
                <a:cs typeface="Times New Roman" panose="02020603050405020304" pitchFamily="18" charset="0"/>
              </a:rPr>
              <a:t>мілітарну</a:t>
            </a:r>
            <a:r>
              <a:rPr lang="uk-UA" dirty="0">
                <a:latin typeface="Times New Roman" panose="02020603050405020304" pitchFamily="18" charset="0"/>
                <a:cs typeface="Times New Roman" panose="02020603050405020304" pitchFamily="18" charset="0"/>
              </a:rPr>
              <a:t> історію: це день козацтва, Української повстанської армії, а з 14 жовтня 2014 року – офіційне державне свято – День захисника та захисниць України!</a:t>
            </a:r>
          </a:p>
          <a:p>
            <a:pPr indent="379339" algn="just"/>
            <a:r>
              <a:rPr lang="uk-UA" dirty="0" smtClean="0">
                <a:latin typeface="Times New Roman" panose="02020603050405020304" pitchFamily="18" charset="0"/>
                <a:cs typeface="Times New Roman" panose="02020603050405020304" pitchFamily="18" charset="0"/>
              </a:rPr>
              <a:t>Таким </a:t>
            </a:r>
            <a:r>
              <a:rPr lang="uk-UA" dirty="0">
                <a:latin typeface="Times New Roman" panose="02020603050405020304" pitchFamily="18" charset="0"/>
                <a:cs typeface="Times New Roman" panose="02020603050405020304" pitchFamily="18" charset="0"/>
              </a:rPr>
              <a:t>чином українці засвідчують політичну спадковість сучасної Української держави від Русі, козацтва, визвольного руху, та відмежовуються від радянського тоталітаризму. </a:t>
            </a:r>
            <a:endParaRPr lang="uk-UA" dirty="0">
              <a:latin typeface="Times New Roman" panose="02020603050405020304" pitchFamily="18" charset="0"/>
              <a:cs typeface="Times New Roman" panose="02020603050405020304" pitchFamily="18" charset="0"/>
            </a:endParaRPr>
          </a:p>
        </p:txBody>
      </p:sp>
      <p:sp>
        <p:nvSpPr>
          <p:cNvPr id="13" name="Прямоугольник 12"/>
          <p:cNvSpPr/>
          <p:nvPr/>
        </p:nvSpPr>
        <p:spPr>
          <a:xfrm>
            <a:off x="4033073" y="732723"/>
            <a:ext cx="3785757" cy="1317797"/>
          </a:xfrm>
          <a:prstGeom prst="rect">
            <a:avLst/>
          </a:prstGeom>
        </p:spPr>
        <p:txBody>
          <a:bodyPr wrap="square">
            <a:spAutoFit/>
          </a:bodyPr>
          <a:lstStyle/>
          <a:p>
            <a:pPr algn="ctr"/>
            <a:r>
              <a:rPr lang="uk-UA" sz="2000" b="1" i="1" dirty="0">
                <a:solidFill>
                  <a:srgbClr val="C00000"/>
                </a:solidFill>
                <a:latin typeface="Times New Roman" panose="02020603050405020304" pitchFamily="18" charset="0"/>
                <a:cs typeface="Times New Roman" panose="02020603050405020304" pitchFamily="18" charset="0"/>
              </a:rPr>
              <a:t>Україна відзначає головне свято українських </a:t>
            </a:r>
          </a:p>
          <a:p>
            <a:pPr algn="ctr"/>
            <a:r>
              <a:rPr lang="uk-UA" sz="2000" b="1" i="1" dirty="0">
                <a:solidFill>
                  <a:srgbClr val="C00000"/>
                </a:solidFill>
                <a:latin typeface="Times New Roman" panose="02020603050405020304" pitchFamily="18" charset="0"/>
                <a:cs typeface="Times New Roman" panose="02020603050405020304" pitchFamily="18" charset="0"/>
              </a:rPr>
              <a:t>вояків і воячок – </a:t>
            </a:r>
          </a:p>
          <a:p>
            <a:pPr algn="ctr"/>
            <a:r>
              <a:rPr lang="uk-UA" sz="2000" b="1" i="1" dirty="0">
                <a:solidFill>
                  <a:srgbClr val="C00000"/>
                </a:solidFill>
                <a:latin typeface="Times New Roman" panose="02020603050405020304" pitchFamily="18" charset="0"/>
                <a:cs typeface="Times New Roman" panose="02020603050405020304" pitchFamily="18" charset="0"/>
              </a:rPr>
              <a:t>14 жовтня, на свято Покрови</a:t>
            </a:r>
            <a:endParaRPr lang="uk-UA" sz="2000" b="1" i="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6381730"/>
      </p:ext>
    </p:extLst>
  </p:cSld>
  <p:clrMapOvr>
    <a:masterClrMapping/>
  </p:clrMapOvr>
  <mc:AlternateContent xmlns:mc="http://schemas.openxmlformats.org/markup-compatibility/2006">
    <mc:Choice xmlns:p14="http://schemas.microsoft.com/office/powerpoint/2010/main" Requires="p14">
      <p:transition spd="slow" p14:dur="1500" advClick="0" advTm="10000">
        <p14:reveal/>
      </p:transition>
    </mc:Choice>
    <mc:Fallback>
      <p:transition spd="slow" advClick="0" advTm="1000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10115550" cy="6858000"/>
          </a:xfrm>
          <a:prstGeom prst="rect">
            <a:avLst/>
          </a:prstGeom>
        </p:spPr>
      </p:pic>
      <p:pic>
        <p:nvPicPr>
          <p:cNvPr id="3" name="Рисунок 2"/>
          <p:cNvPicPr>
            <a:picLocks noChangeAspect="1"/>
          </p:cNvPicPr>
          <p:nvPr/>
        </p:nvPicPr>
        <p:blipFill>
          <a:blip r:embed="rId3"/>
          <a:stretch>
            <a:fillRect/>
          </a:stretch>
        </p:blipFill>
        <p:spPr>
          <a:xfrm>
            <a:off x="174120" y="2028998"/>
            <a:ext cx="2168969" cy="3253454"/>
          </a:xfrm>
          <a:prstGeom prst="roundRect">
            <a:avLst>
              <a:gd name="adj" fmla="val 14257"/>
            </a:avLst>
          </a:prstGeom>
          <a:solidFill>
            <a:srgbClr val="FFFFFF">
              <a:shade val="85000"/>
            </a:srgbClr>
          </a:solidFill>
          <a:ln>
            <a:noFill/>
          </a:ln>
          <a:effectLst>
            <a:reflection blurRad="12700" stA="38000" endPos="28000" dist="5000" dir="5400000" sy="-100000" algn="bl" rotWithShape="0"/>
          </a:effectLst>
        </p:spPr>
      </p:pic>
      <p:sp>
        <p:nvSpPr>
          <p:cNvPr id="5" name="Прямоугольник 4"/>
          <p:cNvSpPr/>
          <p:nvPr/>
        </p:nvSpPr>
        <p:spPr>
          <a:xfrm>
            <a:off x="3305757" y="425451"/>
            <a:ext cx="3504036" cy="400110"/>
          </a:xfrm>
          <a:prstGeom prst="rect">
            <a:avLst/>
          </a:prstGeom>
        </p:spPr>
        <p:txBody>
          <a:bodyPr wrap="none">
            <a:spAutoFit/>
          </a:bodyPr>
          <a:lstStyle/>
          <a:p>
            <a:r>
              <a:rPr lang="ru-RU" sz="2000" b="1" dirty="0">
                <a:solidFill>
                  <a:srgbClr val="C00000"/>
                </a:solidFill>
                <a:latin typeface="Times New Roman" panose="02020603050405020304" pitchFamily="18" charset="0"/>
                <a:cs typeface="Times New Roman" panose="02020603050405020304" pitchFamily="18" charset="0"/>
              </a:rPr>
              <a:t>Тамара </a:t>
            </a:r>
            <a:r>
              <a:rPr lang="ru-RU" sz="2000" b="1" dirty="0" err="1">
                <a:solidFill>
                  <a:srgbClr val="C00000"/>
                </a:solidFill>
                <a:latin typeface="Times New Roman" panose="02020603050405020304" pitchFamily="18" charset="0"/>
                <a:cs typeface="Times New Roman" panose="02020603050405020304" pitchFamily="18" charset="0"/>
              </a:rPr>
              <a:t>Горіха</a:t>
            </a:r>
            <a:r>
              <a:rPr lang="ru-RU" sz="2000" b="1" dirty="0">
                <a:solidFill>
                  <a:srgbClr val="C00000"/>
                </a:solidFill>
                <a:latin typeface="Times New Roman" panose="02020603050405020304" pitchFamily="18" charset="0"/>
                <a:cs typeface="Times New Roman" panose="02020603050405020304" pitchFamily="18" charset="0"/>
              </a:rPr>
              <a:t> </a:t>
            </a:r>
            <a:r>
              <a:rPr lang="ru-RU" sz="2000" b="1" dirty="0">
                <a:solidFill>
                  <a:srgbClr val="C00000"/>
                </a:solidFill>
                <a:latin typeface="Times New Roman" panose="02020603050405020304" pitchFamily="18" charset="0"/>
                <a:cs typeface="Times New Roman" panose="02020603050405020304" pitchFamily="18" charset="0"/>
              </a:rPr>
              <a:t>Зерня «</a:t>
            </a:r>
            <a:r>
              <a:rPr lang="ru-RU" sz="2000" b="1" dirty="0" err="1">
                <a:solidFill>
                  <a:srgbClr val="C00000"/>
                </a:solidFill>
                <a:latin typeface="Times New Roman" panose="02020603050405020304" pitchFamily="18" charset="0"/>
                <a:cs typeface="Times New Roman" panose="02020603050405020304" pitchFamily="18" charset="0"/>
              </a:rPr>
              <a:t>Доця</a:t>
            </a:r>
            <a:r>
              <a:rPr lang="ru-RU" sz="2000" b="1" dirty="0">
                <a:solidFill>
                  <a:srgbClr val="C00000"/>
                </a:solidFill>
                <a:latin typeface="Times New Roman" panose="02020603050405020304" pitchFamily="18" charset="0"/>
                <a:cs typeface="Times New Roman" panose="02020603050405020304" pitchFamily="18" charset="0"/>
              </a:rPr>
              <a:t>»</a:t>
            </a:r>
            <a:endParaRPr lang="ru-RU" sz="2000" b="1" dirty="0">
              <a:solidFill>
                <a:srgbClr val="C00000"/>
              </a:solidFill>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1487606" y="912419"/>
            <a:ext cx="6880711" cy="369332"/>
          </a:xfrm>
          <a:prstGeom prst="rect">
            <a:avLst/>
          </a:prstGeom>
        </p:spPr>
        <p:txBody>
          <a:bodyPr wrap="square">
            <a:spAutoFit/>
          </a:bodyPr>
          <a:lstStyle/>
          <a:p>
            <a:pPr algn="ctr"/>
            <a:r>
              <a:rPr lang="uk-UA" b="1" dirty="0">
                <a:latin typeface="Times New Roman" panose="02020603050405020304" pitchFamily="18" charset="0"/>
                <a:cs typeface="Times New Roman" panose="02020603050405020304" pitchFamily="18" charset="0"/>
              </a:rPr>
              <a:t>Для тих, хто прагне позбутися відчуття безвиході й безсилля.</a:t>
            </a:r>
            <a:endParaRPr lang="uk-UA" b="1" dirty="0">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4"/>
          <a:stretch>
            <a:fillRect/>
          </a:stretch>
        </p:blipFill>
        <p:spPr>
          <a:xfrm>
            <a:off x="6981906" y="4369859"/>
            <a:ext cx="3614150" cy="2665849"/>
          </a:xfrm>
          <a:prstGeom prst="rect">
            <a:avLst/>
          </a:prstGeom>
        </p:spPr>
      </p:pic>
      <p:sp>
        <p:nvSpPr>
          <p:cNvPr id="8" name="Прямоугольник 7"/>
          <p:cNvSpPr/>
          <p:nvPr/>
        </p:nvSpPr>
        <p:spPr>
          <a:xfrm>
            <a:off x="2499100" y="1368609"/>
            <a:ext cx="7313640" cy="4247317"/>
          </a:xfrm>
          <a:prstGeom prst="rect">
            <a:avLst/>
          </a:prstGeom>
        </p:spPr>
        <p:txBody>
          <a:bodyPr wrap="square">
            <a:spAutoFit/>
          </a:bodyPr>
          <a:lstStyle/>
          <a:p>
            <a:pPr indent="379339" algn="just"/>
            <a:r>
              <a:rPr lang="uk-UA" dirty="0">
                <a:latin typeface="Times New Roman" panose="02020603050405020304" pitchFamily="18" charset="0"/>
                <a:cs typeface="Times New Roman" panose="02020603050405020304" pitchFamily="18" charset="0"/>
              </a:rPr>
              <a:t>Головна героїня, яку всі називають «доця», бачить на власні очі окупацію Донецька й вирішує разом з побратимами сформувати групу опору для допомоги українським військовим: «Навіть якщо довкола тебе немає України, навіть якщо там пустка і лід, навіть якщо там тьма єгипетська, у тобі самому України стане з головою, бо Україна – це ти». Дівчина чи не одразу усвідомлює, що розгортається війна за українську ідентичність, але стикається з байдужістю місцевого населення, яке пройшло через русифікаційну м’ясорубку ще до вторгнення РФ. Звичайно, є й ті, хто зумів зберегти національну пам’ять, але їм стає на заваді страх бути собою. Однак герої вірять, що потрібні своїй країні навіть з надламаними душами й засміченими головами: «Зараз? Зараз я думаю, що нам треба вижити і од </a:t>
            </a:r>
            <a:r>
              <a:rPr lang="uk-UA" dirty="0" err="1">
                <a:latin typeface="Times New Roman" panose="02020603050405020304" pitchFamily="18" charset="0"/>
                <a:cs typeface="Times New Roman" panose="02020603050405020304" pitchFamily="18" charset="0"/>
              </a:rPr>
              <a:t>русні</a:t>
            </a:r>
            <a:r>
              <a:rPr lang="uk-UA" dirty="0">
                <a:latin typeface="Times New Roman" panose="02020603050405020304" pitchFamily="18" charset="0"/>
                <a:cs typeface="Times New Roman" panose="02020603050405020304" pitchFamily="18" charset="0"/>
              </a:rPr>
              <a:t> відбитися. А там уже нас Україна прийме такими, як є, ми їй усякі </a:t>
            </a:r>
            <a:r>
              <a:rPr lang="uk-UA" dirty="0" err="1">
                <a:latin typeface="Times New Roman" panose="02020603050405020304" pitchFamily="18" charset="0"/>
                <a:cs typeface="Times New Roman" panose="02020603050405020304" pitchFamily="18" charset="0"/>
              </a:rPr>
              <a:t>придамося</a:t>
            </a:r>
            <a:r>
              <a:rPr lang="uk-UA" dirty="0">
                <a:latin typeface="Times New Roman" panose="02020603050405020304" pitchFamily="18" charset="0"/>
                <a:cs typeface="Times New Roman" panose="02020603050405020304" pitchFamily="18" charset="0"/>
              </a:rPr>
              <a:t>, і глухі, і німі, і безпам’ятні». У це вірить і «доця», яка не здається ворогам, попри все: «Стій прямо і смійся, смійся їм в очі».</a:t>
            </a:r>
            <a:endParaRPr lang="uk-UA"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56743829"/>
      </p:ext>
    </p:extLst>
  </p:cSld>
  <p:clrMapOvr>
    <a:masterClrMapping/>
  </p:clrMapOvr>
  <mc:AlternateContent xmlns:mc="http://schemas.openxmlformats.org/markup-compatibility/2006">
    <mc:Choice xmlns:p14="http://schemas.microsoft.com/office/powerpoint/2010/main" Requires="p14">
      <p:transition spd="slow" p14:dur="1500" advClick="0" advTm="13000">
        <p14:reveal/>
      </p:transition>
    </mc:Choice>
    <mc:Fallback>
      <p:transition spd="slow" advClick="0" advTm="13000">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10115550" cy="6858000"/>
          </a:xfrm>
          <a:prstGeom prst="rect">
            <a:avLst/>
          </a:prstGeom>
        </p:spPr>
      </p:pic>
      <p:sp>
        <p:nvSpPr>
          <p:cNvPr id="5" name="Прямоугольник 4"/>
          <p:cNvSpPr/>
          <p:nvPr/>
        </p:nvSpPr>
        <p:spPr>
          <a:xfrm>
            <a:off x="588781" y="482611"/>
            <a:ext cx="8937988" cy="3415278"/>
          </a:xfrm>
          <a:prstGeom prst="rect">
            <a:avLst/>
          </a:prstGeom>
          <a:noFill/>
        </p:spPr>
        <p:txBody>
          <a:bodyPr wrap="square" lIns="75867" tIns="37933" rIns="75867" bIns="37933">
            <a:spAutoFit/>
          </a:bodyPr>
          <a:lstStyle/>
          <a:p>
            <a:pPr algn="ctr" fontAlgn="base">
              <a:lnSpc>
                <a:spcPct val="107000"/>
              </a:lnSpc>
            </a:pPr>
            <a:r>
              <a:rPr lang="uk-UA" sz="2400" b="1" dirty="0">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У теперішні нелегкі дні ми будемо спільно й непохитно і далі відстоювати суверенність нашої держави, примножувати її традиції та блага, як того вимагає совість і сумління. </a:t>
            </a:r>
          </a:p>
          <a:p>
            <a:pPr algn="ctr" fontAlgn="base">
              <a:lnSpc>
                <a:spcPct val="107000"/>
              </a:lnSpc>
            </a:pPr>
            <a:endParaRPr lang="uk-UA" sz="2800" b="1" dirty="0">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fontAlgn="base">
              <a:lnSpc>
                <a:spcPct val="107000"/>
              </a:lnSpc>
            </a:pPr>
            <a:r>
              <a:rPr lang="uk-UA" sz="2800" b="1" dirty="0">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Нехай </a:t>
            </a:r>
            <a:r>
              <a:rPr lang="ru-RU" sz="2800" b="1" dirty="0">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Господь </a:t>
            </a:r>
            <a:r>
              <a:rPr lang="ru-RU" sz="2800" b="1" dirty="0" err="1">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береже</a:t>
            </a:r>
            <a:r>
              <a:rPr lang="ru-RU" sz="2800" b="1" dirty="0">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2800" b="1" dirty="0" err="1">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всіх</a:t>
            </a:r>
            <a:r>
              <a:rPr lang="ru-RU" sz="2800" b="1" dirty="0">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2800" b="1" dirty="0" err="1">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захисниць</a:t>
            </a:r>
            <a:r>
              <a:rPr lang="ru-RU" sz="2800" b="1" dirty="0">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 та </a:t>
            </a:r>
            <a:r>
              <a:rPr lang="ru-RU" sz="2800" b="1" dirty="0" err="1">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захисників</a:t>
            </a:r>
            <a:r>
              <a:rPr lang="ru-RU" sz="2800" b="1" dirty="0">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RU" sz="3600" b="1" dirty="0">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fontAlgn="base"/>
            <a:r>
              <a:rPr lang="ru-RU" sz="3600" b="1" dirty="0">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Слава </a:t>
            </a:r>
            <a:r>
              <a:rPr lang="ru-RU" sz="3600" b="1" dirty="0" err="1">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Україні</a:t>
            </a:r>
            <a:r>
              <a:rPr lang="ru-RU" sz="3600" b="1" dirty="0">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a:t>
            </a:r>
            <a:endParaRPr lang="uk-UA" sz="36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fontAlgn="base"/>
            <a:r>
              <a:rPr lang="uk-UA" sz="36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Героям Слава!</a:t>
            </a:r>
            <a:endParaRPr lang="ru-RU" sz="3600" b="1" dirty="0">
              <a:ln w="0"/>
              <a:effectLst>
                <a:outerShdw blurRad="38100" dist="19050" dir="2700000" algn="tl" rotWithShape="0">
                  <a:schemeClr val="dk1">
                    <a:alpha val="40000"/>
                  </a:schemeClr>
                </a:outerShdw>
              </a:effectLst>
            </a:endParaRPr>
          </a:p>
        </p:txBody>
      </p:sp>
      <p:pic>
        <p:nvPicPr>
          <p:cNvPr id="3" name="Рисунок 2"/>
          <p:cNvPicPr>
            <a:picLocks noChangeAspect="1"/>
          </p:cNvPicPr>
          <p:nvPr/>
        </p:nvPicPr>
        <p:blipFill>
          <a:blip r:embed="rId3"/>
          <a:stretch>
            <a:fillRect/>
          </a:stretch>
        </p:blipFill>
        <p:spPr>
          <a:xfrm>
            <a:off x="5916787" y="3429000"/>
            <a:ext cx="4493154" cy="3223207"/>
          </a:xfrm>
          <a:prstGeom prst="rect">
            <a:avLst/>
          </a:prstGeom>
        </p:spPr>
      </p:pic>
      <p:pic>
        <p:nvPicPr>
          <p:cNvPr id="2" name="Рисунок 1"/>
          <p:cNvPicPr>
            <a:picLocks noChangeAspect="1"/>
          </p:cNvPicPr>
          <p:nvPr/>
        </p:nvPicPr>
        <p:blipFill rotWithShape="1">
          <a:blip r:embed="rId4"/>
          <a:srcRect l="43201" t="41480"/>
          <a:stretch/>
        </p:blipFill>
        <p:spPr>
          <a:xfrm>
            <a:off x="0" y="3429000"/>
            <a:ext cx="5916786" cy="3429000"/>
          </a:xfrm>
          <a:prstGeom prst="rect">
            <a:avLst/>
          </a:prstGeom>
          <a:effectLst>
            <a:softEdge rad="635000"/>
          </a:effectLst>
        </p:spPr>
      </p:pic>
    </p:spTree>
    <p:extLst>
      <p:ext uri="{BB962C8B-B14F-4D97-AF65-F5344CB8AC3E}">
        <p14:creationId xmlns:p14="http://schemas.microsoft.com/office/powerpoint/2010/main" val="1076659112"/>
      </p:ext>
    </p:extLst>
  </p:cSld>
  <p:clrMapOvr>
    <a:masterClrMapping/>
  </p:clrMapOvr>
  <mc:AlternateContent xmlns:mc="http://schemas.openxmlformats.org/markup-compatibility/2006">
    <mc:Choice xmlns:p14="http://schemas.microsoft.com/office/powerpoint/2010/main" Requires="p14">
      <p:transition spd="slow" p14:dur="1500" advClick="0" advTm="10000">
        <p14:reveal/>
      </p:transition>
    </mc:Choice>
    <mc:Fallback>
      <p:transition spd="slow" advClick="0" advTm="10000">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5" name="Рисунок 4"/>
          <p:cNvPicPr>
            <a:picLocks noChangeAspect="1"/>
          </p:cNvPicPr>
          <p:nvPr/>
        </p:nvPicPr>
        <p:blipFill rotWithShape="1">
          <a:blip r:embed="rId3"/>
          <a:srcRect l="20754"/>
          <a:stretch/>
        </p:blipFill>
        <p:spPr>
          <a:xfrm>
            <a:off x="0" y="0"/>
            <a:ext cx="10115550" cy="6844928"/>
          </a:xfrm>
          <a:prstGeom prst="rect">
            <a:avLst/>
          </a:prstGeom>
        </p:spPr>
      </p:pic>
      <p:sp>
        <p:nvSpPr>
          <p:cNvPr id="6" name="Прямоугольник 5"/>
          <p:cNvSpPr/>
          <p:nvPr/>
        </p:nvSpPr>
        <p:spPr>
          <a:xfrm>
            <a:off x="2201282" y="2310210"/>
            <a:ext cx="5712986" cy="322076"/>
          </a:xfrm>
          <a:prstGeom prst="rect">
            <a:avLst/>
          </a:prstGeom>
        </p:spPr>
        <p:txBody>
          <a:bodyPr wrap="square">
            <a:spAutoFit/>
          </a:bodyPr>
          <a:lstStyle/>
          <a:p>
            <a:pPr algn="ctr"/>
            <a:r>
              <a:rPr lang="ru-RU" sz="1493" dirty="0"/>
              <a:t> </a:t>
            </a:r>
            <a:endParaRPr lang="ru-RU" sz="2323" dirty="0">
              <a:latin typeface="Times New Roman" panose="02020603050405020304" pitchFamily="18" charset="0"/>
              <a:cs typeface="Times New Roman" panose="02020603050405020304" pitchFamily="18" charset="0"/>
            </a:endParaRPr>
          </a:p>
        </p:txBody>
      </p:sp>
      <p:pic>
        <p:nvPicPr>
          <p:cNvPr id="10" name="Рисунок 9"/>
          <p:cNvPicPr>
            <a:picLocks noChangeAspect="1"/>
          </p:cNvPicPr>
          <p:nvPr/>
        </p:nvPicPr>
        <p:blipFill rotWithShape="1">
          <a:blip r:embed="rId4"/>
          <a:srcRect l="14474" t="9404" r="27272" b="9158"/>
          <a:stretch/>
        </p:blipFill>
        <p:spPr>
          <a:xfrm>
            <a:off x="301962" y="4717217"/>
            <a:ext cx="2823751" cy="2366852"/>
          </a:xfrm>
          <a:prstGeom prst="rect">
            <a:avLst/>
          </a:prstGeom>
          <a:effectLst>
            <a:softEdge rad="317500"/>
          </a:effectLst>
        </p:spPr>
      </p:pic>
      <p:pic>
        <p:nvPicPr>
          <p:cNvPr id="12" name="Рисунок 11"/>
          <p:cNvPicPr>
            <a:picLocks noChangeAspect="1"/>
          </p:cNvPicPr>
          <p:nvPr/>
        </p:nvPicPr>
        <p:blipFill>
          <a:blip r:embed="rId5"/>
          <a:stretch>
            <a:fillRect/>
          </a:stretch>
        </p:blipFill>
        <p:spPr>
          <a:xfrm>
            <a:off x="5952880" y="2976856"/>
            <a:ext cx="3627848" cy="2850738"/>
          </a:xfrm>
          <a:prstGeom prst="rect">
            <a:avLst/>
          </a:prstGeom>
          <a:effectLst>
            <a:softEdge rad="635000"/>
          </a:effectLst>
        </p:spPr>
      </p:pic>
      <p:pic>
        <p:nvPicPr>
          <p:cNvPr id="15" name="Рисунок 14"/>
          <p:cNvPicPr>
            <a:picLocks noChangeAspect="1"/>
          </p:cNvPicPr>
          <p:nvPr/>
        </p:nvPicPr>
        <p:blipFill>
          <a:blip r:embed="rId6"/>
          <a:stretch>
            <a:fillRect/>
          </a:stretch>
        </p:blipFill>
        <p:spPr>
          <a:xfrm>
            <a:off x="-264978" y="2471248"/>
            <a:ext cx="3957632" cy="2906751"/>
          </a:xfrm>
          <a:prstGeom prst="rect">
            <a:avLst/>
          </a:prstGeom>
          <a:effectLst>
            <a:softEdge rad="635000"/>
          </a:effectLst>
        </p:spPr>
      </p:pic>
      <p:sp>
        <p:nvSpPr>
          <p:cNvPr id="2" name="Прямоугольник 1"/>
          <p:cNvSpPr/>
          <p:nvPr/>
        </p:nvSpPr>
        <p:spPr>
          <a:xfrm>
            <a:off x="5085755" y="382532"/>
            <a:ext cx="5057775" cy="1938992"/>
          </a:xfrm>
          <a:prstGeom prst="rect">
            <a:avLst/>
          </a:prstGeom>
        </p:spPr>
        <p:txBody>
          <a:bodyPr>
            <a:spAutoFit/>
          </a:bodyPr>
          <a:lstStyle/>
          <a:p>
            <a:pPr algn="ctr"/>
            <a:r>
              <a:rPr lang="ru-RU" sz="2400" b="1" i="1" dirty="0" err="1" smtClean="0">
                <a:ln w="0"/>
                <a:solidFill>
                  <a:srgbClr val="FFFF00"/>
                </a:solidFill>
                <a:effectLst>
                  <a:glow rad="63500">
                    <a:schemeClr val="accent5">
                      <a:satMod val="175000"/>
                      <a:alpha val="40000"/>
                    </a:schemeClr>
                  </a:glow>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Спасиб</a:t>
            </a:r>
            <a:r>
              <a:rPr lang="uk-UA" sz="2400" b="1" i="1" dirty="0" smtClean="0">
                <a:ln w="0"/>
                <a:solidFill>
                  <a:srgbClr val="FFFF00"/>
                </a:solidFill>
                <a:effectLst>
                  <a:glow rad="63500">
                    <a:schemeClr val="accent5">
                      <a:satMod val="175000"/>
                      <a:alpha val="40000"/>
                    </a:schemeClr>
                  </a:glow>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і </a:t>
            </a:r>
            <a:r>
              <a:rPr lang="ru-RU" sz="2400" b="1" i="1" dirty="0" err="1" smtClean="0">
                <a:ln w="0"/>
                <a:solidFill>
                  <a:srgbClr val="FFFF00"/>
                </a:solidFill>
                <a:effectLst>
                  <a:glow rad="63500">
                    <a:schemeClr val="accent5">
                      <a:satMod val="175000"/>
                      <a:alpha val="40000"/>
                    </a:schemeClr>
                  </a:glow>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воїни</a:t>
            </a:r>
            <a:r>
              <a:rPr lang="ru-RU" sz="2400" b="1" i="1" dirty="0" smtClean="0">
                <a:ln w="0"/>
                <a:solidFill>
                  <a:srgbClr val="FFFF00"/>
                </a:solidFill>
                <a:effectLst>
                  <a:glow rad="63500">
                    <a:schemeClr val="accent5">
                      <a:satMod val="175000"/>
                      <a:alpha val="40000"/>
                    </a:schemeClr>
                  </a:glow>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ru-RU" sz="2400" b="1" i="1" dirty="0" err="1" smtClean="0">
                <a:ln w="0"/>
                <a:solidFill>
                  <a:srgbClr val="FFFF00"/>
                </a:solidFill>
                <a:effectLst>
                  <a:glow rad="63500">
                    <a:schemeClr val="accent5">
                      <a:satMod val="175000"/>
                      <a:alpha val="40000"/>
                    </a:schemeClr>
                  </a:glow>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мої</a:t>
            </a:r>
            <a:r>
              <a:rPr lang="ru-RU" sz="2400" b="1" i="1" dirty="0" smtClean="0">
                <a:ln w="0"/>
                <a:solidFill>
                  <a:srgbClr val="FFFF00"/>
                </a:solidFill>
                <a:effectLst>
                  <a:glow rad="63500">
                    <a:schemeClr val="accent5">
                      <a:satMod val="175000"/>
                      <a:alpha val="40000"/>
                    </a:schemeClr>
                  </a:glow>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за те,</a:t>
            </a:r>
          </a:p>
          <a:p>
            <a:pPr algn="ctr"/>
            <a:r>
              <a:rPr lang="ru-RU" sz="2400" b="1" i="1" dirty="0" smtClean="0">
                <a:ln w="0"/>
                <a:solidFill>
                  <a:srgbClr val="FFFF00"/>
                </a:solidFill>
                <a:effectLst>
                  <a:glow rad="63500">
                    <a:schemeClr val="accent5">
                      <a:satMod val="175000"/>
                      <a:alpha val="40000"/>
                    </a:schemeClr>
                  </a:glow>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ru-RU" sz="2400" b="1" i="1" dirty="0" err="1">
                <a:ln w="0"/>
                <a:solidFill>
                  <a:srgbClr val="FFFF00"/>
                </a:solidFill>
                <a:effectLst>
                  <a:glow rad="63500">
                    <a:schemeClr val="accent5">
                      <a:satMod val="175000"/>
                      <a:alpha val="40000"/>
                    </a:schemeClr>
                  </a:glow>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що</a:t>
            </a:r>
            <a:r>
              <a:rPr lang="ru-RU" sz="2400" b="1" i="1" dirty="0">
                <a:ln w="0"/>
                <a:solidFill>
                  <a:srgbClr val="FFFF00"/>
                </a:solidFill>
                <a:effectLst>
                  <a:glow rad="63500">
                    <a:schemeClr val="accent5">
                      <a:satMod val="175000"/>
                      <a:alpha val="40000"/>
                    </a:schemeClr>
                  </a:glow>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бережете </a:t>
            </a:r>
            <a:r>
              <a:rPr lang="ru-RU" sz="2400" b="1" i="1" dirty="0" err="1">
                <a:ln w="0"/>
                <a:solidFill>
                  <a:srgbClr val="FFFF00"/>
                </a:solidFill>
                <a:effectLst>
                  <a:glow rad="63500">
                    <a:schemeClr val="accent5">
                      <a:satMod val="175000"/>
                      <a:alpha val="40000"/>
                    </a:schemeClr>
                  </a:glow>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Україну</a:t>
            </a:r>
            <a:r>
              <a:rPr lang="ru-RU" sz="2400" b="1" i="1" dirty="0">
                <a:ln w="0"/>
                <a:solidFill>
                  <a:srgbClr val="FFFF00"/>
                </a:solidFill>
                <a:effectLst>
                  <a:glow rad="63500">
                    <a:schemeClr val="accent5">
                      <a:satMod val="175000"/>
                      <a:alpha val="40000"/>
                    </a:schemeClr>
                  </a:glow>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a:t>
            </a:r>
          </a:p>
          <a:p>
            <a:pPr algn="ctr"/>
            <a:r>
              <a:rPr lang="ru-RU" sz="2400" b="1" i="1" dirty="0" err="1" smtClean="0">
                <a:ln w="0"/>
                <a:solidFill>
                  <a:srgbClr val="FFFF00"/>
                </a:solidFill>
                <a:effectLst>
                  <a:glow rad="63500">
                    <a:schemeClr val="accent5">
                      <a:satMod val="175000"/>
                      <a:alpha val="40000"/>
                    </a:schemeClr>
                  </a:glow>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Спасибі</a:t>
            </a:r>
            <a:r>
              <a:rPr lang="ru-RU" sz="2400" b="1" i="1" dirty="0" smtClean="0">
                <a:ln w="0"/>
                <a:solidFill>
                  <a:srgbClr val="FFFF00"/>
                </a:solidFill>
                <a:effectLst>
                  <a:glow rad="63500">
                    <a:schemeClr val="accent5">
                      <a:satMod val="175000"/>
                      <a:alpha val="40000"/>
                    </a:schemeClr>
                  </a:glow>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ru-RU" sz="2400" b="1" i="1" dirty="0">
                <a:ln w="0"/>
                <a:solidFill>
                  <a:srgbClr val="FFFF00"/>
                </a:solidFill>
                <a:effectLst>
                  <a:glow rad="63500">
                    <a:schemeClr val="accent5">
                      <a:satMod val="175000"/>
                      <a:alpha val="40000"/>
                    </a:schemeClr>
                  </a:glow>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вам за тихий, </a:t>
            </a:r>
            <a:r>
              <a:rPr lang="ru-RU" sz="2400" b="1" i="1" dirty="0" err="1">
                <a:ln w="0"/>
                <a:solidFill>
                  <a:srgbClr val="FFFF00"/>
                </a:solidFill>
                <a:effectLst>
                  <a:glow rad="63500">
                    <a:schemeClr val="accent5">
                      <a:satMod val="175000"/>
                      <a:alpha val="40000"/>
                    </a:schemeClr>
                  </a:glow>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мирний</a:t>
            </a:r>
            <a:r>
              <a:rPr lang="ru-RU" sz="2400" b="1" i="1" dirty="0">
                <a:ln w="0"/>
                <a:solidFill>
                  <a:srgbClr val="FFFF00"/>
                </a:solidFill>
                <a:effectLst>
                  <a:glow rad="63500">
                    <a:schemeClr val="accent5">
                      <a:satMod val="175000"/>
                      <a:alpha val="40000"/>
                    </a:schemeClr>
                  </a:glow>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сон</a:t>
            </a:r>
            <a:r>
              <a:rPr lang="ru-RU" sz="2400" b="1" i="1" dirty="0" smtClean="0">
                <a:ln w="0"/>
                <a:solidFill>
                  <a:srgbClr val="FFFF00"/>
                </a:solidFill>
                <a:effectLst>
                  <a:glow rad="63500">
                    <a:schemeClr val="accent5">
                      <a:satMod val="175000"/>
                      <a:alpha val="40000"/>
                    </a:schemeClr>
                  </a:glow>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a:t>
            </a:r>
          </a:p>
          <a:p>
            <a:pPr algn="ctr"/>
            <a:r>
              <a:rPr lang="uk-UA" sz="2400" b="1" i="1" dirty="0" smtClean="0">
                <a:ln w="0"/>
                <a:solidFill>
                  <a:srgbClr val="FFFF00"/>
                </a:solidFill>
                <a:effectLst>
                  <a:glow rad="63500">
                    <a:schemeClr val="accent5">
                      <a:satMod val="175000"/>
                      <a:alpha val="40000"/>
                    </a:schemeClr>
                  </a:glow>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Спасибі вам за те, що ви живі!</a:t>
            </a:r>
            <a:endParaRPr lang="ru-RU" sz="2400" b="1" i="1" dirty="0">
              <a:ln w="0"/>
              <a:solidFill>
                <a:srgbClr val="FFFF00"/>
              </a:solidFill>
              <a:effectLst>
                <a:glow rad="63500">
                  <a:schemeClr val="accent5">
                    <a:satMod val="175000"/>
                    <a:alpha val="40000"/>
                  </a:schemeClr>
                </a:glow>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algn="ctr"/>
            <a:r>
              <a:rPr lang="ru-RU" sz="2400" b="1" i="1" dirty="0" smtClean="0">
                <a:ln w="0"/>
                <a:solidFill>
                  <a:srgbClr val="FFFF00"/>
                </a:solidFill>
                <a:effectLst>
                  <a:glow rad="63500">
                    <a:schemeClr val="accent5">
                      <a:satMod val="175000"/>
                      <a:alpha val="40000"/>
                    </a:schemeClr>
                  </a:glow>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І </a:t>
            </a:r>
            <a:r>
              <a:rPr lang="ru-RU" sz="2400" b="1" i="1" dirty="0" err="1" smtClean="0">
                <a:ln w="0"/>
                <a:solidFill>
                  <a:srgbClr val="FFFF00"/>
                </a:solidFill>
                <a:effectLst>
                  <a:glow rad="63500">
                    <a:schemeClr val="accent5">
                      <a:satMod val="175000"/>
                      <a:alpha val="40000"/>
                    </a:schemeClr>
                  </a:glow>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спасибі</a:t>
            </a:r>
            <a:r>
              <a:rPr lang="ru-RU" sz="2400" b="1" i="1" dirty="0" smtClean="0">
                <a:ln w="0"/>
                <a:solidFill>
                  <a:srgbClr val="FFFF00"/>
                </a:solidFill>
                <a:effectLst>
                  <a:glow rad="63500">
                    <a:schemeClr val="accent5">
                      <a:satMod val="175000"/>
                      <a:alpha val="40000"/>
                    </a:schemeClr>
                  </a:glow>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ru-RU" sz="2400" b="1" i="1" dirty="0" err="1">
                <a:ln w="0"/>
                <a:solidFill>
                  <a:srgbClr val="FFFF00"/>
                </a:solidFill>
                <a:effectLst>
                  <a:glow rad="63500">
                    <a:schemeClr val="accent5">
                      <a:satMod val="175000"/>
                      <a:alpha val="40000"/>
                    </a:schemeClr>
                  </a:glow>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ангели</a:t>
            </a:r>
            <a:r>
              <a:rPr lang="ru-RU" sz="2400" b="1" i="1" dirty="0">
                <a:ln w="0"/>
                <a:solidFill>
                  <a:srgbClr val="FFFF00"/>
                </a:solidFill>
                <a:effectLst>
                  <a:glow rad="63500">
                    <a:schemeClr val="accent5">
                      <a:satMod val="175000"/>
                      <a:alpha val="40000"/>
                    </a:schemeClr>
                  </a:glow>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ru-RU" sz="2400" b="1" i="1" dirty="0" err="1">
                <a:ln w="0"/>
                <a:solidFill>
                  <a:srgbClr val="FFFF00"/>
                </a:solidFill>
                <a:effectLst>
                  <a:glow rad="63500">
                    <a:schemeClr val="accent5">
                      <a:satMod val="175000"/>
                      <a:alpha val="40000"/>
                    </a:schemeClr>
                  </a:glow>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мої</a:t>
            </a:r>
            <a:r>
              <a:rPr lang="ru-RU" sz="2400" b="1" i="1" dirty="0">
                <a:ln w="0"/>
                <a:solidFill>
                  <a:srgbClr val="FFFF00"/>
                </a:solidFill>
                <a:effectLst>
                  <a:glow rad="63500">
                    <a:schemeClr val="accent5">
                      <a:satMod val="175000"/>
                      <a:alpha val="40000"/>
                    </a:schemeClr>
                  </a:glow>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a:t>
            </a:r>
          </a:p>
        </p:txBody>
      </p:sp>
      <p:pic>
        <p:nvPicPr>
          <p:cNvPr id="7" name="Рисунок 6"/>
          <p:cNvPicPr>
            <a:picLocks noChangeAspect="1"/>
          </p:cNvPicPr>
          <p:nvPr/>
        </p:nvPicPr>
        <p:blipFill rotWithShape="1">
          <a:blip r:embed="rId7"/>
          <a:srcRect l="4390" t="5169" r="3671" b="3040"/>
          <a:stretch/>
        </p:blipFill>
        <p:spPr>
          <a:xfrm>
            <a:off x="5143223" y="4803026"/>
            <a:ext cx="3766782" cy="2507112"/>
          </a:xfrm>
          <a:prstGeom prst="rect">
            <a:avLst/>
          </a:prstGeom>
          <a:effectLst>
            <a:softEdge rad="635000"/>
          </a:effectLst>
        </p:spPr>
      </p:pic>
    </p:spTree>
    <p:extLst>
      <p:ext uri="{BB962C8B-B14F-4D97-AF65-F5344CB8AC3E}">
        <p14:creationId xmlns:p14="http://schemas.microsoft.com/office/powerpoint/2010/main" val="1768234157"/>
      </p:ext>
    </p:extLst>
  </p:cSld>
  <p:clrMapOvr>
    <a:masterClrMapping/>
  </p:clrMapOvr>
  <mc:AlternateContent xmlns:mc="http://schemas.openxmlformats.org/markup-compatibility/2006">
    <mc:Choice xmlns:p14="http://schemas.microsoft.com/office/powerpoint/2010/main" Requires="p14">
      <p:transition spd="slow" p14:dur="1500" advClick="0" advTm="9000">
        <p14:reveal/>
      </p:transition>
    </mc:Choice>
    <mc:Fallback>
      <p:transition spd="slow" advClick="0" advTm="9000">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10116427" cy="6960357"/>
          </a:xfrm>
          <a:prstGeom prst="rect">
            <a:avLst/>
          </a:prstGeom>
        </p:spPr>
      </p:pic>
      <p:sp>
        <p:nvSpPr>
          <p:cNvPr id="3" name="Прямоугольник 2"/>
          <p:cNvSpPr/>
          <p:nvPr/>
        </p:nvSpPr>
        <p:spPr>
          <a:xfrm>
            <a:off x="2675702" y="2836121"/>
            <a:ext cx="4765022" cy="769441"/>
          </a:xfrm>
          <a:prstGeom prst="rect">
            <a:avLst/>
          </a:prstGeom>
        </p:spPr>
        <p:txBody>
          <a:bodyPr wrap="none">
            <a:spAutoFit/>
          </a:bodyPr>
          <a:lstStyle/>
          <a:p>
            <a:r>
              <a:rPr lang="ru-RU" sz="4400" b="1" dirty="0" err="1">
                <a:ln w="12700" cmpd="sng">
                  <a:solidFill>
                    <a:srgbClr val="002060"/>
                  </a:solidFill>
                  <a:prstDash val="solid"/>
                </a:ln>
                <a:solidFill>
                  <a:srgbClr val="002060"/>
                </a:solidFill>
                <a:latin typeface="Times New Roman" panose="02020603050405020304" pitchFamily="18" charset="0"/>
                <a:cs typeface="Times New Roman" panose="02020603050405020304" pitchFamily="18" charset="0"/>
              </a:rPr>
              <a:t>Дякуємо</a:t>
            </a:r>
            <a:r>
              <a:rPr lang="ru-RU" sz="4400" b="1" dirty="0">
                <a:ln w="12700" cmpd="sng">
                  <a:solidFill>
                    <a:srgbClr val="002060"/>
                  </a:solidFill>
                  <a:prstDash val="solid"/>
                </a:ln>
                <a:solidFill>
                  <a:srgbClr val="002060"/>
                </a:solidFill>
                <a:latin typeface="Times New Roman" panose="02020603050405020304" pitchFamily="18" charset="0"/>
                <a:cs typeface="Times New Roman" panose="02020603050405020304" pitchFamily="18" charset="0"/>
              </a:rPr>
              <a:t> за </a:t>
            </a:r>
            <a:r>
              <a:rPr lang="ru-RU" sz="4400" b="1" dirty="0" err="1">
                <a:ln w="12700" cmpd="sng">
                  <a:solidFill>
                    <a:srgbClr val="002060"/>
                  </a:solidFill>
                  <a:prstDash val="solid"/>
                </a:ln>
                <a:solidFill>
                  <a:srgbClr val="002060"/>
                </a:solidFill>
                <a:latin typeface="Times New Roman" panose="02020603050405020304" pitchFamily="18" charset="0"/>
                <a:cs typeface="Times New Roman" panose="02020603050405020304" pitchFamily="18" charset="0"/>
              </a:rPr>
              <a:t>увагу</a:t>
            </a:r>
            <a:r>
              <a:rPr lang="ru-RU" sz="4400" b="1" dirty="0">
                <a:ln w="12700" cmpd="sng">
                  <a:solidFill>
                    <a:srgbClr val="002060"/>
                  </a:solidFill>
                  <a:prstDash val="solid"/>
                </a:ln>
                <a:solidFill>
                  <a:srgbClr val="002060"/>
                </a:solidFill>
                <a:latin typeface="Times New Roman" panose="02020603050405020304" pitchFamily="18" charset="0"/>
                <a:cs typeface="Times New Roman" panose="02020603050405020304" pitchFamily="18" charset="0"/>
              </a:rPr>
              <a:t>!</a:t>
            </a:r>
          </a:p>
        </p:txBody>
      </p:sp>
      <p:sp>
        <p:nvSpPr>
          <p:cNvPr id="4" name="Rectangle 2"/>
          <p:cNvSpPr>
            <a:spLocks noChangeArrowheads="1"/>
          </p:cNvSpPr>
          <p:nvPr/>
        </p:nvSpPr>
        <p:spPr bwMode="auto">
          <a:xfrm>
            <a:off x="1943523" y="3905467"/>
            <a:ext cx="5871755" cy="918328"/>
          </a:xfrm>
          <a:prstGeom prst="rect">
            <a:avLst/>
          </a:prstGeom>
          <a:noFill/>
          <a:ln w="9525">
            <a:noFill/>
            <a:miter lim="800000"/>
            <a:headEnd/>
            <a:tailEnd/>
          </a:ln>
        </p:spPr>
        <p:txBody>
          <a:bodyPr wrap="square" anchor="ctr">
            <a:spAutoFit/>
          </a:bodyPr>
          <a:lstStyle/>
          <a:p>
            <a:pPr algn="r"/>
            <a:r>
              <a:rPr lang="uk-UA" sz="1789" b="1" i="1" dirty="0" smtClean="0">
                <a:solidFill>
                  <a:prstClr val="black"/>
                </a:solidFill>
                <a:latin typeface="Times New Roman" pitchFamily="18" charset="0"/>
                <a:cs typeface="Times New Roman" pitchFamily="18" charset="0"/>
              </a:rPr>
              <a:t>Віртуальний огляд підготували</a:t>
            </a:r>
            <a:r>
              <a:rPr lang="uk-UA" sz="1789" b="1" i="1" dirty="0">
                <a:solidFill>
                  <a:prstClr val="black"/>
                </a:solidFill>
                <a:latin typeface="Times New Roman" pitchFamily="18" charset="0"/>
                <a:cs typeface="Times New Roman" pitchFamily="18" charset="0"/>
              </a:rPr>
              <a:t>:</a:t>
            </a:r>
            <a:endParaRPr lang="ru-RU" sz="1789" dirty="0">
              <a:solidFill>
                <a:prstClr val="black"/>
              </a:solidFill>
              <a:latin typeface="Times New Roman" pitchFamily="18" charset="0"/>
              <a:cs typeface="Times New Roman" pitchFamily="18" charset="0"/>
            </a:endParaRPr>
          </a:p>
          <a:p>
            <a:pPr algn="r" eaLnBrk="0" hangingPunct="0"/>
            <a:r>
              <a:rPr lang="uk-UA" sz="1789" b="1" i="1" dirty="0" smtClean="0">
                <a:solidFill>
                  <a:prstClr val="black"/>
                </a:solidFill>
                <a:latin typeface="Times New Roman" pitchFamily="18" charset="0"/>
                <a:cs typeface="Times New Roman" pitchFamily="18" charset="0"/>
              </a:rPr>
              <a:t>завідувачка відділом обслуговування Бездольна </a:t>
            </a:r>
            <a:r>
              <a:rPr lang="uk-UA" sz="1789" b="1" i="1" dirty="0">
                <a:solidFill>
                  <a:prstClr val="black"/>
                </a:solidFill>
                <a:latin typeface="Times New Roman" pitchFamily="18" charset="0"/>
                <a:cs typeface="Times New Roman" pitchFamily="18" charset="0"/>
              </a:rPr>
              <a:t>Л. І.</a:t>
            </a:r>
          </a:p>
          <a:p>
            <a:pPr algn="r" eaLnBrk="0" hangingPunct="0"/>
            <a:r>
              <a:rPr lang="uk-UA" sz="1789" b="1" i="1" dirty="0" smtClean="0">
                <a:solidFill>
                  <a:prstClr val="black"/>
                </a:solidFill>
                <a:latin typeface="Times New Roman" pitchFamily="18" charset="0"/>
                <a:cs typeface="Times New Roman" pitchFamily="18" charset="0"/>
              </a:rPr>
              <a:t>завідувачка сектором </a:t>
            </a:r>
            <a:r>
              <a:rPr lang="uk-UA" sz="1789" b="1" i="1" dirty="0" err="1" smtClean="0">
                <a:solidFill>
                  <a:prstClr val="black"/>
                </a:solidFill>
                <a:latin typeface="Times New Roman" pitchFamily="18" charset="0"/>
                <a:cs typeface="Times New Roman" pitchFamily="18" charset="0"/>
              </a:rPr>
              <a:t>Лукшина</a:t>
            </a:r>
            <a:r>
              <a:rPr lang="uk-UA" sz="1789" b="1" i="1" dirty="0" smtClean="0">
                <a:solidFill>
                  <a:prstClr val="black"/>
                </a:solidFill>
                <a:latin typeface="Times New Roman" pitchFamily="18" charset="0"/>
                <a:cs typeface="Times New Roman" pitchFamily="18" charset="0"/>
              </a:rPr>
              <a:t> </a:t>
            </a:r>
            <a:r>
              <a:rPr lang="uk-UA" sz="1789" b="1" i="1" dirty="0">
                <a:solidFill>
                  <a:prstClr val="black"/>
                </a:solidFill>
                <a:latin typeface="Times New Roman" pitchFamily="18" charset="0"/>
                <a:cs typeface="Times New Roman" pitchFamily="18" charset="0"/>
              </a:rPr>
              <a:t>Є. Ю</a:t>
            </a:r>
            <a:r>
              <a:rPr lang="ru-RU" sz="1789" dirty="0">
                <a:solidFill>
                  <a:prstClr val="black"/>
                </a:solidFill>
                <a:latin typeface="Times New Roman" pitchFamily="18" charset="0"/>
                <a:cs typeface="Times New Roman" pitchFamily="18" charset="0"/>
              </a:rPr>
              <a:t> </a:t>
            </a:r>
          </a:p>
        </p:txBody>
      </p:sp>
    </p:spTree>
    <p:extLst>
      <p:ext uri="{BB962C8B-B14F-4D97-AF65-F5344CB8AC3E}">
        <p14:creationId xmlns:p14="http://schemas.microsoft.com/office/powerpoint/2010/main" val="1570006200"/>
      </p:ext>
    </p:extLst>
  </p:cSld>
  <p:clrMapOvr>
    <a:masterClrMapping/>
  </p:clrMapOvr>
  <mc:AlternateContent xmlns:mc="http://schemas.openxmlformats.org/markup-compatibility/2006">
    <mc:Choice xmlns:p14="http://schemas.microsoft.com/office/powerpoint/2010/main" Requires="p14">
      <p:transition spd="slow" p14:dur="1500" advClick="0" advTm="5000">
        <p14:reveal/>
      </p:transition>
    </mc:Choice>
    <mc:Fallback>
      <p:transition spd="slow" advClick="0" advTm="5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6" name="Прямоугольник 5"/>
          <p:cNvSpPr/>
          <p:nvPr/>
        </p:nvSpPr>
        <p:spPr>
          <a:xfrm>
            <a:off x="2201282" y="2310210"/>
            <a:ext cx="5712986" cy="322076"/>
          </a:xfrm>
          <a:prstGeom prst="rect">
            <a:avLst/>
          </a:prstGeom>
        </p:spPr>
        <p:txBody>
          <a:bodyPr wrap="square">
            <a:spAutoFit/>
          </a:bodyPr>
          <a:lstStyle/>
          <a:p>
            <a:pPr algn="ctr"/>
            <a:r>
              <a:rPr lang="ru-RU" sz="1493" dirty="0"/>
              <a:t> </a:t>
            </a:r>
            <a:endParaRPr lang="ru-RU" sz="2323"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2"/>
          <a:stretch>
            <a:fillRect/>
          </a:stretch>
        </p:blipFill>
        <p:spPr>
          <a:xfrm>
            <a:off x="0" y="0"/>
            <a:ext cx="10115550" cy="6858000"/>
          </a:xfrm>
          <a:prstGeom prst="rect">
            <a:avLst/>
          </a:prstGeom>
        </p:spPr>
      </p:pic>
      <p:sp>
        <p:nvSpPr>
          <p:cNvPr id="9" name="Прямоугольник 8"/>
          <p:cNvSpPr/>
          <p:nvPr/>
        </p:nvSpPr>
        <p:spPr>
          <a:xfrm>
            <a:off x="717616" y="600961"/>
            <a:ext cx="8697026" cy="2031325"/>
          </a:xfrm>
          <a:prstGeom prst="rect">
            <a:avLst/>
          </a:prstGeom>
        </p:spPr>
        <p:txBody>
          <a:bodyPr wrap="square">
            <a:spAutoFit/>
          </a:bodyPr>
          <a:lstStyle/>
          <a:p>
            <a:pPr indent="379339" algn="just"/>
            <a:r>
              <a:rPr lang="uk-UA" dirty="0">
                <a:latin typeface="Times New Roman" panose="02020603050405020304" pitchFamily="18" charset="0"/>
                <a:cs typeface="Times New Roman" panose="02020603050405020304" pitchFamily="18" charset="0"/>
              </a:rPr>
              <a:t>У часи війни ключовим стає готовність та вміння захищати свою державу. Російсько-українська війна 2022 кожного українця зробила воїном, готового на  своєму місці робити те, що він вміє та разом з армією наближати перемогу. Захист Вітчизни – справа мужніх!  Віримо, що скоро все закінчиться. Віримо в ЗСУ. </a:t>
            </a:r>
            <a:r>
              <a:rPr lang="uk-UA" dirty="0">
                <a:latin typeface="Times New Roman" panose="02020603050405020304" pitchFamily="18" charset="0"/>
                <a:cs typeface="Times New Roman" panose="02020603050405020304" pitchFamily="18" charset="0"/>
              </a:rPr>
              <a:t>А поки </a:t>
            </a:r>
            <a:r>
              <a:rPr lang="uk-UA" dirty="0" smtClean="0">
                <a:latin typeface="Times New Roman" panose="02020603050405020304" pitchFamily="18" charset="0"/>
                <a:cs typeface="Times New Roman" panose="02020603050405020304" pitchFamily="18" charset="0"/>
              </a:rPr>
              <a:t>війна </a:t>
            </a:r>
            <a:r>
              <a:rPr lang="uk-UA" dirty="0">
                <a:latin typeface="Times New Roman" panose="02020603050405020304" pitchFamily="18" charset="0"/>
                <a:cs typeface="Times New Roman" panose="02020603050405020304" pitchFamily="18" charset="0"/>
              </a:rPr>
              <a:t>триває пропонуємо відволіктися і переглянути огляд книг «Честь і слава незламним» про трагічні і героїчні події війни: десь – її чіткі обриси, а десь – тіні чи відголоски, але в кожній строчці про тих, хто нас захищає. </a:t>
            </a:r>
            <a:endParaRPr lang="uk-UA" dirty="0">
              <a:latin typeface="Times New Roman" panose="02020603050405020304" pitchFamily="18" charset="0"/>
              <a:cs typeface="Times New Roman" panose="02020603050405020304" pitchFamily="18" charset="0"/>
            </a:endParaRPr>
          </a:p>
        </p:txBody>
      </p:sp>
      <p:pic>
        <p:nvPicPr>
          <p:cNvPr id="10" name="Рисунок 9"/>
          <p:cNvPicPr>
            <a:picLocks noChangeAspect="1"/>
          </p:cNvPicPr>
          <p:nvPr/>
        </p:nvPicPr>
        <p:blipFill>
          <a:blip r:embed="rId3"/>
          <a:stretch>
            <a:fillRect/>
          </a:stretch>
        </p:blipFill>
        <p:spPr>
          <a:xfrm>
            <a:off x="469644" y="2616640"/>
            <a:ext cx="9192971" cy="4084411"/>
          </a:xfrm>
          <a:prstGeom prst="rect">
            <a:avLst/>
          </a:prstGeom>
          <a:effectLst>
            <a:softEdge rad="635000"/>
          </a:effectLst>
        </p:spPr>
      </p:pic>
    </p:spTree>
    <p:extLst>
      <p:ext uri="{BB962C8B-B14F-4D97-AF65-F5344CB8AC3E}">
        <p14:creationId xmlns:p14="http://schemas.microsoft.com/office/powerpoint/2010/main" val="2196219420"/>
      </p:ext>
    </p:extLst>
  </p:cSld>
  <p:clrMapOvr>
    <a:masterClrMapping/>
  </p:clrMapOvr>
  <mc:AlternateContent xmlns:mc="http://schemas.openxmlformats.org/markup-compatibility/2006">
    <mc:Choice xmlns:p14="http://schemas.microsoft.com/office/powerpoint/2010/main" Requires="p14">
      <p:transition spd="slow" p14:dur="1500" advClick="0" advTm="10000">
        <p14:reveal/>
      </p:transition>
    </mc:Choice>
    <mc:Fallback>
      <p:transition spd="slow" advClick="0" advTm="1000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11" name="Рисунок 10"/>
          <p:cNvPicPr>
            <a:picLocks noChangeAspect="1"/>
          </p:cNvPicPr>
          <p:nvPr/>
        </p:nvPicPr>
        <p:blipFill>
          <a:blip r:embed="rId2"/>
          <a:stretch>
            <a:fillRect/>
          </a:stretch>
        </p:blipFill>
        <p:spPr>
          <a:xfrm>
            <a:off x="0" y="0"/>
            <a:ext cx="10115550" cy="6858000"/>
          </a:xfrm>
          <a:prstGeom prst="rect">
            <a:avLst/>
          </a:prstGeom>
        </p:spPr>
      </p:pic>
      <p:sp>
        <p:nvSpPr>
          <p:cNvPr id="6" name="Прямоугольник 5"/>
          <p:cNvSpPr/>
          <p:nvPr/>
        </p:nvSpPr>
        <p:spPr>
          <a:xfrm>
            <a:off x="2201282" y="2310210"/>
            <a:ext cx="5712986" cy="322076"/>
          </a:xfrm>
          <a:prstGeom prst="rect">
            <a:avLst/>
          </a:prstGeom>
        </p:spPr>
        <p:txBody>
          <a:bodyPr wrap="square">
            <a:spAutoFit/>
          </a:bodyPr>
          <a:lstStyle/>
          <a:p>
            <a:pPr algn="ctr"/>
            <a:r>
              <a:rPr lang="ru-RU" sz="1493" dirty="0"/>
              <a:t> </a:t>
            </a:r>
            <a:endParaRPr lang="ru-RU" sz="2323" dirty="0">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2604001" y="2505670"/>
            <a:ext cx="4995080" cy="923330"/>
          </a:xfrm>
          <a:prstGeom prst="rect">
            <a:avLst/>
          </a:prstGeom>
        </p:spPr>
        <p:txBody>
          <a:bodyPr wrap="square">
            <a:spAutoFit/>
          </a:bodyPr>
          <a:lstStyle/>
          <a:p>
            <a:pPr algn="ctr"/>
            <a:r>
              <a:rPr lang="uk-UA" b="1" dirty="0">
                <a:latin typeface="Times New Roman" panose="02020603050405020304" pitchFamily="18" charset="0"/>
                <a:cs typeface="Times New Roman" panose="02020603050405020304" pitchFamily="18" charset="0"/>
              </a:rPr>
              <a:t>Книги, які радимо до читання, були видані за 7 місяців повномасштабного вторгнення Росії в Україну. </a:t>
            </a:r>
            <a:r>
              <a:rPr lang="uk-UA" b="1" dirty="0" smtClean="0">
                <a:latin typeface="Times New Roman" panose="02020603050405020304" pitchFamily="18" charset="0"/>
                <a:cs typeface="Times New Roman" panose="02020603050405020304" pitchFamily="18" charset="0"/>
              </a:rPr>
              <a:t>Читайте</a:t>
            </a:r>
            <a:r>
              <a:rPr lang="uk-UA" b="1" dirty="0">
                <a:latin typeface="Times New Roman" panose="02020603050405020304" pitchFamily="18" charset="0"/>
                <a:cs typeface="Times New Roman" panose="02020603050405020304" pitchFamily="18" charset="0"/>
              </a:rPr>
              <a:t>, це важливо і цікаво!</a:t>
            </a:r>
            <a:endParaRPr lang="uk-UA" b="1"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rotWithShape="1">
          <a:blip r:embed="rId3"/>
          <a:srcRect b="15586"/>
          <a:stretch/>
        </p:blipFill>
        <p:spPr>
          <a:xfrm>
            <a:off x="2470245" y="3510793"/>
            <a:ext cx="5262592" cy="24970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6187923"/>
      </p:ext>
    </p:extLst>
  </p:cSld>
  <p:clrMapOvr>
    <a:masterClrMapping/>
  </p:clrMapOvr>
  <mc:AlternateContent xmlns:mc="http://schemas.openxmlformats.org/markup-compatibility/2006">
    <mc:Choice xmlns:p14="http://schemas.microsoft.com/office/powerpoint/2010/main" Requires="p14">
      <p:transition spd="slow" p14:dur="1500" advClick="0" advTm="7000">
        <p14:reveal/>
      </p:transition>
    </mc:Choice>
    <mc:Fallback>
      <p:transition spd="slow" advClick="0" advTm="700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10115550" cy="6858000"/>
          </a:xfrm>
          <a:prstGeom prst="rect">
            <a:avLst/>
          </a:prstGeom>
        </p:spPr>
      </p:pic>
      <p:pic>
        <p:nvPicPr>
          <p:cNvPr id="7" name="Рисунок 6"/>
          <p:cNvPicPr>
            <a:picLocks noChangeAspect="1"/>
          </p:cNvPicPr>
          <p:nvPr/>
        </p:nvPicPr>
        <p:blipFill>
          <a:blip r:embed="rId3"/>
          <a:stretch>
            <a:fillRect/>
          </a:stretch>
        </p:blipFill>
        <p:spPr>
          <a:xfrm>
            <a:off x="280070" y="2514609"/>
            <a:ext cx="1995991" cy="29674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Прямоугольник 7"/>
          <p:cNvSpPr/>
          <p:nvPr/>
        </p:nvSpPr>
        <p:spPr>
          <a:xfrm>
            <a:off x="1378425" y="485171"/>
            <a:ext cx="7615450" cy="707886"/>
          </a:xfrm>
          <a:prstGeom prst="rect">
            <a:avLst/>
          </a:prstGeom>
        </p:spPr>
        <p:txBody>
          <a:bodyPr wrap="square">
            <a:spAutoFit/>
          </a:bodyPr>
          <a:lstStyle/>
          <a:p>
            <a:pPr algn="ctr"/>
            <a:r>
              <a:rPr lang="ru-RU" sz="2000" b="1" dirty="0">
                <a:solidFill>
                  <a:srgbClr val="C00000"/>
                </a:solidFill>
                <a:latin typeface="Times New Roman" panose="02020603050405020304" pitchFamily="18" charset="0"/>
                <a:cs typeface="Times New Roman" panose="02020603050405020304" pitchFamily="18" charset="0"/>
              </a:rPr>
              <a:t>«</a:t>
            </a:r>
            <a:r>
              <a:rPr lang="uk-UA" sz="2000" b="1" dirty="0">
                <a:solidFill>
                  <a:srgbClr val="C00000"/>
                </a:solidFill>
                <a:latin typeface="Times New Roman" panose="02020603050405020304" pitchFamily="18" charset="0"/>
                <a:cs typeface="Times New Roman" panose="02020603050405020304" pitchFamily="18" charset="0"/>
              </a:rPr>
              <a:t>Місяць війни. Хроніка подій. Промови та звернення  Президента України Володимира Зеленського</a:t>
            </a:r>
            <a:r>
              <a:rPr lang="ru-RU" sz="2000" b="1" dirty="0">
                <a:solidFill>
                  <a:srgbClr val="C00000"/>
                </a:solidFill>
                <a:latin typeface="Times New Roman" panose="02020603050405020304" pitchFamily="18" charset="0"/>
                <a:cs typeface="Times New Roman" panose="02020603050405020304" pitchFamily="18" charset="0"/>
              </a:rPr>
              <a:t>»</a:t>
            </a:r>
            <a:endParaRPr lang="ru-RU" sz="2000" b="1" dirty="0">
              <a:solidFill>
                <a:srgbClr val="C00000"/>
              </a:solidFill>
              <a:latin typeface="Times New Roman" panose="02020603050405020304" pitchFamily="18" charset="0"/>
              <a:cs typeface="Times New Roman" panose="02020603050405020304" pitchFamily="18" charset="0"/>
            </a:endParaRPr>
          </a:p>
        </p:txBody>
      </p:sp>
      <p:sp>
        <p:nvSpPr>
          <p:cNvPr id="10" name="Прямоугольник 9"/>
          <p:cNvSpPr/>
          <p:nvPr/>
        </p:nvSpPr>
        <p:spPr>
          <a:xfrm>
            <a:off x="473627" y="1321552"/>
            <a:ext cx="9425046" cy="646331"/>
          </a:xfrm>
          <a:prstGeom prst="rect">
            <a:avLst/>
          </a:prstGeom>
        </p:spPr>
        <p:txBody>
          <a:bodyPr wrap="square">
            <a:spAutoFit/>
          </a:bodyPr>
          <a:lstStyle/>
          <a:p>
            <a:pPr algn="ctr"/>
            <a:r>
              <a:rPr lang="uk-UA" b="1" dirty="0">
                <a:latin typeface="Times New Roman" panose="02020603050405020304" pitchFamily="18" charset="0"/>
                <a:cs typeface="Times New Roman" panose="02020603050405020304" pitchFamily="18" charset="0"/>
              </a:rPr>
              <a:t>Ця книга – нагадування світовому суспільству про те, що російсько-українська війна триває, а українці зі зброєю в руках захищають благополуччя Європи.</a:t>
            </a:r>
            <a:endParaRPr lang="uk-UA" b="1" dirty="0">
              <a:latin typeface="Times New Roman" panose="02020603050405020304" pitchFamily="18" charset="0"/>
              <a:cs typeface="Times New Roman" panose="02020603050405020304" pitchFamily="18" charset="0"/>
            </a:endParaRPr>
          </a:p>
        </p:txBody>
      </p:sp>
      <p:pic>
        <p:nvPicPr>
          <p:cNvPr id="11" name="Рисунок 10"/>
          <p:cNvPicPr>
            <a:picLocks noChangeAspect="1"/>
          </p:cNvPicPr>
          <p:nvPr/>
        </p:nvPicPr>
        <p:blipFill>
          <a:blip r:embed="rId4"/>
          <a:stretch>
            <a:fillRect/>
          </a:stretch>
        </p:blipFill>
        <p:spPr>
          <a:xfrm>
            <a:off x="7046400" y="4091542"/>
            <a:ext cx="3069150" cy="2182456"/>
          </a:xfrm>
          <a:prstGeom prst="rect">
            <a:avLst/>
          </a:prstGeom>
        </p:spPr>
      </p:pic>
      <p:sp>
        <p:nvSpPr>
          <p:cNvPr id="2" name="Прямоугольник 1"/>
          <p:cNvSpPr/>
          <p:nvPr/>
        </p:nvSpPr>
        <p:spPr>
          <a:xfrm>
            <a:off x="2442488" y="1967883"/>
            <a:ext cx="7289759" cy="4524315"/>
          </a:xfrm>
          <a:prstGeom prst="rect">
            <a:avLst/>
          </a:prstGeom>
        </p:spPr>
        <p:txBody>
          <a:bodyPr wrap="square">
            <a:spAutoFit/>
          </a:bodyPr>
          <a:lstStyle/>
          <a:p>
            <a:pPr indent="379339" algn="just"/>
            <a:r>
              <a:rPr lang="uk-UA" dirty="0">
                <a:latin typeface="Times New Roman" panose="02020603050405020304" pitchFamily="18" charset="0"/>
                <a:cs typeface="Times New Roman" panose="02020603050405020304" pitchFamily="18" charset="0"/>
              </a:rPr>
              <a:t>24 лютого 2022 року, коли українські міста прокинулись від вибухів, ворог планував «блискавично» підкорити країну, вбиваючи мирних мешканців і знищуючи міста, але українці героїчно чинили опір. Кремль не зміг реалізувати план швидкого захоплення України та зміни влади в країні. Головною перепоною для окупантів стали єдність українців та стійкість ЗСУ разом з іншими силами оборони України, а ціною опору – тисячі жертв серед цивільного населення, зруйновані долі мільйонів українців через втрату близьких, дому, колишнього життя.</a:t>
            </a:r>
          </a:p>
          <a:p>
            <a:pPr indent="379339" algn="just"/>
            <a:r>
              <a:rPr lang="uk-UA" dirty="0">
                <a:latin typeface="Times New Roman" panose="02020603050405020304" pitchFamily="18" charset="0"/>
                <a:cs typeface="Times New Roman" panose="02020603050405020304" pitchFamily="18" charset="0"/>
              </a:rPr>
              <a:t>Хронологічно впорядковано публікації щоденних новин, повідомлення з офіційних джерел, промови та звернення Президента України.</a:t>
            </a:r>
          </a:p>
          <a:p>
            <a:pPr indent="379339" algn="just"/>
            <a:r>
              <a:rPr lang="uk-UA" dirty="0">
                <a:latin typeface="Times New Roman" panose="02020603050405020304" pitchFamily="18" charset="0"/>
                <a:cs typeface="Times New Roman" panose="02020603050405020304" pitchFamily="18" charset="0"/>
              </a:rPr>
              <a:t>Ця книга – зібрання свідчень очевидців, представників різних епох: послів, співробітників дипломатичних місій, офіцерів, купців – про країну, що нині зветься </a:t>
            </a:r>
            <a:r>
              <a:rPr lang="uk-UA" dirty="0" err="1">
                <a:latin typeface="Times New Roman" panose="02020603050405020304" pitchFamily="18" charset="0"/>
                <a:cs typeface="Times New Roman" panose="02020603050405020304" pitchFamily="18" charset="0"/>
              </a:rPr>
              <a:t>росією</a:t>
            </a:r>
            <a:r>
              <a:rPr lang="uk-UA" dirty="0">
                <a:latin typeface="Times New Roman" panose="02020603050405020304" pitchFamily="18" charset="0"/>
                <a:cs typeface="Times New Roman" panose="02020603050405020304" pitchFamily="18" charset="0"/>
              </a:rPr>
              <a:t>.</a:t>
            </a:r>
          </a:p>
          <a:p>
            <a:pPr algn="just"/>
            <a:endParaRPr lang="uk-UA"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6081252"/>
      </p:ext>
    </p:extLst>
  </p:cSld>
  <p:clrMapOvr>
    <a:masterClrMapping/>
  </p:clrMapOvr>
  <mc:AlternateContent xmlns:mc="http://schemas.openxmlformats.org/markup-compatibility/2006">
    <mc:Choice xmlns:p14="http://schemas.microsoft.com/office/powerpoint/2010/main" Requires="p14">
      <p:transition spd="slow" p14:dur="1500" advClick="0" advTm="12000">
        <p14:reveal/>
      </p:transition>
    </mc:Choice>
    <mc:Fallback>
      <p:transition spd="slow" advClick="0" advTm="1200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191068"/>
            <a:ext cx="10115550" cy="7049068"/>
          </a:xfrm>
          <a:prstGeom prst="rect">
            <a:avLst/>
          </a:prstGeom>
        </p:spPr>
      </p:pic>
      <p:sp>
        <p:nvSpPr>
          <p:cNvPr id="6" name="Прямоугольник 5"/>
          <p:cNvSpPr/>
          <p:nvPr/>
        </p:nvSpPr>
        <p:spPr>
          <a:xfrm>
            <a:off x="3857431" y="3275785"/>
            <a:ext cx="227948" cy="322076"/>
          </a:xfrm>
          <a:prstGeom prst="rect">
            <a:avLst/>
          </a:prstGeom>
        </p:spPr>
        <p:txBody>
          <a:bodyPr wrap="none">
            <a:spAutoFit/>
          </a:bodyPr>
          <a:lstStyle/>
          <a:p>
            <a:r>
              <a:rPr lang="ru-RU" sz="1493" dirty="0"/>
              <a:t> </a:t>
            </a:r>
          </a:p>
        </p:txBody>
      </p:sp>
      <p:pic>
        <p:nvPicPr>
          <p:cNvPr id="2" name="Рисунок 1"/>
          <p:cNvPicPr>
            <a:picLocks noChangeAspect="1"/>
          </p:cNvPicPr>
          <p:nvPr/>
        </p:nvPicPr>
        <p:blipFill>
          <a:blip r:embed="rId3"/>
          <a:stretch>
            <a:fillRect/>
          </a:stretch>
        </p:blipFill>
        <p:spPr>
          <a:xfrm>
            <a:off x="696901" y="1657350"/>
            <a:ext cx="2016328" cy="3037148"/>
          </a:xfrm>
          <a:prstGeom prst="rect">
            <a:avLst/>
          </a:prstGeom>
        </p:spPr>
      </p:pic>
      <p:sp>
        <p:nvSpPr>
          <p:cNvPr id="3" name="Прямоугольник 2"/>
          <p:cNvSpPr/>
          <p:nvPr/>
        </p:nvSpPr>
        <p:spPr>
          <a:xfrm>
            <a:off x="2761329" y="1589932"/>
            <a:ext cx="7027914" cy="3139321"/>
          </a:xfrm>
          <a:prstGeom prst="rect">
            <a:avLst/>
          </a:prstGeom>
        </p:spPr>
        <p:txBody>
          <a:bodyPr wrap="square">
            <a:spAutoFit/>
          </a:bodyPr>
          <a:lstStyle/>
          <a:p>
            <a:pPr indent="379339" algn="just"/>
            <a:r>
              <a:rPr lang="uk-UA" dirty="0">
                <a:latin typeface="Times New Roman" panose="02020603050405020304" pitchFamily="18" charset="0"/>
                <a:cs typeface="Times New Roman" panose="02020603050405020304" pitchFamily="18" charset="0"/>
              </a:rPr>
              <a:t>У війні проти Росії Україна захищає не тільки свій суверенітет, але й світовий ліберальний порядок, який постав перед загрозою авторитаризму путінської Росії. Чи вдасться нам подолати зло авторитаризму, відстояти свободу і врятувати світ від занепаду демократії?</a:t>
            </a:r>
          </a:p>
          <a:p>
            <a:pPr indent="379339" algn="just"/>
            <a:r>
              <a:rPr lang="uk-UA" dirty="0">
                <a:latin typeface="Times New Roman" panose="02020603050405020304" pitchFamily="18" charset="0"/>
                <a:cs typeface="Times New Roman" panose="02020603050405020304" pitchFamily="18" charset="0"/>
              </a:rPr>
              <a:t>Книга «Свобода та її вороги. Нотатки під час війни» містить аналіз проблем, які стали передумовами ескалації російської агресії 24 лютого 2022 року, та проливає світло на шлях України до перемоги. Успіх України залежить від того, чи впораються українці з ворогами свободи, якими є фасадна демократія, популізм, криза освіти й культури та корупція.</a:t>
            </a:r>
          </a:p>
        </p:txBody>
      </p:sp>
      <p:sp>
        <p:nvSpPr>
          <p:cNvPr id="5" name="Прямоугольник 4"/>
          <p:cNvSpPr/>
          <p:nvPr/>
        </p:nvSpPr>
        <p:spPr>
          <a:xfrm>
            <a:off x="1246608" y="943601"/>
            <a:ext cx="7932526" cy="646331"/>
          </a:xfrm>
          <a:prstGeom prst="rect">
            <a:avLst/>
          </a:prstGeom>
        </p:spPr>
        <p:txBody>
          <a:bodyPr wrap="square">
            <a:spAutoFit/>
          </a:bodyPr>
          <a:lstStyle/>
          <a:p>
            <a:pPr algn="ctr"/>
            <a:r>
              <a:rPr lang="uk-UA" b="1" dirty="0">
                <a:latin typeface="Times New Roman" panose="02020603050405020304" pitchFamily="18" charset="0"/>
                <a:cs typeface="Times New Roman" panose="02020603050405020304" pitchFamily="18" charset="0"/>
              </a:rPr>
              <a:t>Це глибокий аналіз проблем, які стали передумовами ескалації російської агресії </a:t>
            </a:r>
            <a:r>
              <a:rPr lang="ru-RU" b="1" dirty="0">
                <a:latin typeface="Times New Roman" panose="02020603050405020304" pitchFamily="18" charset="0"/>
                <a:cs typeface="Times New Roman" panose="02020603050405020304" pitchFamily="18" charset="0"/>
              </a:rPr>
              <a:t>24 </a:t>
            </a:r>
            <a:r>
              <a:rPr lang="ru-RU" b="1" dirty="0">
                <a:latin typeface="Times New Roman" panose="02020603050405020304" pitchFamily="18" charset="0"/>
                <a:cs typeface="Times New Roman" panose="02020603050405020304" pitchFamily="18" charset="0"/>
              </a:rPr>
              <a:t>лютого 2022 року.</a:t>
            </a:r>
          </a:p>
        </p:txBody>
      </p:sp>
      <p:sp>
        <p:nvSpPr>
          <p:cNvPr id="7" name="Прямоугольник 6"/>
          <p:cNvSpPr/>
          <p:nvPr/>
        </p:nvSpPr>
        <p:spPr>
          <a:xfrm>
            <a:off x="1811821" y="155768"/>
            <a:ext cx="6830973" cy="707886"/>
          </a:xfrm>
          <a:prstGeom prst="rect">
            <a:avLst/>
          </a:prstGeom>
        </p:spPr>
        <p:txBody>
          <a:bodyPr wrap="none">
            <a:spAutoFit/>
          </a:bodyPr>
          <a:lstStyle/>
          <a:p>
            <a:endParaRPr lang="ru-RU" sz="2000" dirty="0"/>
          </a:p>
          <a:p>
            <a:r>
              <a:rPr lang="uk-UA" sz="2000" b="1" dirty="0">
                <a:solidFill>
                  <a:srgbClr val="C00000"/>
                </a:solidFill>
                <a:latin typeface="Times New Roman" panose="02020603050405020304" pitchFamily="18" charset="0"/>
                <a:cs typeface="Times New Roman" panose="02020603050405020304" pitchFamily="18" charset="0"/>
              </a:rPr>
              <a:t>Віра </a:t>
            </a:r>
            <a:r>
              <a:rPr lang="uk-UA" sz="2000" b="1" dirty="0" err="1">
                <a:solidFill>
                  <a:srgbClr val="C00000"/>
                </a:solidFill>
                <a:latin typeface="Times New Roman" panose="02020603050405020304" pitchFamily="18" charset="0"/>
                <a:cs typeface="Times New Roman" panose="02020603050405020304" pitchFamily="18" charset="0"/>
              </a:rPr>
              <a:t>Валлє</a:t>
            </a:r>
            <a:r>
              <a:rPr lang="uk-UA" sz="2000" b="1" dirty="0">
                <a:solidFill>
                  <a:srgbClr val="C00000"/>
                </a:solidFill>
                <a:latin typeface="Times New Roman" panose="02020603050405020304" pitchFamily="18" charset="0"/>
                <a:cs typeface="Times New Roman" panose="02020603050405020304" pitchFamily="18" charset="0"/>
              </a:rPr>
              <a:t> «Свобода та її вороги. Нотатки під час війни»</a:t>
            </a:r>
            <a:endParaRPr lang="uk-UA" sz="2000" b="1" dirty="0">
              <a:solidFill>
                <a:srgbClr val="C00000"/>
              </a:solidFill>
              <a:latin typeface="Times New Roman" panose="02020603050405020304" pitchFamily="18" charset="0"/>
              <a:cs typeface="Times New Roman" panose="02020603050405020304" pitchFamily="18" charset="0"/>
            </a:endParaRPr>
          </a:p>
        </p:txBody>
      </p:sp>
      <p:sp>
        <p:nvSpPr>
          <p:cNvPr id="8" name="Прямоугольник 7"/>
          <p:cNvSpPr/>
          <p:nvPr/>
        </p:nvSpPr>
        <p:spPr>
          <a:xfrm>
            <a:off x="634527" y="4796671"/>
            <a:ext cx="6658459" cy="1477328"/>
          </a:xfrm>
          <a:prstGeom prst="rect">
            <a:avLst/>
          </a:prstGeom>
        </p:spPr>
        <p:txBody>
          <a:bodyPr wrap="square">
            <a:spAutoFit/>
          </a:bodyPr>
          <a:lstStyle/>
          <a:p>
            <a:pPr indent="379339" algn="just"/>
            <a:r>
              <a:rPr lang="uk-UA" dirty="0">
                <a:latin typeface="Times New Roman" panose="02020603050405020304" pitchFamily="18" charset="0"/>
                <a:cs typeface="Times New Roman" panose="02020603050405020304" pitchFamily="18" charset="0"/>
              </a:rPr>
              <a:t>Написана впродовж перших двох місяців повномасштабного вторгнення Росії в Україну, ця книжка є застереженням про загрози, які чинить свободі авторитаризм, а також нагадуванням про важливість невпинної й наполегливої боротьби за цінності лібералізму.</a:t>
            </a:r>
            <a:endParaRPr lang="uk-UA" dirty="0">
              <a:latin typeface="Times New Roman" panose="02020603050405020304" pitchFamily="18" charset="0"/>
              <a:cs typeface="Times New Roman" panose="02020603050405020304" pitchFamily="18" charset="0"/>
            </a:endParaRPr>
          </a:p>
        </p:txBody>
      </p:sp>
      <p:pic>
        <p:nvPicPr>
          <p:cNvPr id="9" name="Рисунок 8"/>
          <p:cNvPicPr>
            <a:picLocks noChangeAspect="1"/>
          </p:cNvPicPr>
          <p:nvPr/>
        </p:nvPicPr>
        <p:blipFill>
          <a:blip r:embed="rId4"/>
          <a:stretch>
            <a:fillRect/>
          </a:stretch>
        </p:blipFill>
        <p:spPr>
          <a:xfrm>
            <a:off x="7121939" y="4030737"/>
            <a:ext cx="3041711" cy="2243262"/>
          </a:xfrm>
          <a:prstGeom prst="rect">
            <a:avLst/>
          </a:prstGeom>
          <a:effectLst>
            <a:softEdge rad="635000"/>
          </a:effectLst>
        </p:spPr>
      </p:pic>
    </p:spTree>
    <p:extLst>
      <p:ext uri="{BB962C8B-B14F-4D97-AF65-F5344CB8AC3E}">
        <p14:creationId xmlns:p14="http://schemas.microsoft.com/office/powerpoint/2010/main" val="1767219109"/>
      </p:ext>
    </p:extLst>
  </p:cSld>
  <p:clrMapOvr>
    <a:masterClrMapping/>
  </p:clrMapOvr>
  <mc:AlternateContent xmlns:mc="http://schemas.openxmlformats.org/markup-compatibility/2006">
    <mc:Choice xmlns:p14="http://schemas.microsoft.com/office/powerpoint/2010/main" Requires="p14">
      <p:transition spd="slow" p14:dur="1500" advClick="0" advTm="12000">
        <p14:reveal/>
      </p:transition>
    </mc:Choice>
    <mc:Fallback>
      <p:transition spd="slow" advClick="0" advTm="1200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21860" y="0"/>
            <a:ext cx="10137409" cy="6858000"/>
          </a:xfrm>
          <a:prstGeom prst="rect">
            <a:avLst/>
          </a:prstGeom>
        </p:spPr>
      </p:pic>
      <p:pic>
        <p:nvPicPr>
          <p:cNvPr id="2" name="Рисунок 1"/>
          <p:cNvPicPr>
            <a:picLocks noChangeAspect="1"/>
          </p:cNvPicPr>
          <p:nvPr/>
        </p:nvPicPr>
        <p:blipFill>
          <a:blip r:embed="rId3"/>
          <a:stretch>
            <a:fillRect/>
          </a:stretch>
        </p:blipFill>
        <p:spPr>
          <a:xfrm>
            <a:off x="573653" y="1287177"/>
            <a:ext cx="1826150" cy="26457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Прямоугольник 5"/>
          <p:cNvSpPr/>
          <p:nvPr/>
        </p:nvSpPr>
        <p:spPr>
          <a:xfrm>
            <a:off x="1018247" y="443534"/>
            <a:ext cx="8035341" cy="400110"/>
          </a:xfrm>
          <a:prstGeom prst="rect">
            <a:avLst/>
          </a:prstGeom>
        </p:spPr>
        <p:txBody>
          <a:bodyPr wrap="none">
            <a:spAutoFit/>
          </a:bodyPr>
          <a:lstStyle/>
          <a:p>
            <a:pPr algn="ctr"/>
            <a:r>
              <a:rPr lang="uk-UA" sz="2000" b="1" dirty="0" err="1">
                <a:solidFill>
                  <a:srgbClr val="C00000"/>
                </a:solidFill>
                <a:latin typeface="Times New Roman" panose="02020603050405020304" pitchFamily="18" charset="0"/>
                <a:cs typeface="Times New Roman" panose="02020603050405020304" pitchFamily="18" charset="0"/>
              </a:rPr>
              <a:t>Жирохов</a:t>
            </a:r>
            <a:r>
              <a:rPr lang="uk-UA" sz="2000" b="1" dirty="0">
                <a:solidFill>
                  <a:srgbClr val="C00000"/>
                </a:solidFill>
                <a:latin typeface="Times New Roman" panose="02020603050405020304" pitchFamily="18" charset="0"/>
                <a:cs typeface="Times New Roman" panose="02020603050405020304" pitchFamily="18" charset="0"/>
              </a:rPr>
              <a:t> </a:t>
            </a:r>
            <a:r>
              <a:rPr lang="uk-UA" sz="2000" b="1" dirty="0" smtClean="0">
                <a:solidFill>
                  <a:srgbClr val="C00000"/>
                </a:solidFill>
                <a:latin typeface="Times New Roman" panose="02020603050405020304" pitchFamily="18" charset="0"/>
                <a:cs typeface="Times New Roman" panose="02020603050405020304" pitchFamily="18" charset="0"/>
              </a:rPr>
              <a:t>Михайло </a:t>
            </a:r>
            <a:r>
              <a:rPr lang="uk-UA" sz="2000" b="1" dirty="0">
                <a:solidFill>
                  <a:srgbClr val="C00000"/>
                </a:solidFill>
                <a:latin typeface="Times New Roman" panose="02020603050405020304" pitchFamily="18" charset="0"/>
                <a:cs typeface="Times New Roman" panose="02020603050405020304" pitchFamily="18" charset="0"/>
              </a:rPr>
              <a:t>«Війна в повітрі. </a:t>
            </a:r>
            <a:r>
              <a:rPr lang="uk-UA" sz="2000" b="1" dirty="0">
                <a:solidFill>
                  <a:srgbClr val="C00000"/>
                </a:solidFill>
                <a:latin typeface="Times New Roman" panose="02020603050405020304" pitchFamily="18" charset="0"/>
                <a:cs typeface="Times New Roman" panose="02020603050405020304" pitchFamily="18" charset="0"/>
              </a:rPr>
              <a:t>Україна, лютий-травень 2022» </a:t>
            </a:r>
            <a:endParaRPr lang="uk-UA" sz="2000" b="1" dirty="0">
              <a:solidFill>
                <a:srgbClr val="C00000"/>
              </a:solidFill>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2661313" y="1287177"/>
            <a:ext cx="7102718" cy="2585323"/>
          </a:xfrm>
          <a:prstGeom prst="rect">
            <a:avLst/>
          </a:prstGeom>
        </p:spPr>
        <p:txBody>
          <a:bodyPr wrap="square">
            <a:spAutoFit/>
          </a:bodyPr>
          <a:lstStyle/>
          <a:p>
            <a:pPr indent="379339" algn="just"/>
            <a:r>
              <a:rPr lang="uk-UA" dirty="0">
                <a:latin typeface="Times New Roman" panose="02020603050405020304" pitchFamily="18" charset="0"/>
                <a:cs typeface="Times New Roman" panose="02020603050405020304" pitchFamily="18" charset="0"/>
              </a:rPr>
              <a:t>Після появи безпілотної авіації багато хто з військових та воєнних аналітиків заговорив про те, що пілотована авіація вже не буде займати те місце, яке вона зайняла під час та після Другої світової війни. Крім того, вважалось, що чисельна та якісна перевага в повітрі – основний чинник для перемоги. </a:t>
            </a:r>
            <a:r>
              <a:rPr lang="uk-UA" dirty="0">
                <a:latin typeface="Times New Roman" panose="02020603050405020304" pitchFamily="18" charset="0"/>
                <a:cs typeface="Times New Roman" panose="02020603050405020304" pitchFamily="18" charset="0"/>
              </a:rPr>
              <a:t>Однак російсько – українська війна в активній стадії після повномасштабного вторгнення РФ 24 лютого 2022 року повністю спростувала більшість цих </a:t>
            </a:r>
            <a:r>
              <a:rPr lang="uk-UA" dirty="0" smtClean="0">
                <a:latin typeface="Times New Roman" panose="02020603050405020304" pitchFamily="18" charset="0"/>
                <a:cs typeface="Times New Roman" panose="02020603050405020304" pitchFamily="18" charset="0"/>
              </a:rPr>
              <a:t>теорій. </a:t>
            </a:r>
            <a:r>
              <a:rPr lang="uk-UA" dirty="0">
                <a:latin typeface="Times New Roman" panose="02020603050405020304" pitchFamily="18" charset="0"/>
                <a:cs typeface="Times New Roman" panose="02020603050405020304" pitchFamily="18" charset="0"/>
              </a:rPr>
              <a:t>Як саме розгортались події і хроніка перших чотирьох місяців війни – в новій роботі </a:t>
            </a:r>
            <a:r>
              <a:rPr lang="uk-UA" dirty="0">
                <a:latin typeface="Times New Roman" panose="02020603050405020304" pitchFamily="18" charset="0"/>
                <a:cs typeface="Times New Roman" panose="02020603050405020304" pitchFamily="18" charset="0"/>
              </a:rPr>
              <a:t>відомого </a:t>
            </a:r>
            <a:r>
              <a:rPr lang="uk-UA" dirty="0">
                <a:latin typeface="Times New Roman" panose="02020603050405020304" pitchFamily="18" charset="0"/>
                <a:cs typeface="Times New Roman" panose="02020603050405020304" pitchFamily="18" charset="0"/>
              </a:rPr>
              <a:t>військового історика </a:t>
            </a:r>
            <a:r>
              <a:rPr lang="uk-UA" dirty="0">
                <a:latin typeface="Times New Roman" panose="02020603050405020304" pitchFamily="18" charset="0"/>
                <a:cs typeface="Times New Roman" panose="02020603050405020304" pitchFamily="18" charset="0"/>
              </a:rPr>
              <a:t>Михайла </a:t>
            </a:r>
            <a:r>
              <a:rPr lang="uk-UA" dirty="0" err="1">
                <a:latin typeface="Times New Roman" panose="02020603050405020304" pitchFamily="18" charset="0"/>
                <a:cs typeface="Times New Roman" panose="02020603050405020304" pitchFamily="18" charset="0"/>
              </a:rPr>
              <a:t>Жирохова</a:t>
            </a:r>
            <a:r>
              <a:rPr lang="uk-UA" dirty="0">
                <a:latin typeface="Times New Roman" panose="02020603050405020304" pitchFamily="18" charset="0"/>
                <a:cs typeface="Times New Roman" panose="02020603050405020304" pitchFamily="18" charset="0"/>
              </a:rPr>
              <a:t>. </a:t>
            </a:r>
            <a:endParaRPr lang="uk-UA" sz="1600" dirty="0"/>
          </a:p>
        </p:txBody>
      </p:sp>
      <p:sp>
        <p:nvSpPr>
          <p:cNvPr id="9" name="Прямоугольник 8"/>
          <p:cNvSpPr/>
          <p:nvPr/>
        </p:nvSpPr>
        <p:spPr>
          <a:xfrm>
            <a:off x="573653" y="4614144"/>
            <a:ext cx="5622431" cy="923330"/>
          </a:xfrm>
          <a:prstGeom prst="rect">
            <a:avLst/>
          </a:prstGeom>
        </p:spPr>
        <p:txBody>
          <a:bodyPr wrap="square">
            <a:spAutoFit/>
          </a:bodyPr>
          <a:lstStyle/>
          <a:p>
            <a:pPr indent="379339" algn="just"/>
            <a:r>
              <a:rPr lang="uk-UA" dirty="0">
                <a:latin typeface="Times New Roman" panose="02020603050405020304" pitchFamily="18" charset="0"/>
                <a:cs typeface="Times New Roman" panose="02020603050405020304" pitchFamily="18" charset="0"/>
              </a:rPr>
              <a:t>Хроніка подій в небі України протягом трьох літніх місяців 2022 року в новій, другій частині роботи «Війна в повітрі» Михайла </a:t>
            </a:r>
            <a:r>
              <a:rPr lang="uk-UA" dirty="0" err="1">
                <a:latin typeface="Times New Roman" panose="02020603050405020304" pitchFamily="18" charset="0"/>
                <a:cs typeface="Times New Roman" panose="02020603050405020304" pitchFamily="18" charset="0"/>
              </a:rPr>
              <a:t>Жирохова</a:t>
            </a:r>
            <a:r>
              <a:rPr lang="uk-UA" dirty="0">
                <a:latin typeface="Times New Roman" panose="02020603050405020304" pitchFamily="18" charset="0"/>
                <a:cs typeface="Times New Roman" panose="02020603050405020304" pitchFamily="18" charset="0"/>
              </a:rPr>
              <a:t>.</a:t>
            </a:r>
            <a:endParaRPr lang="uk-UA" dirty="0">
              <a:latin typeface="Times New Roman" panose="02020603050405020304" pitchFamily="18" charset="0"/>
              <a:cs typeface="Times New Roman" panose="02020603050405020304" pitchFamily="18" charset="0"/>
            </a:endParaRPr>
          </a:p>
        </p:txBody>
      </p:sp>
      <p:pic>
        <p:nvPicPr>
          <p:cNvPr id="10" name="Рисунок 9"/>
          <p:cNvPicPr>
            <a:picLocks noChangeAspect="1"/>
          </p:cNvPicPr>
          <p:nvPr/>
        </p:nvPicPr>
        <p:blipFill>
          <a:blip r:embed="rId4"/>
          <a:stretch>
            <a:fillRect/>
          </a:stretch>
        </p:blipFill>
        <p:spPr>
          <a:xfrm>
            <a:off x="6331959" y="3965383"/>
            <a:ext cx="3335538" cy="23535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07192625"/>
      </p:ext>
    </p:extLst>
  </p:cSld>
  <p:clrMapOvr>
    <a:masterClrMapping/>
  </p:clrMapOvr>
  <mc:AlternateContent xmlns:mc="http://schemas.openxmlformats.org/markup-compatibility/2006">
    <mc:Choice xmlns:p14="http://schemas.microsoft.com/office/powerpoint/2010/main" Requires="p14">
      <p:transition spd="slow" p14:dur="1500" advClick="0" advTm="12000">
        <p14:reveal/>
      </p:transition>
    </mc:Choice>
    <mc:Fallback>
      <p:transition spd="slow" advClick="0" advTm="1200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10115550" cy="6858000"/>
          </a:xfrm>
          <a:prstGeom prst="rect">
            <a:avLst/>
          </a:prstGeom>
        </p:spPr>
      </p:pic>
      <p:pic>
        <p:nvPicPr>
          <p:cNvPr id="3" name="Рисунок 2"/>
          <p:cNvPicPr>
            <a:picLocks noChangeAspect="1"/>
          </p:cNvPicPr>
          <p:nvPr/>
        </p:nvPicPr>
        <p:blipFill>
          <a:blip r:embed="rId3"/>
          <a:stretch>
            <a:fillRect/>
          </a:stretch>
        </p:blipFill>
        <p:spPr>
          <a:xfrm>
            <a:off x="548919" y="1650440"/>
            <a:ext cx="1839439" cy="26836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Прямоугольник 6"/>
          <p:cNvSpPr/>
          <p:nvPr/>
        </p:nvSpPr>
        <p:spPr>
          <a:xfrm>
            <a:off x="2486022" y="1588095"/>
            <a:ext cx="7292985" cy="3139321"/>
          </a:xfrm>
          <a:prstGeom prst="rect">
            <a:avLst/>
          </a:prstGeom>
        </p:spPr>
        <p:txBody>
          <a:bodyPr wrap="square">
            <a:spAutoFit/>
          </a:bodyPr>
          <a:lstStyle/>
          <a:p>
            <a:pPr indent="379339" algn="just"/>
            <a:r>
              <a:rPr lang="uk-UA" dirty="0">
                <a:latin typeface="Times New Roman" panose="02020603050405020304" pitchFamily="18" charset="0"/>
                <a:cs typeface="Times New Roman" panose="02020603050405020304" pitchFamily="18" charset="0"/>
              </a:rPr>
              <a:t>Японський а</a:t>
            </a:r>
            <a:r>
              <a:rPr lang="ru-RU" dirty="0">
                <a:latin typeface="Times New Roman" panose="02020603050405020304" pitchFamily="18" charset="0"/>
                <a:cs typeface="Times New Roman" panose="02020603050405020304" pitchFamily="18" charset="0"/>
              </a:rPr>
              <a:t>втор </a:t>
            </a:r>
            <a:r>
              <a:rPr lang="ru-RU" dirty="0" err="1">
                <a:latin typeface="Times New Roman" panose="02020603050405020304" pitchFamily="18" charset="0"/>
                <a:cs typeface="Times New Roman" panose="02020603050405020304" pitchFamily="18" charset="0"/>
              </a:rPr>
              <a:t>Мацуда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Джюко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випустив</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комікс</a:t>
            </a:r>
            <a:r>
              <a:rPr lang="ru-RU" dirty="0">
                <a:latin typeface="Times New Roman" panose="02020603050405020304" pitchFamily="18" charset="0"/>
                <a:cs typeface="Times New Roman" panose="02020603050405020304" pitchFamily="18" charset="0"/>
              </a:rPr>
              <a:t> у </a:t>
            </a:r>
            <a:r>
              <a:rPr lang="ru-RU" dirty="0" err="1">
                <a:latin typeface="Times New Roman" panose="02020603050405020304" pitchFamily="18" charset="0"/>
                <a:cs typeface="Times New Roman" panose="02020603050405020304" pitchFamily="18" charset="0"/>
              </a:rPr>
              <a:t>Японії</a:t>
            </a:r>
            <a:r>
              <a:rPr lang="ru-RU" dirty="0">
                <a:latin typeface="Times New Roman" panose="02020603050405020304" pitchFamily="18" charset="0"/>
                <a:cs typeface="Times New Roman" panose="02020603050405020304" pitchFamily="18" charset="0"/>
              </a:rPr>
              <a:t> 5 </a:t>
            </a:r>
            <a:r>
              <a:rPr lang="ru-RU" dirty="0" err="1">
                <a:latin typeface="Times New Roman" panose="02020603050405020304" pitchFamily="18" charset="0"/>
                <a:cs typeface="Times New Roman" panose="02020603050405020304" pitchFamily="18" charset="0"/>
              </a:rPr>
              <a:t>травня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Він</a:t>
            </a:r>
            <a:r>
              <a:rPr lang="ru-RU" dirty="0">
                <a:latin typeface="Times New Roman" panose="02020603050405020304" pitchFamily="18" charset="0"/>
                <a:cs typeface="Times New Roman" panose="02020603050405020304" pitchFamily="18" charset="0"/>
              </a:rPr>
              <a:t> </a:t>
            </a:r>
            <a:r>
              <a:rPr lang="uk-UA" dirty="0">
                <a:latin typeface="Times New Roman" panose="02020603050405020304" pitchFamily="18" charset="0"/>
                <a:cs typeface="Times New Roman" panose="02020603050405020304" pitchFamily="18" charset="0"/>
              </a:rPr>
              <a:t>надихнувся подіями лютого 2022 року, коли під час жорсткої ескалації російсько-української війни небо над Києвом героїчно боронили українські пілоти 40-ї бригади тактичної авіації. Подвиг українських асів породив легенду про </a:t>
            </a:r>
            <a:r>
              <a:rPr lang="uk-UA" dirty="0" err="1">
                <a:latin typeface="Times New Roman" panose="02020603050405020304" pitchFamily="18" charset="0"/>
                <a:cs typeface="Times New Roman" panose="02020603050405020304" pitchFamily="18" charset="0"/>
              </a:rPr>
              <a:t>Привида</a:t>
            </a:r>
            <a:r>
              <a:rPr lang="uk-UA" dirty="0">
                <a:latin typeface="Times New Roman" panose="02020603050405020304" pitchFamily="18" charset="0"/>
                <a:cs typeface="Times New Roman" panose="02020603050405020304" pitchFamily="18" charset="0"/>
              </a:rPr>
              <a:t> Києва, пілота МіГ-29, який за перші 30 годин російського вторгнення в Україну здобув шість повітряних перемог у небі над столицею: збив два Су-35, два Су-25, Су-27 і МіГ-29.</a:t>
            </a:r>
          </a:p>
          <a:p>
            <a:pPr indent="379339" algn="just"/>
            <a:r>
              <a:rPr lang="uk-UA" dirty="0">
                <a:latin typeface="Times New Roman" panose="02020603050405020304" pitchFamily="18" charset="0"/>
                <a:cs typeface="Times New Roman" panose="02020603050405020304" pitchFamily="18" charset="0"/>
              </a:rPr>
              <a:t>Видавництво «Ранок» на своєму сайті пропонує оформити </a:t>
            </a:r>
            <a:r>
              <a:rPr lang="uk-UA" dirty="0" err="1">
                <a:latin typeface="Times New Roman" panose="02020603050405020304" pitchFamily="18" charset="0"/>
                <a:cs typeface="Times New Roman" panose="02020603050405020304" pitchFamily="18" charset="0"/>
              </a:rPr>
              <a:t>передпродаж</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манґи</a:t>
            </a:r>
            <a:r>
              <a:rPr lang="uk-UA" dirty="0">
                <a:latin typeface="Times New Roman" panose="02020603050405020304" pitchFamily="18" charset="0"/>
                <a:cs typeface="Times New Roman" panose="02020603050405020304" pitchFamily="18" charset="0"/>
              </a:rPr>
              <a:t> «Привид Києві», десять відсотків від продажу підуть на користь ЗСУ</a:t>
            </a:r>
            <a:r>
              <a:rPr lang="uk-UA"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2754354" y="97178"/>
            <a:ext cx="5244247" cy="707886"/>
          </a:xfrm>
          <a:prstGeom prst="rect">
            <a:avLst/>
          </a:prstGeom>
        </p:spPr>
        <p:txBody>
          <a:bodyPr wrap="square">
            <a:spAutoFit/>
          </a:bodyPr>
          <a:lstStyle/>
          <a:p>
            <a:endParaRPr lang="ru-RU" sz="2000" dirty="0"/>
          </a:p>
          <a:p>
            <a:r>
              <a:rPr lang="ru-RU" sz="2000" dirty="0">
                <a:solidFill>
                  <a:srgbClr val="C00000"/>
                </a:solidFill>
                <a:latin typeface="Times New Roman" panose="02020603050405020304" pitchFamily="18" charset="0"/>
                <a:cs typeface="Times New Roman" panose="02020603050405020304" pitchFamily="18" charset="0"/>
              </a:rPr>
              <a:t>       </a:t>
            </a:r>
            <a:r>
              <a:rPr lang="ru-RU" sz="2000" b="1" dirty="0" err="1">
                <a:solidFill>
                  <a:srgbClr val="C00000"/>
                </a:solidFill>
                <a:latin typeface="Times New Roman" panose="02020603050405020304" pitchFamily="18" charset="0"/>
                <a:cs typeface="Times New Roman" panose="02020603050405020304" pitchFamily="18" charset="0"/>
              </a:rPr>
              <a:t>Мацуда</a:t>
            </a:r>
            <a:r>
              <a:rPr lang="ru-RU" sz="2000" b="1" dirty="0">
                <a:solidFill>
                  <a:srgbClr val="C00000"/>
                </a:solidFill>
                <a:latin typeface="Times New Roman" panose="02020603050405020304" pitchFamily="18" charset="0"/>
                <a:cs typeface="Times New Roman" panose="02020603050405020304" pitchFamily="18" charset="0"/>
              </a:rPr>
              <a:t> </a:t>
            </a:r>
            <a:r>
              <a:rPr lang="ru-RU" sz="2000" b="1" dirty="0" err="1">
                <a:solidFill>
                  <a:srgbClr val="C00000"/>
                </a:solidFill>
                <a:latin typeface="Times New Roman" panose="02020603050405020304" pitchFamily="18" charset="0"/>
                <a:cs typeface="Times New Roman" panose="02020603050405020304" pitchFamily="18" charset="0"/>
              </a:rPr>
              <a:t>Джюко</a:t>
            </a:r>
            <a:r>
              <a:rPr lang="ru-RU" sz="2000" b="1" dirty="0">
                <a:solidFill>
                  <a:srgbClr val="C00000"/>
                </a:solidFill>
                <a:latin typeface="Times New Roman" panose="02020603050405020304" pitchFamily="18" charset="0"/>
                <a:cs typeface="Times New Roman" panose="02020603050405020304" pitchFamily="18" charset="0"/>
              </a:rPr>
              <a:t> «</a:t>
            </a:r>
            <a:r>
              <a:rPr lang="ru-RU" sz="2000" b="1" dirty="0" err="1">
                <a:solidFill>
                  <a:srgbClr val="C00000"/>
                </a:solidFill>
                <a:latin typeface="Times New Roman" panose="02020603050405020304" pitchFamily="18" charset="0"/>
                <a:cs typeface="Times New Roman" panose="02020603050405020304" pitchFamily="18" charset="0"/>
              </a:rPr>
              <a:t>Привид</a:t>
            </a:r>
            <a:r>
              <a:rPr lang="ru-RU" sz="2000" b="1" dirty="0">
                <a:solidFill>
                  <a:srgbClr val="C00000"/>
                </a:solidFill>
                <a:latin typeface="Times New Roman" panose="02020603050405020304" pitchFamily="18" charset="0"/>
                <a:cs typeface="Times New Roman" panose="02020603050405020304" pitchFamily="18" charset="0"/>
              </a:rPr>
              <a:t> </a:t>
            </a:r>
            <a:r>
              <a:rPr lang="ru-RU" sz="2000" b="1" dirty="0" err="1">
                <a:solidFill>
                  <a:srgbClr val="C00000"/>
                </a:solidFill>
                <a:latin typeface="Times New Roman" panose="02020603050405020304" pitchFamily="18" charset="0"/>
                <a:cs typeface="Times New Roman" panose="02020603050405020304" pitchFamily="18" charset="0"/>
              </a:rPr>
              <a:t>Києва</a:t>
            </a:r>
            <a:r>
              <a:rPr lang="ru-RU" sz="2000" b="1" dirty="0">
                <a:solidFill>
                  <a:srgbClr val="C00000"/>
                </a:solidFill>
                <a:latin typeface="Times New Roman" panose="02020603050405020304" pitchFamily="18" charset="0"/>
                <a:cs typeface="Times New Roman" panose="02020603050405020304" pitchFamily="18" charset="0"/>
              </a:rPr>
              <a:t>»</a:t>
            </a:r>
            <a:r>
              <a:rPr lang="ru-RU" sz="2000" dirty="0">
                <a:solidFill>
                  <a:srgbClr val="C00000"/>
                </a:solidFill>
                <a:latin typeface="Times New Roman" panose="02020603050405020304" pitchFamily="18" charset="0"/>
                <a:cs typeface="Times New Roman" panose="02020603050405020304" pitchFamily="18" charset="0"/>
              </a:rPr>
              <a:t> </a:t>
            </a:r>
            <a:endParaRPr lang="ru-RU" sz="2000" dirty="0">
              <a:solidFill>
                <a:srgbClr val="C00000"/>
              </a:solidFill>
              <a:latin typeface="Times New Roman" panose="02020603050405020304" pitchFamily="18" charset="0"/>
              <a:cs typeface="Times New Roman" panose="02020603050405020304" pitchFamily="18" charset="0"/>
            </a:endParaRPr>
          </a:p>
        </p:txBody>
      </p:sp>
      <p:sp>
        <p:nvSpPr>
          <p:cNvPr id="10" name="Прямоугольник 9"/>
          <p:cNvSpPr/>
          <p:nvPr/>
        </p:nvSpPr>
        <p:spPr>
          <a:xfrm>
            <a:off x="674243" y="1091876"/>
            <a:ext cx="9117958" cy="369332"/>
          </a:xfrm>
          <a:prstGeom prst="rect">
            <a:avLst/>
          </a:prstGeom>
        </p:spPr>
        <p:txBody>
          <a:bodyPr wrap="square">
            <a:spAutoFit/>
          </a:bodyPr>
          <a:lstStyle/>
          <a:p>
            <a:pPr algn="just"/>
            <a:r>
              <a:rPr lang="ru-RU" b="1" dirty="0" err="1">
                <a:latin typeface="Times New Roman" panose="02020603050405020304" pitchFamily="18" charset="0"/>
                <a:cs typeface="Times New Roman" panose="02020603050405020304" pitchFamily="18" charset="0"/>
              </a:rPr>
              <a:t>Японську</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манґу</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японські</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комікси</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Привид</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Києва</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переклали</a:t>
            </a:r>
            <a:r>
              <a:rPr lang="ru-RU" b="1" dirty="0">
                <a:latin typeface="Times New Roman" panose="02020603050405020304" pitchFamily="18" charset="0"/>
                <a:cs typeface="Times New Roman" panose="02020603050405020304" pitchFamily="18" charset="0"/>
              </a:rPr>
              <a:t> на </a:t>
            </a:r>
            <a:r>
              <a:rPr lang="ru-RU" b="1" dirty="0" err="1">
                <a:latin typeface="Times New Roman" panose="02020603050405020304" pitchFamily="18" charset="0"/>
                <a:cs typeface="Times New Roman" panose="02020603050405020304" pitchFamily="18" charset="0"/>
              </a:rPr>
              <a:t>українську</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мову</a:t>
            </a:r>
            <a:r>
              <a:rPr lang="ru-RU" b="1" dirty="0">
                <a:latin typeface="Times New Roman" panose="02020603050405020304" pitchFamily="18" charset="0"/>
                <a:cs typeface="Times New Roman" panose="02020603050405020304" pitchFamily="18" charset="0"/>
              </a:rPr>
              <a:t>.</a:t>
            </a:r>
            <a:endParaRPr lang="ru-RU" b="1" dirty="0">
              <a:latin typeface="Times New Roman" panose="02020603050405020304" pitchFamily="18" charset="0"/>
              <a:cs typeface="Times New Roman" panose="02020603050405020304" pitchFamily="18" charset="0"/>
            </a:endParaRPr>
          </a:p>
        </p:txBody>
      </p:sp>
      <p:pic>
        <p:nvPicPr>
          <p:cNvPr id="11" name="Рисунок 10"/>
          <p:cNvPicPr>
            <a:picLocks noChangeAspect="1"/>
          </p:cNvPicPr>
          <p:nvPr/>
        </p:nvPicPr>
        <p:blipFill rotWithShape="1">
          <a:blip r:embed="rId4"/>
          <a:srcRect l="50479" t="32787" r="1366" b="44814"/>
          <a:stretch/>
        </p:blipFill>
        <p:spPr>
          <a:xfrm>
            <a:off x="4242018" y="4751270"/>
            <a:ext cx="5227247" cy="17443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Рисунок 11"/>
          <p:cNvPicPr>
            <a:picLocks noChangeAspect="1"/>
          </p:cNvPicPr>
          <p:nvPr/>
        </p:nvPicPr>
        <p:blipFill rotWithShape="1">
          <a:blip r:embed="rId4"/>
          <a:srcRect l="2408" t="62786" r="53481" b="5092"/>
          <a:stretch/>
        </p:blipFill>
        <p:spPr>
          <a:xfrm>
            <a:off x="1014941" y="4760622"/>
            <a:ext cx="3227077" cy="17443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8878099"/>
      </p:ext>
    </p:extLst>
  </p:cSld>
  <p:clrMapOvr>
    <a:masterClrMapping/>
  </p:clrMapOvr>
  <mc:AlternateContent xmlns:mc="http://schemas.openxmlformats.org/markup-compatibility/2006">
    <mc:Choice xmlns:p14="http://schemas.microsoft.com/office/powerpoint/2010/main" Requires="p14">
      <p:transition spd="slow" p14:dur="1500" advClick="0" advTm="12000">
        <p14:reveal/>
      </p:transition>
    </mc:Choice>
    <mc:Fallback>
      <p:transition spd="slow" advClick="0" advTm="1200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10115550" cy="6858000"/>
          </a:xfrm>
          <a:prstGeom prst="rect">
            <a:avLst/>
          </a:prstGeom>
        </p:spPr>
      </p:pic>
      <p:pic>
        <p:nvPicPr>
          <p:cNvPr id="2" name="Рисунок 1"/>
          <p:cNvPicPr>
            <a:picLocks noChangeAspect="1"/>
          </p:cNvPicPr>
          <p:nvPr/>
        </p:nvPicPr>
        <p:blipFill>
          <a:blip r:embed="rId3"/>
          <a:stretch>
            <a:fillRect/>
          </a:stretch>
        </p:blipFill>
        <p:spPr>
          <a:xfrm>
            <a:off x="345359" y="634669"/>
            <a:ext cx="2843885" cy="21910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Прямоугольник 6"/>
          <p:cNvSpPr/>
          <p:nvPr/>
        </p:nvSpPr>
        <p:spPr>
          <a:xfrm>
            <a:off x="3254600" y="794438"/>
            <a:ext cx="6505767" cy="2031325"/>
          </a:xfrm>
          <a:prstGeom prst="rect">
            <a:avLst/>
          </a:prstGeom>
        </p:spPr>
        <p:txBody>
          <a:bodyPr wrap="square">
            <a:spAutoFit/>
          </a:bodyPr>
          <a:lstStyle/>
          <a:p>
            <a:pPr indent="379339" algn="just"/>
            <a:r>
              <a:rPr lang="ru-RU" b="1" dirty="0">
                <a:solidFill>
                  <a:srgbClr val="C00000"/>
                </a:solidFill>
                <a:latin typeface="Times New Roman" panose="02020603050405020304" pitchFamily="18" charset="0"/>
                <a:cs typeface="Times New Roman" panose="02020603050405020304" pitchFamily="18" charset="0"/>
              </a:rPr>
              <a:t> </a:t>
            </a:r>
            <a:r>
              <a:rPr lang="uk-UA" dirty="0">
                <a:latin typeface="Times New Roman" panose="02020603050405020304" pitchFamily="18" charset="0"/>
                <a:cs typeface="Times New Roman" panose="02020603050405020304" pitchFamily="18" charset="0"/>
              </a:rPr>
              <a:t>Вийшла друком книга в якій опубліковані кращі прозові та віршовані твори дітей Луганщини про своїх захисників – військовослужбовців Збройних Сил України, Нацгвардії, Прикордонної служби та інших. Книгу підготували Управління зв’язків з громадськістю Збройних Сил України та віддруковали в чернігівській друкарні «Деснянська правда».</a:t>
            </a:r>
          </a:p>
          <a:p>
            <a:pPr indent="379339" algn="just"/>
            <a:endParaRPr lang="ru-RU" dirty="0">
              <a:latin typeface="Times New Roman" panose="02020603050405020304" pitchFamily="18" charset="0"/>
              <a:cs typeface="Times New Roman" panose="02020603050405020304" pitchFamily="18" charset="0"/>
            </a:endParaRPr>
          </a:p>
        </p:txBody>
      </p:sp>
      <p:sp>
        <p:nvSpPr>
          <p:cNvPr id="8" name="Прямоугольник 7"/>
          <p:cNvSpPr/>
          <p:nvPr/>
        </p:nvSpPr>
        <p:spPr>
          <a:xfrm>
            <a:off x="324007" y="3192378"/>
            <a:ext cx="6328390" cy="3416320"/>
          </a:xfrm>
          <a:prstGeom prst="rect">
            <a:avLst/>
          </a:prstGeom>
        </p:spPr>
        <p:txBody>
          <a:bodyPr wrap="square">
            <a:spAutoFit/>
          </a:bodyPr>
          <a:lstStyle/>
          <a:p>
            <a:pPr indent="379339" algn="just"/>
            <a:r>
              <a:rPr lang="uk-UA" dirty="0">
                <a:latin typeface="Times New Roman" panose="02020603050405020304" pitchFamily="18" charset="0"/>
                <a:cs typeface="Times New Roman" panose="02020603050405020304" pitchFamily="18" charset="0"/>
              </a:rPr>
              <a:t>«Дорогі діти Луганщини та всієї України! Ми боремося за вас, за ваше майбутнє, ваше право жити у власній державі та втілювати свої дитячі мрії. Ми б’ємося за нашу землю, щоб не залишити війну у спадок вам. На жаль, ваші однолітки на тимчасово окупованих частинах Луганщини, Донеччини та Криму позбавлені змоги дізнатися правдиву історію свого народу, відчути силу і мелодійність рідної мови. Та я впевнений, що колись і вони триматимуть в руках цю книгу і прочитають ваші чудові вірші та есе про нинішніх захисників нашої прекрасної України...</a:t>
            </a:r>
          </a:p>
          <a:p>
            <a:pPr indent="379339" algn="just"/>
            <a:r>
              <a:rPr lang="uk-UA" dirty="0">
                <a:latin typeface="Times New Roman" panose="02020603050405020304" pitchFamily="18" charset="0"/>
                <a:cs typeface="Times New Roman" panose="02020603050405020304" pitchFamily="18" charset="0"/>
              </a:rPr>
              <a:t>Пам'ятайте про ціну, яку ми кладемо на вівтар для вас, заради Перемоги! І завжди </a:t>
            </a:r>
            <a:r>
              <a:rPr lang="uk-UA" dirty="0" err="1">
                <a:latin typeface="Times New Roman" panose="02020603050405020304" pitchFamily="18" charset="0"/>
                <a:cs typeface="Times New Roman" panose="02020603050405020304" pitchFamily="18" charset="0"/>
              </a:rPr>
              <a:t>вірте</a:t>
            </a:r>
            <a:r>
              <a:rPr lang="uk-UA" dirty="0">
                <a:latin typeface="Times New Roman" panose="02020603050405020304" pitchFamily="18" charset="0"/>
                <a:cs typeface="Times New Roman" panose="02020603050405020304" pitchFamily="18" charset="0"/>
              </a:rPr>
              <a:t> у свої Збройні Сили!».</a:t>
            </a:r>
            <a:endParaRPr lang="uk-UA" sz="1600" dirty="0"/>
          </a:p>
        </p:txBody>
      </p:sp>
      <p:sp>
        <p:nvSpPr>
          <p:cNvPr id="9" name="Прямоугольник 8"/>
          <p:cNvSpPr/>
          <p:nvPr/>
        </p:nvSpPr>
        <p:spPr>
          <a:xfrm>
            <a:off x="3835837" y="2605155"/>
            <a:ext cx="5343295" cy="646331"/>
          </a:xfrm>
          <a:prstGeom prst="rect">
            <a:avLst/>
          </a:prstGeom>
        </p:spPr>
        <p:txBody>
          <a:bodyPr wrap="square">
            <a:spAutoFit/>
          </a:bodyPr>
          <a:lstStyle/>
          <a:p>
            <a:pPr algn="ctr"/>
            <a:r>
              <a:rPr lang="uk-UA" b="1" dirty="0">
                <a:latin typeface="Times New Roman" panose="02020603050405020304" pitchFamily="18" charset="0"/>
                <a:cs typeface="Times New Roman" panose="02020603050405020304" pitchFamily="18" charset="0"/>
              </a:rPr>
              <a:t>Передмову до книги написав Головнокомандувач ЗС України генерал Валерій </a:t>
            </a:r>
            <a:r>
              <a:rPr lang="uk-UA" b="1" dirty="0" err="1">
                <a:latin typeface="Times New Roman" panose="02020603050405020304" pitchFamily="18" charset="0"/>
                <a:cs typeface="Times New Roman" panose="02020603050405020304" pitchFamily="18" charset="0"/>
              </a:rPr>
              <a:t>Залужний</a:t>
            </a:r>
            <a:r>
              <a:rPr lang="uk-UA" dirty="0">
                <a:latin typeface="Times New Roman" panose="02020603050405020304" pitchFamily="18" charset="0"/>
                <a:cs typeface="Times New Roman" panose="02020603050405020304" pitchFamily="18" charset="0"/>
              </a:rPr>
              <a:t>.</a:t>
            </a:r>
            <a:endParaRPr lang="uk-UA" dirty="0">
              <a:latin typeface="Times New Roman" panose="02020603050405020304" pitchFamily="18" charset="0"/>
              <a:cs typeface="Times New Roman" panose="02020603050405020304" pitchFamily="18" charset="0"/>
            </a:endParaRPr>
          </a:p>
        </p:txBody>
      </p:sp>
      <p:sp>
        <p:nvSpPr>
          <p:cNvPr id="10" name="Прямоугольник 9"/>
          <p:cNvSpPr/>
          <p:nvPr/>
        </p:nvSpPr>
        <p:spPr>
          <a:xfrm>
            <a:off x="5505288" y="339371"/>
            <a:ext cx="2294218" cy="400110"/>
          </a:xfrm>
          <a:prstGeom prst="rect">
            <a:avLst/>
          </a:prstGeom>
        </p:spPr>
        <p:txBody>
          <a:bodyPr wrap="none">
            <a:spAutoFit/>
          </a:bodyPr>
          <a:lstStyle/>
          <a:p>
            <a:r>
              <a:rPr lang="ru-RU" sz="2000" b="1" dirty="0">
                <a:solidFill>
                  <a:srgbClr val="C00000"/>
                </a:solidFill>
                <a:latin typeface="Times New Roman" panose="02020603050405020304" pitchFamily="18" charset="0"/>
                <a:cs typeface="Times New Roman" panose="02020603050405020304" pitchFamily="18" charset="0"/>
              </a:rPr>
              <a:t>«</a:t>
            </a:r>
            <a:r>
              <a:rPr lang="ru-RU" sz="2000" b="1" dirty="0" err="1">
                <a:solidFill>
                  <a:srgbClr val="C00000"/>
                </a:solidFill>
                <a:latin typeface="Times New Roman" panose="02020603050405020304" pitchFamily="18" charset="0"/>
                <a:cs typeface="Times New Roman" panose="02020603050405020304" pitchFamily="18" charset="0"/>
              </a:rPr>
              <a:t>Листи</a:t>
            </a:r>
            <a:r>
              <a:rPr lang="ru-RU" sz="2000" b="1" dirty="0">
                <a:solidFill>
                  <a:srgbClr val="C00000"/>
                </a:solidFill>
                <a:latin typeface="Times New Roman" panose="02020603050405020304" pitchFamily="18" charset="0"/>
                <a:cs typeface="Times New Roman" panose="02020603050405020304" pitchFamily="18" charset="0"/>
              </a:rPr>
              <a:t> на фронт»</a:t>
            </a:r>
          </a:p>
        </p:txBody>
      </p:sp>
      <p:pic>
        <p:nvPicPr>
          <p:cNvPr id="11" name="Рисунок 10"/>
          <p:cNvPicPr>
            <a:picLocks noChangeAspect="1"/>
          </p:cNvPicPr>
          <p:nvPr/>
        </p:nvPicPr>
        <p:blipFill>
          <a:blip r:embed="rId4"/>
          <a:stretch>
            <a:fillRect/>
          </a:stretch>
        </p:blipFill>
        <p:spPr>
          <a:xfrm>
            <a:off x="6669545" y="3687726"/>
            <a:ext cx="3204158" cy="2330937"/>
          </a:xfrm>
          <a:prstGeom prst="roundRect">
            <a:avLst>
              <a:gd name="adj" fmla="val 18548"/>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20406330"/>
      </p:ext>
    </p:extLst>
  </p:cSld>
  <p:clrMapOvr>
    <a:masterClrMapping/>
  </p:clrMapOvr>
  <mc:AlternateContent xmlns:mc="http://schemas.openxmlformats.org/markup-compatibility/2006">
    <mc:Choice xmlns:p14="http://schemas.microsoft.com/office/powerpoint/2010/main" Requires="p14">
      <p:transition spd="slow" p14:dur="1500" advClick="0" advTm="12000">
        <p14:reveal/>
      </p:transition>
    </mc:Choice>
    <mc:Fallback>
      <p:transition spd="slow" advClick="0" advTm="12000">
        <p:fade/>
      </p:transition>
    </mc:Fallback>
  </mc:AlternateContent>
  <p:timing>
    <p:tnLst>
      <p:par>
        <p:cTn id="1" dur="indefinite" restart="never" nodeType="tmRoot"/>
      </p:par>
    </p:tnLst>
  </p:timing>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2081</TotalTime>
  <Words>2767</Words>
  <Application>Microsoft Office PowerPoint</Application>
  <PresentationFormat>Произвольный</PresentationFormat>
  <Paragraphs>105</Paragraphs>
  <Slides>23</Slides>
  <Notes>3</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23</vt:i4>
      </vt:variant>
    </vt:vector>
  </HeadingPairs>
  <TitlesOfParts>
    <vt:vector size="28" baseType="lpstr">
      <vt:lpstr>Arial</vt:lpstr>
      <vt:lpstr>Calibri</vt:lpstr>
      <vt:lpstr>Calibri Light</vt:lpstr>
      <vt:lpstr>Times New Roman</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Lenovo</dc:creator>
  <cp:lastModifiedBy>L530</cp:lastModifiedBy>
  <cp:revision>133</cp:revision>
  <dcterms:created xsi:type="dcterms:W3CDTF">2021-06-23T05:51:13Z</dcterms:created>
  <dcterms:modified xsi:type="dcterms:W3CDTF">2022-10-13T16:47:30Z</dcterms:modified>
</cp:coreProperties>
</file>