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73" r:id="rId10"/>
    <p:sldId id="267" r:id="rId11"/>
    <p:sldId id="265" r:id="rId12"/>
    <p:sldId id="266" r:id="rId13"/>
    <p:sldId id="269" r:id="rId14"/>
    <p:sldId id="268" r:id="rId15"/>
    <p:sldId id="270" r:id="rId16"/>
    <p:sldId id="279" r:id="rId17"/>
    <p:sldId id="274" r:id="rId18"/>
    <p:sldId id="280" r:id="rId19"/>
    <p:sldId id="281" r:id="rId20"/>
    <p:sldId id="275" r:id="rId21"/>
    <p:sldId id="282" r:id="rId22"/>
    <p:sldId id="276" r:id="rId23"/>
    <p:sldId id="283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60DD-59AB-40DD-90D8-A1B50E9F1B74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A24C-E418-4B94-9B41-F5467D55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B970-564E-4AAF-B850-0A9878ACE0B3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3E5A-733F-4EA8-9FC5-528C36FD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E01B-DC62-45FD-B65B-4CF0DAFB4D78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B1B2-3726-4515-A0AF-7529DAA09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3CD9-0B28-49A4-B334-704E87CB6B9E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C03-29C0-44C2-8C22-1D6C1217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3E17-DC22-4DDA-9948-000B35DECEA8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DBBE-C95F-4BEF-8E8A-182BA4590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52C4-2FD4-4473-801F-7F99CFAAEA90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B07A-4616-4C04-8808-0EBAFFFFD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F763-85B5-47FA-A9F7-2D06EFBFDF18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5C92-6343-4F7E-8A1C-4EB4BF1B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484F-369F-4010-9F12-137EAC0816F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58B2-F335-4746-8956-85072CBC8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D91C-F9F4-4D97-BDAC-ADAF7B4A59BE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2BB2-D408-4C94-936D-C3CF3855F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E0B4-B628-4622-93E5-A351DE3D25B0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1E1E-E8EE-4D3F-98E0-2B6EFBAB5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3C0F-F3AF-463B-8796-4BA798348EC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BD8E-0C20-43A0-95F6-E0C42E138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FA26F-01D0-4842-AF7C-A828EDC5B23C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1CA48-1DE9-4A03-B61E-9C3F9593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ZNsG5Ws" TargetMode="External"/><Relationship Id="rId2" Type="http://schemas.openxmlformats.org/officeDocument/2006/relationships/hyperlink" Target="https://cutt.ly/4NsG3f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yzhden.ua/History/707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428627" y="285750"/>
            <a:ext cx="842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ДЕРЖАВНИЙ БІОТЕХНОЛОГІЧНИЙ УНІВЕРСИТЕТ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НАУКОВА БІБЛІОТЕКА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67544" y="2420888"/>
            <a:ext cx="8429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“Голокост</a:t>
            </a: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людська </a:t>
            </a:r>
            <a:r>
              <a:rPr lang="uk-UA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гідність”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віртуальний огляд)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ekladata.com/uCH71GC5mJhcaN3kQLa0_cknQx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3357565"/>
            <a:ext cx="29591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8" y="260351"/>
            <a:ext cx="8629650" cy="5643563"/>
          </a:xfr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5750" y="5934076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липня 1941 р.: мешканці гетто в Дрогобичі (Львівська обл., тоді </a:t>
            </a:r>
            <a:r>
              <a:rPr lang="ru-RU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Генеральна Губернія) очікують депортації</a:t>
            </a:r>
          </a:p>
        </p:txBody>
      </p:sp>
      <p:pic>
        <p:nvPicPr>
          <p:cNvPr id="11269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643563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5"/>
            <a:ext cx="7315200" cy="1154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8521700" cy="5572126"/>
          </a:xfrm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285750" y="5949951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Німці та їхні місцеві помічники наказали єврейським жінкам лягти на сніг перед розстрілом. 1942 р., Чернігів</a:t>
            </a:r>
          </a:p>
        </p:txBody>
      </p:sp>
      <p:pic>
        <p:nvPicPr>
          <p:cNvPr id="12293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643563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85751"/>
            <a:ext cx="8572500" cy="5510213"/>
          </a:xfrm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14313" y="5934076"/>
            <a:ext cx="7929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Єврейське населення містечка Мізоч на Рівненщині очікує на страту на дні яруги. 14 жовтня 1942 р.</a:t>
            </a:r>
          </a:p>
        </p:txBody>
      </p:sp>
      <p:pic>
        <p:nvPicPr>
          <p:cNvPr id="13316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643563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Einsatzgruppe_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1"/>
            <a:ext cx="85725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857250" y="62865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Розстріли під  Каунасом. Литва. 1942</a:t>
            </a:r>
          </a:p>
        </p:txBody>
      </p:sp>
      <p:pic>
        <p:nvPicPr>
          <p:cNvPr id="14340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643563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upload.wikimedia.org/wikipedia/commons/thumb/3/38/Einsatzgruppe_A.jpg/206px-Einsatzgruppe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57190" y="6143626"/>
            <a:ext cx="778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Розстріл євреїв солдатами айнзаценгруп під Києвом. Україна. 1942</a:t>
            </a:r>
          </a:p>
        </p:txBody>
      </p:sp>
      <p:pic>
        <p:nvPicPr>
          <p:cNvPr id="15364" name="Рисунок 5" descr="Jew_Killings_in_Ivangorod_(194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496300" cy="58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572126"/>
            <a:ext cx="1416050" cy="1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14313" y="5934076"/>
            <a:ext cx="7929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</a:rPr>
              <a:t>Фотографія з рапорту Юргена Штропа, який керував придушенням повстання у Варшавському гетто. Оригінальний підпис свідчив: «Силою витягнуті з притулку».</a:t>
            </a:r>
          </a:p>
        </p:txBody>
      </p:sp>
      <p:pic>
        <p:nvPicPr>
          <p:cNvPr id="16387" name="Рисунок 2" descr="1024px-Stroop_Report_-_Warsaw_Ghetto_Uprising_06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2"/>
            <a:ext cx="8572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643563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ниги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32656"/>
            <a:ext cx="85689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Пропонуємо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переглянути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тематичну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підбірку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єврейську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трагедію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найжахливіші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сторінки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40322"/>
            <a:ext cx="85689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«Бабин Яр»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 descr="Картинки по запросу кузнецов а. бабий яр 19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Картинки по запросу кузнецов а. бабий яр 19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Documents and Settings\Administrator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438382" cy="4752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2615" y="1442679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авторська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знаменитого документального роману «Бабин Яр» про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єврейського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1941 року.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Кузнєцов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свідком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розстрілів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спілкувався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людьми,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пережили катастрофу,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збирав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сучасників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очевидців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опублікований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Юність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у 1966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справжньої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Бабиного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Яру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важким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1969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Кузнєцов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таємно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вивіз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версію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роману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Англію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попросив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притулку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«Бабин Яр»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опублікований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авторській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na-frank-shovysch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1" y="1124744"/>
            <a:ext cx="3275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Сховище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Щоденник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у листах»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Анна Франк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5037" y="1155768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Найзнаменитіша книга про Голокост. На сторінках свого щоденника 13-річна єврейська дівчинка Анна Франк, якій судилося назавжди залишитися в таборі смерті </a:t>
            </a:r>
            <a:r>
              <a:rPr lang="uk-UA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Берген-Бельзен</a:t>
            </a:r>
            <a:r>
              <a:rPr lang="uk-UA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у 1945 році, розмірковує про своїх однолітків, про сварки з батьками, про перше кохання, мріє про майбутнє ... Вона пише про те, що ховається від нацистів у покинутому будинку і як боїться арешту, а тому взагалі не виходить на вулицю.</a:t>
            </a:r>
          </a:p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Анна Франк вела свій щоденник із 12 червня 1942 року в окупованому нацистами Амстердамі. Останній запис датовано 1 серпня 1944 року. А 4 серпня німецька «зелена поліція» забрала всіх вісьмох євреїв, котрі понад два роки жили в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сховищі – затильній частині будинку, де був офіс фірми Отто Франка – батька Анни. Усі загинули в концтаборах, окрім Отто Франка. Решту життя він присвятив поширенню документальних свідчень своєї доньки Анни…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uk-UA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ytets-_obkladyn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0243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Читець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Берхард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Шлінк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491880" y="1484784"/>
            <a:ext cx="53285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Розповідь охоплює майже 40-річний період від 1958 по 1990 роки в Західній Німеччині. За сюжетом 15-річний школяр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Міхаель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Берг знайомиться з 36-річною кондукторкою трамваю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Ханною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Шміц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Між ними виникає роман. При цьому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Ханна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регулярно просить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Міхаеля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читати їй книжки. Потім жінка раптово зникає.</a:t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Через 8 років студент-юрист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Міхаель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потрапляє на показовий процес над наглядачками концтабору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“Освенцим”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Серед підсудних він упізнав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Ханну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Роман описує розрив між поколіннями та осмислення молодими німцями злочинів періоду Голокосту.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 романом знято однойменний фільм, у якому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Ханну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зіграла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Кейт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Вінслет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514" y="260649"/>
            <a:ext cx="87153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Голокост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закритим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5,5 до 6,1 млн.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вбито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Голокосту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2,2 до 2,5 млн.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Союзу,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Три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камерах,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розстріляно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померли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голоду,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виснаження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екстремальних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умов,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3429000"/>
            <a:ext cx="455612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  <p:pic>
        <p:nvPicPr>
          <p:cNvPr id="307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3429000"/>
            <a:ext cx="4584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2" y="5589588"/>
            <a:ext cx="135731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3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«Список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Шиндлера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Томас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Кініллі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 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352957"/>
            <a:ext cx="5544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Оскар </a:t>
            </a:r>
            <a:r>
              <a:rPr lang="uk-UA" dirty="0" err="1" smtClean="0">
                <a:solidFill>
                  <a:srgbClr val="002060"/>
                </a:solidFill>
                <a:latin typeface="+mn-lt"/>
              </a:rPr>
              <a:t>Шиндлер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 – німецький мільйонер, успішний комерсант, запальний гравець, автогонщик, авантюрист, який врятував від смерті в газових камерах більше людей, ніж будь-хто за всю історію війни.</a:t>
            </a:r>
          </a:p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На початку Другої світової війни Оскар </a:t>
            </a:r>
            <a:r>
              <a:rPr lang="uk-UA" dirty="0" err="1" smtClean="0">
                <a:solidFill>
                  <a:srgbClr val="002060"/>
                </a:solidFill>
                <a:latin typeface="+mn-lt"/>
              </a:rPr>
              <a:t>Шиндлер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відкрив у Кракові фабрику з виробництва емальованого посуду. Найдешевшою робочою силою були євреї з гетто.</a:t>
            </a:r>
          </a:p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Ті з них, кому пощастило потрапити до цієї фабрики, немов витягнули щасливий квиток. Книга про страшну силу війни та непереможний людський дух. Це книга про людину, яка здійснила неможливе.</a:t>
            </a:r>
          </a:p>
          <a:p>
            <a:pPr indent="457200" algn="just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1993 році Стівен Спілберг зняв за романом Томаса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Кеніллі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фільм, який став одним з найзначніших творів світового кінематографа і здобув 7 премій «Оскар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 descr="f2e08a1dfe631ca707747ddd5570837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43" y="1340768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a870df0db55cd589390d190ed8ae5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31181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0634" y="163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Танґо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смерті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Юрій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Винничук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75855" y="1740402"/>
            <a:ext cx="56061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Роман має два часові зрізи. Зокрема, в ньому описано події, які відбуваються у Львові перед війною і під час війни. Чотири друга: українець, поляк, єврей і німець переживають різні – веселі й сумні – пригоди.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Другий часовий зріз – це вже початок XXI сторіччя. Професор Ярош вивчає літератури, написані мертвими мовами. Він у процесі роботи дізнається про містичну практику переселення душ, яка стає можливою, якщо в момент смерті звучала відповідна музика. Загадкові ноти – і це історичний факт – звучали і в 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Янівському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концтаборі на території Львова: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Танґо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смерті», або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танґо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«Остання неділя» виконував під час розстрілів оркестр із в’язнів гетто.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Роман здобув премію «Книги року ВВС» у 2012 році.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Татьяна де Росней - Ключ 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58164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«Ключ Сари»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Тетяна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де Росней 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32985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Липень 1942 року... Близько десяти тисяч євреїв, жителів Франції, нудяться в невіданні на стадіоні «</a:t>
            </a:r>
            <a:r>
              <a:rPr lang="uk-UA" dirty="0" err="1" smtClean="0">
                <a:solidFill>
                  <a:srgbClr val="002060"/>
                </a:solidFill>
                <a:latin typeface="+mn-lt"/>
              </a:rPr>
              <a:t>Вель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+mn-lt"/>
              </a:rPr>
              <a:t>д'Ів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». Люди похилого віку, жінки, діти... Всіх їх чекає табір смерті </a:t>
            </a:r>
            <a:r>
              <a:rPr lang="uk-UA" dirty="0" err="1" smtClean="0">
                <a:solidFill>
                  <a:srgbClr val="002060"/>
                </a:solidFill>
                <a:latin typeface="+mn-lt"/>
              </a:rPr>
              <a:t>Аушвіц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. Десятирічна Сара рветься додому, до чотирирічного братика, закритого на ключ у потаємній шафі. Але вона повернеться в Париж занадто пізно ... </a:t>
            </a:r>
          </a:p>
          <a:p>
            <a:pPr indent="457200" algn="just"/>
            <a:r>
              <a:rPr lang="uk-UA" dirty="0" smtClean="0">
                <a:solidFill>
                  <a:srgbClr val="002060"/>
                </a:solidFill>
                <a:latin typeface="+mn-lt"/>
              </a:rPr>
              <a:t>Через шістдесят років журналістка Джулія, американка за походженням, намагається дізнатися подробиці тієї історії, знайти Сару, з'ясувати, що з нею зараз ... Чому французька влада дозволила знищити своїх співвітчизників? Що ж стало причиною трагедії – страх або байдужість? І чи потрібні сьогодні слова покаяння?</a:t>
            </a:r>
            <a:endParaRPr lang="uk-UA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42938" y="785744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зарубцювати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рани.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безсилий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загасити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нашу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7411" name="Picture 3" descr="http://s1.hostingkartinok.com/uploads/images/2012/01/c45a54b4393d7692a760aef390e5bc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571626"/>
            <a:ext cx="343376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3528" y="476672"/>
            <a:ext cx="8501062" cy="54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14000"/>
              </a:lnSpc>
            </a:pPr>
            <a:r>
              <a:rPr lang="ru-RU" sz="2200" b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Використані</a:t>
            </a:r>
            <a:r>
              <a:rPr lang="ru-RU" sz="22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джерела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ресурси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Інтернет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indent="-285750" algn="ctr" eaLnBrk="0" hangingPunct="0">
              <a:lnSpc>
                <a:spcPct val="114000"/>
              </a:lnSpc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Голокост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[Електронний ресурс] //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Вікіпедія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. URL: </a:t>
            </a:r>
            <a:r>
              <a:rPr lang="en-US" sz="2200" u="sng" dirty="0">
                <a:solidFill>
                  <a:srgbClr val="002060"/>
                </a:solidFill>
                <a:latin typeface="+mn-lt"/>
                <a:hlinkClick r:id="rId2"/>
              </a:rPr>
              <a:t>https://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  <a:hlinkClick r:id="rId2"/>
              </a:rPr>
              <a:t>cutt.ly/4NsG3fA</a:t>
            </a:r>
            <a:r>
              <a:rPr lang="uk-UA" sz="2200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дата звернення: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10.01.2022).</a:t>
            </a:r>
            <a:endParaRPr lang="uk-UA" sz="2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Голокост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в Україні [Електронний ресурс] //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Вікіпедія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. URL: </a:t>
            </a:r>
            <a:r>
              <a:rPr lang="en-US" sz="2200" u="sng" dirty="0">
                <a:solidFill>
                  <a:srgbClr val="002060"/>
                </a:solidFill>
                <a:latin typeface="+mn-lt"/>
                <a:hlinkClick r:id="rId3"/>
              </a:rPr>
              <a:t>https://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  <a:hlinkClick r:id="rId3"/>
              </a:rPr>
              <a:t>cutt.ly/ZNsG5Ws</a:t>
            </a:r>
            <a:r>
              <a:rPr lang="uk-UA" sz="2200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дата звернення: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10.01.2022).</a:t>
            </a:r>
            <a:endParaRPr lang="uk-UA" sz="2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endParaRPr lang="uk-UA" sz="2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Кузнецов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А.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Бабий Яр [Текст]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: роман-документ / Кузнецов А. – Ки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їв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: Рад. 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письменник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, 1991. – 352 с.</a:t>
            </a:r>
          </a:p>
          <a:p>
            <a:pPr algn="just">
              <a:lnSpc>
                <a:spcPct val="114000"/>
              </a:lnSpc>
            </a:pP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Як 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голокост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став «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Голокостом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»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[Електронний ресурс] // Тиждень.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ua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 URL: 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https</a:t>
            </a:r>
            <a:r>
              <a:rPr lang="ru-RU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://</a:t>
            </a:r>
            <a:r>
              <a:rPr lang="en-US" sz="2200" u="sng" dirty="0" err="1" smtClean="0">
                <a:solidFill>
                  <a:srgbClr val="002060"/>
                </a:solidFill>
                <a:latin typeface="+mn-lt"/>
                <a:hlinkClick r:id="rId4"/>
              </a:rPr>
              <a:t>tyzhden</a:t>
            </a:r>
            <a:r>
              <a:rPr lang="ru-RU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.</a:t>
            </a:r>
            <a:r>
              <a:rPr lang="en-US" sz="2200" u="sng" dirty="0" err="1" smtClean="0">
                <a:solidFill>
                  <a:srgbClr val="002060"/>
                </a:solidFill>
                <a:latin typeface="+mn-lt"/>
                <a:hlinkClick r:id="rId4"/>
              </a:rPr>
              <a:t>ua</a:t>
            </a:r>
            <a:r>
              <a:rPr lang="ru-RU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/</a:t>
            </a:r>
            <a:r>
              <a:rPr lang="en-US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History</a:t>
            </a:r>
            <a:r>
              <a:rPr lang="ru-RU" sz="2200" u="sng" dirty="0" smtClean="0">
                <a:solidFill>
                  <a:srgbClr val="002060"/>
                </a:solidFill>
                <a:latin typeface="+mn-lt"/>
                <a:hlinkClick r:id="rId4"/>
              </a:rPr>
              <a:t>/70765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(дата звернення: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10.01.2022).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 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23528" y="404664"/>
            <a:ext cx="8496944" cy="2952328"/>
          </a:xfrm>
          <a:prstGeom prst="rect">
            <a:avLst/>
          </a:prstGeom>
        </p:spPr>
        <p:txBody>
          <a:bodyPr/>
          <a:lstStyle/>
          <a:p>
            <a:pPr indent="4572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побудовані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вбивства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  <a:p>
            <a:pPr indent="4572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Найстрашнішу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"фабрику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гітлерівці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розташували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Освенц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неподалік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Кракова.</a:t>
            </a:r>
          </a:p>
          <a:p>
            <a:pPr indent="4572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замучені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1,3 млн.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1,1 млн. становили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піддавали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страшним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тортурам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знищували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камерах.</a:t>
            </a:r>
          </a:p>
          <a:p>
            <a:pPr marL="342900" indent="4572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6651"/>
            <a:ext cx="457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715000"/>
            <a:ext cx="1416050" cy="1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500062" y="500065"/>
            <a:ext cx="8176393" cy="199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камер і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розстрілів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нацисти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топили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спалювали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синагогах Риги й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Білостока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бараках і свинарниках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Веліжа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Богданівки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замуровували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каменоломнях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скидали 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вугільні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7" y="2857501"/>
            <a:ext cx="564356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29250"/>
            <a:ext cx="1416050" cy="1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251520" y="203993"/>
            <a:ext cx="4320480" cy="6456364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До 1945 року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німці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їхні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сподвижники вбили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майже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дві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третини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з числа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євреїв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які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жили в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Європі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, у рамках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програми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"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Остаточне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вирішення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єврейського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питання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" – плану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знищення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європейського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єврейства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2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2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Хоча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євреї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яких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нацисти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вважали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головною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загрозою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Німеччини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основними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жертвами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нацистів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серед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приречених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на смерть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були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й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близько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200 000 </a:t>
            </a:r>
            <a:r>
              <a:rPr lang="ru-RU" sz="2200" dirty="0" err="1" smtClean="0">
                <a:solidFill>
                  <a:srgbClr val="002060"/>
                </a:solidFill>
                <a:cs typeface="Times New Roman" pitchFamily="18" charset="0"/>
              </a:rPr>
              <a:t>циган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5" y="0"/>
            <a:ext cx="44275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0"/>
            <a:ext cx="1416050" cy="1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3431851"/>
          </a:xfrm>
        </p:spPr>
        <p:txBody>
          <a:bodyPr/>
          <a:lstStyle/>
          <a:p>
            <a:pPr marL="0" indent="457200" algn="just" eaLnBrk="1" hangingPunct="1">
              <a:buFont typeface="Wingdings 2" pitchFamily="18" charset="2"/>
              <a:buNone/>
            </a:pP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В Україні національним Днем пам'яті та скорботи є 29 вересня. Це пов'язано з днем трагедії євреїв Києва, знищених 1941 року в Бабиному Яру.</a:t>
            </a:r>
          </a:p>
          <a:p>
            <a:pPr marL="0" indent="457200" algn="just" eaLnBrk="1" hangingPunct="1">
              <a:buFont typeface="Wingdings 2" pitchFamily="18" charset="2"/>
              <a:buNone/>
            </a:pP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Це місце входить до списку всесвітніх меморіалів Голокосту як одне з найбільш трагічних місць у Києві.</a:t>
            </a:r>
          </a:p>
          <a:p>
            <a:pPr marL="0" indent="457200" algn="just" eaLnBrk="1" hangingPunct="1">
              <a:buFont typeface="Wingdings 2" pitchFamily="18" charset="2"/>
              <a:buNone/>
            </a:pP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Бабин яр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 великий яр у західній частині Києва. За два дні масових страт там було вбито близько 35 тис. осіб.</a:t>
            </a:r>
          </a:p>
          <a:p>
            <a:pPr marL="0" indent="457200" algn="just" eaLnBrk="1" hangingPunct="1">
              <a:buFont typeface="Wingdings 2" pitchFamily="18" charset="2"/>
              <a:buNone/>
            </a:pP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Євреїв зганяли сюди з усього міста, відбирали всі особисті речі й одяг.</a:t>
            </a:r>
          </a:p>
        </p:txBody>
      </p:sp>
      <p:pic>
        <p:nvPicPr>
          <p:cNvPr id="7171" name="Рисунок 4" descr="1430617774_ru6tmu0vqq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523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4000500"/>
            <a:ext cx="4514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5715000"/>
            <a:ext cx="1416050" cy="1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645319" y="332656"/>
            <a:ext cx="7924800" cy="165692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uk-UA" sz="2200" dirty="0" smtClean="0">
                <a:solidFill>
                  <a:srgbClr val="002060"/>
                </a:solidFill>
                <a:cs typeface="Times New Roman" pitchFamily="18" charset="0"/>
              </a:rPr>
              <a:t>Потім за допомогою палиць заганяли в проходи в насипи на краю яру глибиною 20-25 метрів. На протилежному краю розташовувався кулеметник. Постріли заглушувалися музикою й шумом літака, який кружляв над яром.</a:t>
            </a:r>
          </a:p>
        </p:txBody>
      </p:sp>
      <p:pic>
        <p:nvPicPr>
          <p:cNvPr id="8195" name="Рисунок 4" descr="3618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26"/>
            <a:ext cx="821531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http://www.gottardo.hu/index_elemei/gyert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500689"/>
            <a:ext cx="14160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1"/>
            <a:ext cx="8501062" cy="5500688"/>
          </a:xfrm>
        </p:spPr>
      </p:pic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57188" y="6000750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Німецький плакат з м. Броди (Львівська обл., тоді </a:t>
            </a:r>
            <a:r>
              <a:rPr lang="ru-RU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Генеральна Губернія)</a:t>
            </a: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52" y="5715298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Дробицький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Яр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інша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назва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Травницька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долина)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відомий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як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місце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масових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розстрілів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цивільного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населення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здійснювалися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нацистськими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окупаційними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військами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у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1941 - 1942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роках (м. </a:t>
            </a:r>
            <a:r>
              <a:rPr lang="ru-RU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Харк</a:t>
            </a:r>
            <a:r>
              <a:rPr lang="uk-UA" b="1" i="1" dirty="0" err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ів</a:t>
            </a:r>
            <a:r>
              <a:rPr lang="uk-UA" b="1" i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i="1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43" name="Picture 3" descr="http://tic.kh.ua/sites/default/files/images/0_85f11_f5c18807_xxl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0665" y="357189"/>
            <a:ext cx="8709025" cy="52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948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Пользователь_lib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L530</cp:lastModifiedBy>
  <cp:revision>78</cp:revision>
  <dcterms:created xsi:type="dcterms:W3CDTF">2016-01-15T09:23:58Z</dcterms:created>
  <dcterms:modified xsi:type="dcterms:W3CDTF">2022-10-26T11:01:51Z</dcterms:modified>
</cp:coreProperties>
</file>