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7" r:id="rId8"/>
    <p:sldId id="263" r:id="rId9"/>
    <p:sldId id="275" r:id="rId10"/>
    <p:sldId id="266" r:id="rId11"/>
    <p:sldId id="262" r:id="rId12"/>
    <p:sldId id="268" r:id="rId13"/>
    <p:sldId id="265" r:id="rId14"/>
    <p:sldId id="264" r:id="rId15"/>
    <p:sldId id="274" r:id="rId16"/>
    <p:sldId id="271" r:id="rId17"/>
  </p:sldIdLst>
  <p:sldSz cx="10512425" cy="79216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5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618" y="78"/>
      </p:cViewPr>
      <p:guideLst>
        <p:guide orient="horz" pos="2495"/>
        <p:guide pos="33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5489147"/>
            <a:ext cx="10512425" cy="24406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019234" y="1"/>
            <a:ext cx="3493191" cy="7921625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93277" y="3855192"/>
            <a:ext cx="7449805" cy="2658145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97860" y="1784403"/>
            <a:ext cx="7449805" cy="2024415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493F-BF9E-4145-AB62-D81E6A0C3F8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8D0-5939-4FCE-9194-87D33C00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493F-BF9E-4145-AB62-D81E6A0C3F8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8D0-5939-4FCE-9194-87D33C00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21511" y="317235"/>
            <a:ext cx="2365296" cy="675905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5621" y="317235"/>
            <a:ext cx="6920680" cy="675905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493F-BF9E-4145-AB62-D81E6A0C3F8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8D0-5939-4FCE-9194-87D33C00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493F-BF9E-4145-AB62-D81E6A0C3F8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8D0-5939-4FCE-9194-87D33C00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5489147"/>
            <a:ext cx="10512425" cy="24406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7019234" y="1"/>
            <a:ext cx="3493191" cy="7921625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432" y="4139666"/>
            <a:ext cx="7621508" cy="2109618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8432" y="2871329"/>
            <a:ext cx="7621508" cy="1232124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493F-BF9E-4145-AB62-D81E6A0C3F8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8D0-5939-4FCE-9194-87D33C00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621" y="317233"/>
            <a:ext cx="8585147" cy="132027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5622" y="1848381"/>
            <a:ext cx="4204970" cy="522790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801" y="1848381"/>
            <a:ext cx="4204970" cy="522790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493F-BF9E-4145-AB62-D81E6A0C3F8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8D0-5939-4FCE-9194-87D33C00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622" y="315399"/>
            <a:ext cx="9461183" cy="132027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624" y="6337301"/>
            <a:ext cx="4644813" cy="96819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40167" y="6337301"/>
            <a:ext cx="4646638" cy="96819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25624" y="1752175"/>
            <a:ext cx="4644813" cy="4553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0167" y="1752175"/>
            <a:ext cx="4646638" cy="4553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493F-BF9E-4145-AB62-D81E6A0C3F8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8D0-5939-4FCE-9194-87D33C00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624" y="316866"/>
            <a:ext cx="8588651" cy="1320271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493F-BF9E-4145-AB62-D81E6A0C3F8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048D0-5939-4FCE-9194-87D33C00B2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493F-BF9E-4145-AB62-D81E6A0C3F8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8D0-5939-4FCE-9194-87D33C00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624" y="1369395"/>
            <a:ext cx="3679349" cy="843507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5623" y="247681"/>
            <a:ext cx="3153728" cy="1056216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25621" y="2288470"/>
            <a:ext cx="8147129" cy="4400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493F-BF9E-4145-AB62-D81E6A0C3F8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77084" y="7418082"/>
            <a:ext cx="876035" cy="421753"/>
          </a:xfrm>
        </p:spPr>
        <p:txBody>
          <a:bodyPr/>
          <a:lstStyle/>
          <a:p>
            <a:fld id="{959048D0-5939-4FCE-9194-87D33C00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8313" y="1970252"/>
            <a:ext cx="3510887" cy="1448265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25102" y="1178088"/>
            <a:ext cx="4730591" cy="4752975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88315" y="3463851"/>
            <a:ext cx="3510885" cy="3076568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25624" y="7418082"/>
            <a:ext cx="2452899" cy="421753"/>
          </a:xfrm>
        </p:spPr>
        <p:txBody>
          <a:bodyPr/>
          <a:lstStyle/>
          <a:p>
            <a:fld id="{08D4493F-BF9E-4145-AB62-D81E6A0C3F8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8D0-5939-4FCE-9194-87D33C00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1" y="5489147"/>
            <a:ext cx="10512425" cy="24406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8409942" y="1"/>
            <a:ext cx="2102485" cy="7921625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5621" y="317233"/>
            <a:ext cx="8585147" cy="1320271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25621" y="1848381"/>
            <a:ext cx="8585147" cy="52279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25624" y="7418082"/>
            <a:ext cx="2452899" cy="421753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D4493F-BF9E-4145-AB62-D81E6A0C3F80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91746" y="7418082"/>
            <a:ext cx="3328935" cy="421753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373579" y="7418082"/>
            <a:ext cx="876035" cy="42175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59048D0-5939-4FCE-9194-87D33C00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На базі Меморіального центру &amp;quot;Бабин Яр&amp;quot; почали працювати два НД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59" y="0"/>
            <a:ext cx="10520584" cy="79216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716" y="2903086"/>
            <a:ext cx="9106262" cy="1732168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bg1">
                      <a:alpha val="88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«Трагедія Бабиного Яру: біль і пам’ять»</a:t>
            </a:r>
            <a:endParaRPr lang="ru-RU" sz="5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bg1">
                    <a:alpha val="88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0881" y="4846761"/>
            <a:ext cx="6282503" cy="459384"/>
          </a:xfrm>
        </p:spPr>
        <p:txBody>
          <a:bodyPr>
            <a:normAutofit/>
          </a:bodyPr>
          <a:lstStyle/>
          <a:p>
            <a:pPr algn="ctr"/>
            <a:r>
              <a:rPr lang="uk-UA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Віртуальна виставка до роковин трагедії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Бабин Яр – символ голокосту в Україні » Болехівська міська рад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</a:blip>
          <a:srcRect b="12090"/>
          <a:stretch>
            <a:fillRect/>
          </a:stretch>
        </p:blipFill>
        <p:spPr bwMode="auto">
          <a:xfrm>
            <a:off x="8280548" y="5977036"/>
            <a:ext cx="2212014" cy="19445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8323" y="373871"/>
            <a:ext cx="9433048" cy="97501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150"/>
              </a:avLst>
            </a:prstTxWarp>
            <a:spAutoFit/>
          </a:bodyPr>
          <a:lstStyle/>
          <a:p>
            <a:pPr algn="ctr"/>
            <a:r>
              <a:rPr lang="uk-UA" sz="2400" dirty="0" smtClean="0">
                <a:ln w="0"/>
                <a:solidFill>
                  <a:srgbClr val="C00000"/>
                </a:solidFill>
                <a:effectLst>
                  <a:glow rad="88900">
                    <a:schemeClr val="bg1">
                      <a:alpha val="92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Державний біотехнологічний університет</a:t>
            </a:r>
            <a:endParaRPr lang="uk-UA" sz="2400" dirty="0" smtClean="0">
              <a:ln w="0"/>
              <a:solidFill>
                <a:srgbClr val="C00000"/>
              </a:solidFill>
              <a:effectLst>
                <a:glow rad="88900">
                  <a:schemeClr val="bg1">
                    <a:alpha val="92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ln w="0"/>
                <a:solidFill>
                  <a:srgbClr val="C00000"/>
                </a:solidFill>
                <a:effectLst>
                  <a:glow rad="88900">
                    <a:schemeClr val="bg1">
                      <a:alpha val="92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бібліотека</a:t>
            </a:r>
            <a:endParaRPr lang="ru-RU" sz="2400" dirty="0">
              <a:ln w="0"/>
              <a:solidFill>
                <a:srgbClr val="C00000"/>
              </a:solidFill>
              <a:effectLst>
                <a:glow rad="88900">
                  <a:schemeClr val="bg1">
                    <a:alpha val="92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708" y="432420"/>
            <a:ext cx="92890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Чорна книга. Про злочинне повсюдне знищення євреїв німецько-фашистськими загарбниками в тимчасово окупованих районах Радянського Союзу та таборах знищення в Польщі під час війни 1941-1945 років [Текст] / за ред.: В.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Гроссмана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І. Еренбурга ; пер. з рос. М.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Лаюка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– Київ : Дух і Літера, 2020. – 520 с.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672036" y="2592660"/>
            <a:ext cx="6264696" cy="356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«Чорна книга» – збірка свідчень і документів про Голокост.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 пам’ять про те, як від початку 40-х років починається боротьба за правду, за Бабин Яр. </a:t>
            </a:r>
          </a:p>
          <a:p>
            <a:pPr indent="457200"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Василь </a:t>
            </a:r>
            <a:r>
              <a:rPr kumimoji="0" lang="uk-UA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Гроссман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Ілля Еренбург збирали матеріали в ході Другої світової війни про злочини в Бабиному Яру та інших місцях. </a:t>
            </a:r>
          </a:p>
          <a:p>
            <a:pPr indent="457200"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Оригінальний текст книги було набрано 1947 року, однак розгортання антисемітської кампанії в СРСР завадило її публікації. 1980 року збірку вперше видано в Єрусалимі на основі підготовчих матеріалів, виявлених в особистому архіві Іллі Еренбурга його дочкою Іриною.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Picture 5" descr="Чорна книга: про злочинне повсюдне знищення євреїв німецько-фашистськими  загарбниками в тимчасово окупованих районах Радянського Союзу та таборах  знищення в Польщі під час війни 1941–1945 років"/>
          <p:cNvPicPr>
            <a:picLocks noChangeAspect="1" noChangeArrowheads="1"/>
          </p:cNvPicPr>
          <p:nvPr/>
        </p:nvPicPr>
        <p:blipFill>
          <a:blip r:embed="rId2" cstate="print"/>
          <a:srcRect l="11812" t="11887" r="5501" b="11693"/>
          <a:stretch>
            <a:fillRect/>
          </a:stretch>
        </p:blipFill>
        <p:spPr bwMode="auto">
          <a:xfrm>
            <a:off x="719708" y="2592660"/>
            <a:ext cx="2664296" cy="3425523"/>
          </a:xfrm>
          <a:prstGeom prst="rect">
            <a:avLst/>
          </a:prstGeom>
          <a:noFill/>
        </p:spPr>
      </p:pic>
      <p:pic>
        <p:nvPicPr>
          <p:cNvPr id="6" name="Picture 2" descr="Бабин Яр – символ голокосту в Україні » Болехівська міська рад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</a:blip>
          <a:srcRect b="12090"/>
          <a:stretch>
            <a:fillRect/>
          </a:stretch>
        </p:blipFill>
        <p:spPr bwMode="auto">
          <a:xfrm>
            <a:off x="8628478" y="6265441"/>
            <a:ext cx="188394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19708" y="451818"/>
            <a:ext cx="9289032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Снайдер,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Тімоті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Чорна земля.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Голокост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історія і застереження [Текст] / Т. Снайдер ; пер. з англ.: П.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Білака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О.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Камишникової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 Родіонової ; наук. ред.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Склокін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Київ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Медуза, 2017.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394 с.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Книга «Чорна земля. Голокост як історія і застереження» – Тимоти Снайдер,  купить по цене 125.00 на YAKABOO: 978-617-7242-25-2"/>
          <p:cNvPicPr>
            <a:picLocks noChangeAspect="1" noChangeArrowheads="1"/>
          </p:cNvPicPr>
          <p:nvPr/>
        </p:nvPicPr>
        <p:blipFill>
          <a:blip r:embed="rId2" cstate="print"/>
          <a:srcRect t="1515" b="4534"/>
          <a:stretch>
            <a:fillRect/>
          </a:stretch>
        </p:blipFill>
        <p:spPr bwMode="auto">
          <a:xfrm>
            <a:off x="791716" y="1800572"/>
            <a:ext cx="2752851" cy="3672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72036" y="2088604"/>
            <a:ext cx="6264696" cy="356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Ґрунтовне дослідження історика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Тімоті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Снайдера, що вже встигло стати світовим бестселером, пропонує новий погляд на великий злочин ХХ століття й водночас розкриває ризики, з якими ми стикаємося в ХХІ столітті. На основі нових джерел зі Східної Європи і забутих свідчень вцілілих, «Чорна земля» визначає Голокост як подію, яка є нам ближчою і зрозумілішою, ніж здається на перший погляд – і від того ще страшнішою. </a:t>
            </a:r>
          </a:p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Переосмислюючи уроки Голокосту, автор «Чорної землі» підсумовує: ми не зрозуміли сучасність і поставили під загрозу майбутнє. </a:t>
            </a:r>
            <a:endParaRPr lang="uk-UA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19708" y="5905028"/>
            <a:ext cx="9217024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початку нового століття доводиться оглядатися на початок минулого: боротьба за ресурси, продовольча криза супроводжуються ідеологічними викликами світового порядку.</a:t>
            </a:r>
          </a:p>
          <a:p>
            <a:pPr indent="457200" algn="just">
              <a:lnSpc>
                <a:spcPct val="114000"/>
              </a:lnSpc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Тож Голокост – це не лише історія, але й застереження.</a:t>
            </a:r>
            <a:endParaRPr lang="uk-UA" b="1" i="1" dirty="0" smtClean="0"/>
          </a:p>
        </p:txBody>
      </p:sp>
      <p:pic>
        <p:nvPicPr>
          <p:cNvPr id="7" name="Picture 2" descr="Бабин Яр – символ голокосту в Україні » Болехівська міська рад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</a:blip>
          <a:srcRect b="12090"/>
          <a:stretch>
            <a:fillRect/>
          </a:stretch>
        </p:blipFill>
        <p:spPr bwMode="auto">
          <a:xfrm>
            <a:off x="8873786" y="6481091"/>
            <a:ext cx="1638639" cy="1440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9708" y="432420"/>
            <a:ext cx="9289032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Снайдер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Тимоти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Кровавые земли: Европа между Гитлером и Сталиным [Текст] / Т.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Снайдер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; пер. с англ. Л.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Зурнаджи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Киев 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Дуліби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2015.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583 с.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(Мировой бестселлер).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0068" y="2088604"/>
            <a:ext cx="5904656" cy="419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Тімоті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Снайдера стала світовим бестселером, пережила 29 видань 26 мовами світу. В історії українського народу багато трагічних сторінок. Книга розкриває жахливі факти про масові вбивства у період із 1933 до 1945, про один із символів Голокосту – Бабин Яр, розташований у Києві. Під час німецько-фашистської окупації Києва у 1941 – 1943 роках Бабин Яр став місцем масових розстрілів окупантами мирного населення і радянських військовополонених, євреїв та циган, а також партійних та радянських активістів, підпільників, членів Організації українських націоналістів, порушників комендантської години та інших людей, що не схилили голови перед ворогом.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Електронна книжка «Кровавые земли. Европа между Гитлером и Сталиным», автора Тимоті Снайдер – фото №1"/>
          <p:cNvPicPr>
            <a:picLocks noChangeAspect="1" noChangeArrowheads="1"/>
          </p:cNvPicPr>
          <p:nvPr/>
        </p:nvPicPr>
        <p:blipFill>
          <a:blip r:embed="rId2" cstate="print"/>
          <a:srcRect l="2152" r="3175"/>
          <a:stretch>
            <a:fillRect/>
          </a:stretch>
        </p:blipFill>
        <p:spPr bwMode="auto">
          <a:xfrm>
            <a:off x="935732" y="2232620"/>
            <a:ext cx="2688229" cy="3856543"/>
          </a:xfrm>
          <a:prstGeom prst="rect">
            <a:avLst/>
          </a:prstGeom>
          <a:noFill/>
        </p:spPr>
      </p:pic>
      <p:pic>
        <p:nvPicPr>
          <p:cNvPr id="6" name="Picture 2" descr="Бабин Яр – символ голокосту в Україні » Болехівська міська рад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</a:blip>
          <a:srcRect b="12090"/>
          <a:stretch>
            <a:fillRect/>
          </a:stretch>
        </p:blipFill>
        <p:spPr bwMode="auto">
          <a:xfrm>
            <a:off x="8628478" y="6265441"/>
            <a:ext cx="188394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1.bp.blogspot.com/-aXuvdaIOcus/X75btZhEQuI/AAAAAAAAFwY/sGRuOwwpnmoB4oHyY-hpLvzj4k77kzHQwCNcBGAsYHQ/s448/zabarko-bo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920" y="2088604"/>
            <a:ext cx="2724828" cy="40698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9708" y="288404"/>
            <a:ext cx="928903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Zabarko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Boris.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in the Shadow of Death. Recent Memories About the Holocaust in Ukraine [Text] : Testimonies and Documents. Vol. 2 / B. M.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Zabarko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Melitopol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: MMD, 2019.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532 p.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8060" y="2088604"/>
            <a:ext cx="6192688" cy="419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Книга містить свідчення та спогади євреїв, колишніх в’язнів гетто та нацистських концтаборів, а також тих, хто дивом вижив на окупованій території України у 1941-1944 рр. під час Голокосту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Шоа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– безпрецедентної катастрофи у світовій історії. Це документальне свідчення геноциду, нелюдських страждань та життя людей, приречених на смерть, але які чинили опір, боролися за життя, зберігали людську зовнішність та перемагали смерть.</a:t>
            </a:r>
          </a:p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Вважається, що ці спогади, торжество пам’яті народу над забуттям мають наукове, освітнє, гуманітарне та політичне значення. Вони спростовують фальсифікації тих, хто заперечує Голокост і намагається спотворити його з антисемітської точки зору.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Бабин Яр – символ голокосту в Україні » Болехівська міська рад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</a:blip>
          <a:srcRect b="12090"/>
          <a:stretch>
            <a:fillRect/>
          </a:stretch>
        </p:blipFill>
        <p:spPr bwMode="auto">
          <a:xfrm>
            <a:off x="8628478" y="6265441"/>
            <a:ext cx="188394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5692" y="321622"/>
            <a:ext cx="9505056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Пам'ять про </a:t>
            </a:r>
            <a:r>
              <a:rPr lang="uk-UA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олокост. Каталог пам'ятників жертвам геноциду на території України [Текст] / Меморіал. центр Голокосту «Бабин Яр» ;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авт.-упоряд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О. В. Січова. – Київ : МЦГ «Бабин Яр», 2019. </a:t>
            </a:r>
            <a:r>
              <a:rPr lang="uk-UA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256 с. 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72036" y="2880692"/>
            <a:ext cx="6408712" cy="356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Водночас книга є спробою осмислити історію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меморіалізаційних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практик на території України від перших спроб вшанувати жертв Голокосту до наших днів; від монументів, встановлених за участі державних структур, до приватних ініціатив у найвіддаленіших українських регіонах. </a:t>
            </a:r>
          </a:p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Цей каталог має на меті привернути увагу до проблем класифікації, реєстру та належного захисту пам’ятників жертвам Голокосту в Україні, а також до того, як функціонує система обліку й захисту пам’яток культурної спадщини в державі загалом.</a:t>
            </a:r>
          </a:p>
          <a:p>
            <a:pPr indent="457200" algn="just">
              <a:lnSpc>
                <a:spcPct val="114000"/>
              </a:lnSpc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 descr="https://1.bp.blogspot.com/-MnZNam1Fqs8/X75brWmH5zI/AAAAAAAAFwE/vudvgFgLToIRLCTokW5Z3zOXvY1kcV1kQCNcBGAsYHQ/s712/67uruy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2736676"/>
            <a:ext cx="2692558" cy="35369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7700" y="1656556"/>
            <a:ext cx="9361040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Це видання є першою відповіддю на ситуацію довкола пам’ятників жертвам одного з найбільших злочинів проти людства, що відбувався також і на українській землі.</a:t>
            </a:r>
          </a:p>
        </p:txBody>
      </p:sp>
      <p:pic>
        <p:nvPicPr>
          <p:cNvPr id="7" name="Picture 2" descr="Бабин Яр – символ голокосту в Україні » Болехівська міська рад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</a:blip>
          <a:srcRect b="12090"/>
          <a:stretch>
            <a:fillRect/>
          </a:stretch>
        </p:blipFill>
        <p:spPr bwMode="auto">
          <a:xfrm>
            <a:off x="8628478" y="6265441"/>
            <a:ext cx="188394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istrator\Рабочий стол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2232620"/>
            <a:ext cx="3716565" cy="3024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7700" y="5905028"/>
            <a:ext cx="9361040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Усі ми маємо пам’ятати про цей злочин, щоб ніколи знову не допустити його жахливого повторення. Бережімо вічну пам’ять про невинних. Пам’ятаємо кожного!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6132" y="360412"/>
            <a:ext cx="54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b="1" dirty="0" smtClean="0">
                <a:latin typeface="Monotype Corsiva" pitchFamily="66" charset="0"/>
              </a:rPr>
              <a:t>«Нас не </a:t>
            </a:r>
            <a:r>
              <a:rPr lang="uk-UA" sz="2000" b="1" dirty="0" err="1" smtClean="0">
                <a:latin typeface="Monotype Corsiva" pitchFamily="66" charset="0"/>
              </a:rPr>
              <a:t>зламать</a:t>
            </a:r>
            <a:r>
              <a:rPr lang="uk-UA" sz="2000" b="1" dirty="0" smtClean="0">
                <a:latin typeface="Monotype Corsiva" pitchFamily="66" charset="0"/>
              </a:rPr>
              <a:t> повік, бо ми не поодинці, </a:t>
            </a:r>
          </a:p>
          <a:p>
            <a:pPr algn="r"/>
            <a:r>
              <a:rPr lang="uk-UA" sz="2000" b="1" dirty="0" smtClean="0">
                <a:latin typeface="Monotype Corsiva" pitchFamily="66" charset="0"/>
              </a:rPr>
              <a:t>А попліч ідемо крізь темряву негод … </a:t>
            </a:r>
          </a:p>
          <a:p>
            <a:pPr algn="r"/>
            <a:r>
              <a:rPr lang="uk-UA" sz="2000" b="1" dirty="0" smtClean="0">
                <a:latin typeface="Monotype Corsiva" pitchFamily="66" charset="0"/>
              </a:rPr>
              <a:t>Не </a:t>
            </a:r>
            <a:r>
              <a:rPr lang="uk-UA" sz="2000" b="1" dirty="0" err="1" smtClean="0">
                <a:latin typeface="Monotype Corsiva" pitchFamily="66" charset="0"/>
              </a:rPr>
              <a:t>умирать</a:t>
            </a:r>
            <a:r>
              <a:rPr lang="uk-UA" sz="2000" b="1" dirty="0" smtClean="0">
                <a:latin typeface="Monotype Corsiva" pitchFamily="66" charset="0"/>
              </a:rPr>
              <a:t>, а </a:t>
            </a:r>
            <a:r>
              <a:rPr lang="uk-UA" sz="2000" b="1" dirty="0" err="1" smtClean="0">
                <a:latin typeface="Monotype Corsiva" pitchFamily="66" charset="0"/>
              </a:rPr>
              <a:t>жить</a:t>
            </a:r>
            <a:r>
              <a:rPr lang="uk-UA" sz="2000" b="1" dirty="0" smtClean="0">
                <a:latin typeface="Monotype Corsiva" pitchFamily="66" charset="0"/>
              </a:rPr>
              <a:t>, євреї, українці! </a:t>
            </a:r>
          </a:p>
          <a:p>
            <a:pPr algn="r"/>
            <a:r>
              <a:rPr lang="uk-UA" sz="2000" b="1" dirty="0" smtClean="0">
                <a:latin typeface="Monotype Corsiva" pitchFamily="66" charset="0"/>
              </a:rPr>
              <a:t>Нехай живе народ!» </a:t>
            </a:r>
          </a:p>
          <a:p>
            <a:pPr algn="r"/>
            <a:r>
              <a:rPr lang="uk-UA" sz="2000" b="1" dirty="0" smtClean="0">
                <a:latin typeface="Monotype Corsiva" pitchFamily="66" charset="0"/>
              </a:rPr>
              <a:t>М. Рильський</a:t>
            </a:r>
            <a:endParaRPr lang="uk-UA" sz="2000" b="1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6132" y="2088604"/>
            <a:ext cx="5400600" cy="3541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Бабин Яр… Так історично склалося, що Бабин Яр і в Україні, й у світі важить значно більше, ніж географічна назва. </a:t>
            </a:r>
          </a:p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«Бабин Яр – це трагедія всього людства, але сталася вона на українській землі. І тому українець не має права забувати про неї так само, як і єврей. Бабин Яр – це наша спільна трагедія,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трагедія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перш за все єврейського і українського народів». Ці слова українського письменника і дисидента Івана Дзюби особливо актуальні сьогодні, коли ми згадуємо і  вшановуємо жертв жахливих подій 1941 року.  </a:t>
            </a:r>
          </a:p>
        </p:txBody>
      </p:sp>
      <p:pic>
        <p:nvPicPr>
          <p:cNvPr id="7" name="Picture 2" descr="Бабин Яр – символ голокосту в Україні » Болехівська міська рад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</a:blip>
          <a:srcRect b="12090"/>
          <a:stretch>
            <a:fillRect/>
          </a:stretch>
        </p:blipFill>
        <p:spPr bwMode="auto">
          <a:xfrm>
            <a:off x="8628478" y="6265441"/>
            <a:ext cx="188394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684" y="3096716"/>
            <a:ext cx="9106262" cy="1152128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6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1792" y="5689004"/>
            <a:ext cx="4576766" cy="1144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Віртуальну виставку підготували:</a:t>
            </a:r>
          </a:p>
          <a:p>
            <a:pPr>
              <a:lnSpc>
                <a:spcPct val="114000"/>
              </a:lnSpc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провідна бібліотекарка Бездольна Л. І.</a:t>
            </a:r>
          </a:p>
          <a:p>
            <a:pPr>
              <a:lnSpc>
                <a:spcPct val="114000"/>
              </a:lnSpc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головна бібліотекарка Лукшина Є.  Ю.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novakahovka.com.ua/images/2016/10/20161003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4244" y="360412"/>
            <a:ext cx="4464496" cy="3114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9668" y="864468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Бабин Яр – урочище на північно-західній околиці Києва, яке у роки Другої світової війни стало місцем найбільшого масового захоронення жертв нацизму в Україні. 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Бабин Яр відомий у світі передусім через те, що у ньому відбувся один із найбільших розстрілів німцями євреїв на території Радянського Союзу.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56212" y="4536876"/>
            <a:ext cx="4824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Наприкінці вересня 1941 року  по всьому місту були розклеєні оголошення, в яких йшлося про те, що всім євреям належить 29 вересня зібратися на розі вулиць Мельникова 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Дегтярівської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взяти з собою документи, цінні речі, теплий одяг. За непокору погрожували негайним розстрілом.</a:t>
            </a:r>
            <a:endParaRPr lang="ru-RU" dirty="0"/>
          </a:p>
        </p:txBody>
      </p:sp>
      <p:pic>
        <p:nvPicPr>
          <p:cNvPr id="16390" name="Picture 6" descr="https://upload.wikimedia.org/wikipedia/commons/2/2b/Big-babijar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76" y="3600772"/>
            <a:ext cx="4536504" cy="310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2" name="Picture 2" descr="Бабин Яр – символ голокосту в Україні » Болехівська міська рад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</a:blip>
          <a:srcRect b="12090"/>
          <a:stretch>
            <a:fillRect/>
          </a:stretch>
        </p:blipFill>
        <p:spPr bwMode="auto">
          <a:xfrm>
            <a:off x="8628478" y="6265441"/>
            <a:ext cx="188394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668" y="504428"/>
            <a:ext cx="97808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За два дні, 29 і 30 вересня 1941 року, на околиці Києва розстріляли 33 771 людину. Серед них були євреї,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сінті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рома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радянські військовополонені, комуністи-підпільники. Але євреїв було найбільше: понад 30 тисяч людей. Розстріли в урочищі Бабин Яр стали однією з найбільших масових акцій знищення під час Другої світової війни.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Урочище на північно-західній околиці Києва було обране німецьким командуванням через наявність там ровів і ярів. Це полегшувало завдання катам: їм не довелося рити глибокі могили для тисяч трупів. Крім того, місце було досить віддалене від центру міста: там легко було сховатися від допитливих, та й пострілів було не чутно.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Розстріли в Бабиному Яру, 1941 рі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227" y="4320852"/>
            <a:ext cx="4838557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Бабий Яр: в канун Судного дня вспоминаем о трагедии киевских евреев  babiy_yar_youtube_2 – Израиль для ва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684" y="2952700"/>
            <a:ext cx="4680520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Бабин Яр – символ голокосту в Україні » Болехівська міська рад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</a:blip>
          <a:srcRect b="12090"/>
          <a:stretch>
            <a:fillRect/>
          </a:stretch>
        </p:blipFill>
        <p:spPr bwMode="auto">
          <a:xfrm>
            <a:off x="0" y="6265441"/>
            <a:ext cx="188394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684" y="432420"/>
            <a:ext cx="9361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Євреїв зганяли до Бабиного Яру з усього міста, відбирали всі особисті речі й одяг. Потім за допомогою палиць заганяли в проходи в насипи на краю яру глибиною 20-25 метрів. На протилежному краю розташовувався кулеметник. Постріли заглушувалися музикою й шумом літака, який кружляв над яром.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Трупи скидали в яр, а ввечері динамітом підривали його, щоб засипати землею мертвих і недобитих. Весь район Бабиного Яру було оточено колючим дротом – близько 20 км довжини – з високою електричною напругою, мабуть, щоб ніхто чудом виживши не зміг вибратися  звідти.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різних публікаціях даються різні цифри загальної кількості знищених у Бабиному Яру – приблизно від 70 тисяч до 200 тисяч чоловік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4" descr="1430617774_ru6tmu0vqq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684" y="3456756"/>
            <a:ext cx="460851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4" descr="3618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220" y="3456756"/>
            <a:ext cx="4599205" cy="3340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Бабин Яр – символ голокосту в Україні » Болехівська міська рад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</a:blip>
          <a:srcRect b="12090"/>
          <a:stretch>
            <a:fillRect/>
          </a:stretch>
        </p:blipFill>
        <p:spPr bwMode="auto">
          <a:xfrm>
            <a:off x="8628478" y="6265441"/>
            <a:ext cx="188394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684" y="2736676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Бабин Яр…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Наш біль… Наша пам’ять…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Бабин Яр – страшна сторінка в історії всього людства, пам’ять про яку залишається в документальному і художньому слові. Наукова бібліотека пропонує переглянути віртуальну виставку «Трагедія Бабиного Яру: біль і пам’ять», на якій представлені книги про трагічну подію осінніх днів 1941 року – знищення єврейського населення. Час може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зарубцювати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рани, проте він безсилий загасити нашу пам’ять.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52156" y="216396"/>
            <a:ext cx="5254625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/>
            <a:r>
              <a:rPr lang="ru-RU" sz="2000" b="1" i="1" dirty="0" smtClean="0">
                <a:latin typeface="Monotype Corsiva" pitchFamily="66" charset="0"/>
              </a:rPr>
              <a:t>«Великий </a:t>
            </a:r>
            <a:r>
              <a:rPr lang="ru-RU" sz="2000" b="1" i="1" dirty="0">
                <a:latin typeface="Monotype Corsiva" pitchFamily="66" charset="0"/>
              </a:rPr>
              <a:t>Боже, ми </a:t>
            </a:r>
            <a:r>
              <a:rPr lang="ru-RU" sz="2000" b="1" i="1" dirty="0" err="1">
                <a:latin typeface="Monotype Corsiva" pitchFamily="66" charset="0"/>
              </a:rPr>
              <a:t>з</a:t>
            </a:r>
            <a:r>
              <a:rPr lang="ru-RU" sz="2000" b="1" i="1" dirty="0">
                <a:latin typeface="Monotype Corsiva" pitchFamily="66" charset="0"/>
              </a:rPr>
              <a:t> </a:t>
            </a:r>
            <a:r>
              <a:rPr lang="ru-RU" sz="2000" b="1" i="1" dirty="0" err="1">
                <a:latin typeface="Monotype Corsiva" pitchFamily="66" charset="0"/>
              </a:rPr>
              <a:t>твоєї</a:t>
            </a:r>
            <a:r>
              <a:rPr lang="ru-RU" sz="2000" b="1" i="1" dirty="0">
                <a:latin typeface="Monotype Corsiva" pitchFamily="66" charset="0"/>
              </a:rPr>
              <a:t> </a:t>
            </a:r>
            <a:r>
              <a:rPr lang="ru-RU" sz="2000" b="1" i="1" dirty="0" err="1">
                <a:latin typeface="Monotype Corsiva" pitchFamily="66" charset="0"/>
              </a:rPr>
              <a:t>згоди</a:t>
            </a:r>
            <a:r>
              <a:rPr lang="ru-RU" sz="2000" b="1" i="1" dirty="0">
                <a:latin typeface="Monotype Corsiva" pitchFamily="66" charset="0"/>
              </a:rPr>
              <a:t/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>Проходимо дорогу в Бабин Яр,</a:t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>Де </a:t>
            </a:r>
            <a:r>
              <a:rPr lang="ru-RU" sz="2000" b="1" i="1" dirty="0" err="1">
                <a:latin typeface="Monotype Corsiva" pitchFamily="66" charset="0"/>
              </a:rPr>
              <a:t>смертю</a:t>
            </a:r>
            <a:r>
              <a:rPr lang="ru-RU" sz="2000" b="1" i="1" dirty="0">
                <a:latin typeface="Monotype Corsiva" pitchFamily="66" charset="0"/>
              </a:rPr>
              <a:t> </a:t>
            </a:r>
            <a:r>
              <a:rPr lang="ru-RU" sz="2000" b="1" i="1" dirty="0" err="1">
                <a:latin typeface="Monotype Corsiva" pitchFamily="66" charset="0"/>
              </a:rPr>
              <a:t>Ти</a:t>
            </a:r>
            <a:r>
              <a:rPr lang="ru-RU" sz="2000" b="1" i="1" dirty="0">
                <a:latin typeface="Monotype Corsiva" pitchFamily="66" charset="0"/>
              </a:rPr>
              <a:t> </a:t>
            </a:r>
            <a:r>
              <a:rPr lang="ru-RU" sz="2000" b="1" i="1" dirty="0" err="1">
                <a:latin typeface="Monotype Corsiva" pitchFamily="66" charset="0"/>
              </a:rPr>
              <a:t>поєднуєш</a:t>
            </a:r>
            <a:r>
              <a:rPr lang="ru-RU" sz="2000" b="1" i="1" dirty="0">
                <a:latin typeface="Monotype Corsiva" pitchFamily="66" charset="0"/>
              </a:rPr>
              <a:t> народи,</a:t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 err="1">
                <a:latin typeface="Monotype Corsiva" pitchFamily="66" charset="0"/>
              </a:rPr>
              <a:t>Щоб</a:t>
            </a:r>
            <a:r>
              <a:rPr lang="ru-RU" sz="2000" b="1" i="1" dirty="0">
                <a:latin typeface="Monotype Corsiva" pitchFamily="66" charset="0"/>
              </a:rPr>
              <a:t> </a:t>
            </a:r>
            <a:r>
              <a:rPr lang="ru-RU" sz="2000" b="1" i="1" dirty="0" err="1">
                <a:latin typeface="Monotype Corsiva" pitchFamily="66" charset="0"/>
              </a:rPr>
              <a:t>зберегти</a:t>
            </a:r>
            <a:r>
              <a:rPr lang="ru-RU" sz="2000" b="1" i="1" dirty="0">
                <a:latin typeface="Monotype Corsiva" pitchFamily="66" charset="0"/>
              </a:rPr>
              <a:t> </a:t>
            </a:r>
            <a:r>
              <a:rPr lang="ru-RU" sz="2000" b="1" i="1" dirty="0" err="1">
                <a:latin typeface="Monotype Corsiva" pitchFamily="66" charset="0"/>
              </a:rPr>
              <a:t>життя</a:t>
            </a:r>
            <a:r>
              <a:rPr lang="ru-RU" sz="2000" b="1" i="1" dirty="0">
                <a:latin typeface="Monotype Corsiva" pitchFamily="66" charset="0"/>
              </a:rPr>
              <a:t> </a:t>
            </a:r>
            <a:r>
              <a:rPr lang="ru-RU" sz="2000" b="1" i="1" dirty="0" err="1">
                <a:latin typeface="Monotype Corsiva" pitchFamily="66" charset="0"/>
              </a:rPr>
              <a:t>й</a:t>
            </a:r>
            <a:r>
              <a:rPr lang="ru-RU" sz="2000" b="1" i="1" dirty="0">
                <a:latin typeface="Monotype Corsiva" pitchFamily="66" charset="0"/>
              </a:rPr>
              <a:t> </a:t>
            </a:r>
            <a:r>
              <a:rPr lang="ru-RU" sz="2000" b="1" i="1" dirty="0" err="1">
                <a:latin typeface="Monotype Corsiva" pitchFamily="66" charset="0"/>
              </a:rPr>
              <a:t>свободи</a:t>
            </a:r>
            <a:r>
              <a:rPr lang="ru-RU" sz="2000" b="1" i="1" dirty="0">
                <a:latin typeface="Monotype Corsiva" pitchFamily="66" charset="0"/>
              </a:rPr>
              <a:t> дар</a:t>
            </a:r>
            <a:r>
              <a:rPr lang="ru-RU" sz="2000" b="1" i="1" dirty="0" smtClean="0">
                <a:latin typeface="Monotype Corsiva" pitchFamily="66" charset="0"/>
              </a:rPr>
              <a:t>.»</a:t>
            </a:r>
            <a:endParaRPr lang="ru-RU" sz="2000" dirty="0">
              <a:latin typeface="Monotype Corsiva" pitchFamily="66" charset="0"/>
            </a:endParaRPr>
          </a:p>
          <a:p>
            <a:pPr algn="r" fontAlgn="base"/>
            <a:r>
              <a:rPr lang="ru-RU" sz="2000" b="1" dirty="0">
                <a:latin typeface="Monotype Corsiva" pitchFamily="66" charset="0"/>
              </a:rPr>
              <a:t>Д. </a:t>
            </a:r>
            <a:r>
              <a:rPr lang="ru-RU" sz="2000" b="1" dirty="0" err="1">
                <a:latin typeface="Monotype Corsiva" pitchFamily="66" charset="0"/>
              </a:rPr>
              <a:t>Павличко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8436" name="Picture 4" descr="Памятник детям, расстрелянным в Бабьем Яру"/>
          <p:cNvPicPr>
            <a:picLocks noChangeAspect="1" noChangeArrowheads="1"/>
          </p:cNvPicPr>
          <p:nvPr/>
        </p:nvPicPr>
        <p:blipFill>
          <a:blip r:embed="rId2" cstate="print"/>
          <a:srcRect t="6639"/>
          <a:stretch>
            <a:fillRect/>
          </a:stretch>
        </p:blipFill>
        <p:spPr bwMode="auto">
          <a:xfrm>
            <a:off x="6552356" y="2376636"/>
            <a:ext cx="3393588" cy="4513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Бабин Яр – символ голокосту в Україні » Болехівська міська рад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</a:blip>
          <a:srcRect b="12090"/>
          <a:stretch>
            <a:fillRect/>
          </a:stretch>
        </p:blipFill>
        <p:spPr bwMode="auto">
          <a:xfrm>
            <a:off x="0" y="6265441"/>
            <a:ext cx="188394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47700" y="739850"/>
            <a:ext cx="9361040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Війна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міф. Невідома друга світова [Текст] / І. Бігун, С. Бутко, В.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В’ятрович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[та ін.] ; за ред. О. Зінченка, В.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В’ятровича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М. Майорова ; Укр. ін-т нац. пам’яті.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Харків : Клуб сім. дозвілля, 2016.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270 с. : фото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Війна і міф. Невідома Друга світова - Володимир В&amp;#39;ятрович - Тека авторів -  Чти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622" y="2664668"/>
            <a:ext cx="2738405" cy="36870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888060" y="2952700"/>
            <a:ext cx="6120680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роки, що минули від завершення Другої світової війни, чи ми дізналися всю правду про неї? Багато наших знань досі в полоні міфів, табу та пропаганди. Співробітники Українського інституту національної пам’яті досліджують документи тієї доби.</a:t>
            </a:r>
            <a:r>
              <a:rPr lang="ru-RU" b="1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Видатні українські історики розвінчують міфи радянської пропаганди. </a:t>
            </a:r>
          </a:p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Дізнайтеся правду, яку приховували від нас на сторінках цієї книги.</a:t>
            </a:r>
          </a:p>
        </p:txBody>
      </p:sp>
      <p:pic>
        <p:nvPicPr>
          <p:cNvPr id="6" name="Picture 2" descr="Бабин Яр – символ голокосту в Україні » Болехівська міська рад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</a:blip>
          <a:srcRect b="12090"/>
          <a:stretch>
            <a:fillRect/>
          </a:stretch>
        </p:blipFill>
        <p:spPr bwMode="auto">
          <a:xfrm>
            <a:off x="8628478" y="6265441"/>
            <a:ext cx="188394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35732" y="401643"/>
            <a:ext cx="9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Кузнецов, А.  Бабий Яр [Текст] : роман-документ / А. Кузнецов. – Киев : Рад.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пысьмэннык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1991. – 352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C:\Documents and Settings\Administrator\Рабочий стол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748" y="1872580"/>
            <a:ext cx="2934325" cy="40558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48100" y="1656556"/>
            <a:ext cx="5616624" cy="511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Сорок перший ... Замордований, стікаючий кров'ю Київ. 29 вересня … Натовпи євреїв, жителів усіх районів міста вели вулицями столиці до Бабиного Яру. На їх обличчях сум'яття, страх, безвихідь … Плачуть діти … Застиглі сльози в очах людей похилого віку. У них – вічність. Маленьких, немічних і літніх людей везуть у візках і на підводах, разом з нехитрим домашнім скарбом, нікому не потрібними меблями, дитячими матрацами, ляльками, вузликами з їжею ... Дорога в безсмертя закінчується через два кілометри, на вузькому виступі глибокого яру, розстріляного, як і люди. Внизу – одна з найбільших братських могил ...</a:t>
            </a:r>
          </a:p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Пам’ятники бувають різними. Роман – документ Анатолія Кузнєцова «Бабин Яр» є пам’ятником однієї з найстрашніших людських трагедій Другої світової війни ...</a:t>
            </a:r>
            <a:endParaRPr lang="uk-UA" dirty="0"/>
          </a:p>
        </p:txBody>
      </p:sp>
      <p:pic>
        <p:nvPicPr>
          <p:cNvPr id="6" name="Picture 2" descr="Бабин Яр – символ голокосту в Україні » Болехівська міська рад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</a:blip>
          <a:srcRect b="12090"/>
          <a:stretch>
            <a:fillRect/>
          </a:stretch>
        </p:blipFill>
        <p:spPr bwMode="auto">
          <a:xfrm>
            <a:off x="8628478" y="6265441"/>
            <a:ext cx="188394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ttp://library.tkuma.com/smallpic.php?FILE=foto/kniga/2014/08/book240.jpg&amp;NEWHEIGHT=300&amp;ORLOW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749" y="2376636"/>
            <a:ext cx="2448272" cy="3465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88060" y="2808684"/>
            <a:ext cx="6120680" cy="198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Збірник матеріалів і свідчень, що відносяться до історії одного з трагічних епізодів Голокосту – загибелі, а саме, розстрілу київських євреїв під час Другої світової війни і саме місце, де сталася ця страшна трагедія – Бабин Яр, стали символом катастрофи всього єврейства в період нацистської окупації.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3724" y="720452"/>
            <a:ext cx="9145016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14000"/>
              </a:lnSpc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Бабий яр. К пятидесятилетию трагедии 29, 30 сентября 1941 года [Текст] / сост.: Ш.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Спектор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сост. М. Кипнис.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Иерусалим :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Библиотека-Алия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1991.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183 с. </a:t>
            </a:r>
          </a:p>
        </p:txBody>
      </p:sp>
      <p:pic>
        <p:nvPicPr>
          <p:cNvPr id="7" name="Picture 2" descr="Бабин Яр – символ голокосту в Україні » Болехівська міська рад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</a:blip>
          <a:srcRect b="12090"/>
          <a:stretch>
            <a:fillRect/>
          </a:stretch>
        </p:blipFill>
        <p:spPr bwMode="auto">
          <a:xfrm>
            <a:off x="8628478" y="6265441"/>
            <a:ext cx="188394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Бабин Яр – символ голокосту в Україні » Болехівська міська рад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</a:blip>
          <a:srcRect b="12090"/>
          <a:stretch>
            <a:fillRect/>
          </a:stretch>
        </p:blipFill>
        <p:spPr bwMode="auto">
          <a:xfrm>
            <a:off x="9072636" y="6455348"/>
            <a:ext cx="1667923" cy="14662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67980" y="2736676"/>
            <a:ext cx="6912768" cy="3250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Перша частина книги має на меті познайомити читача з постаттю Рафаеля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Лемкіна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його терміном «геноцид», правовим підходом до визначення геноциду, прийнятим на основі пропозицій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Лемкіна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 також із різними варіаціями дослідницьких дефініцій цієї категорії.  </a:t>
            </a:r>
          </a:p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Наступна частина книги присвячена історії окремих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геноцидів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Кожен розділ насичений масивом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різновекторної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історіографії.   </a:t>
            </a:r>
          </a:p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Третя частина книги присвячена висвітленню основних підходів до студій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геноцидів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які пропонуються соціальними науками.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7700" y="216396"/>
            <a:ext cx="9433048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Джонс, Адам. Геноцид.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Вступ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глобальної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історії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[Текст] / А. Джонс ; пер.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англ. К.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Диса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;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ун-т «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Києво-Могилян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акад.», Центр досл.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історії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культури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Східноєвроп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єврейства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Меморіал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центр 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Голокосту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«Бабин Яр».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Київ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Дух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2019.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696 с.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700" y="1728564"/>
            <a:ext cx="9505056" cy="101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Книга є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наймасштабнішим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 тематичним охопленням посібником із проблем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геноцидів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Структурно вона поділяється на чотири змістовні блоки, що разом формують 16 розділів та окремий блок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Фотоесей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».  </a:t>
            </a:r>
          </a:p>
        </p:txBody>
      </p:sp>
      <p:pic>
        <p:nvPicPr>
          <p:cNvPr id="8" name="Picture 3" descr="Книга «Геноцид. Вступ до глобальної історії» – Адам Джонс, купить по цене  397.00 на YAKABOO: 978-966-378-73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724" y="2808684"/>
            <a:ext cx="2160240" cy="30243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5692" y="5905028"/>
            <a:ext cx="9505056" cy="1646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Заслуговує на увагу й надзвичайно репрезентативна джерельна база книги: офіційні джерела (звіти, рапорти міжнародних організацій, документи органів державної влади тощо), спогади, мемуари, щоденники, листи та ін.</a:t>
            </a:r>
          </a:p>
          <a:p>
            <a:pPr indent="457200" algn="just">
              <a:lnSpc>
                <a:spcPct val="114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окрему увагу заслуговують використані у книзі світлини, їх понад 17 тис. зображень.</a:t>
            </a:r>
          </a:p>
          <a:p>
            <a:pPr indent="457200" algn="just">
              <a:lnSpc>
                <a:spcPct val="114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973</TotalTime>
  <Words>1324</Words>
  <Application>Microsoft Office PowerPoint</Application>
  <PresentationFormat>Произвольный</PresentationFormat>
  <Paragraphs>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Book</vt:lpstr>
      <vt:lpstr>Monotype Corsiva</vt:lpstr>
      <vt:lpstr>Times New Roman</vt:lpstr>
      <vt:lpstr>Wingdings 2</vt:lpstr>
      <vt:lpstr>Техническая</vt:lpstr>
      <vt:lpstr>«Трагедія Бабиного Яру: біль і пам’ять»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«Трагедія Бабиного Яру: біль і пам’ять»</dc:title>
  <dc:creator>miro</dc:creator>
  <cp:lastModifiedBy>L530</cp:lastModifiedBy>
  <cp:revision>131</cp:revision>
  <dcterms:created xsi:type="dcterms:W3CDTF">2021-09-17T08:40:48Z</dcterms:created>
  <dcterms:modified xsi:type="dcterms:W3CDTF">2023-01-06T16:27:07Z</dcterms:modified>
</cp:coreProperties>
</file>