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7146" y="362203"/>
            <a:ext cx="7969707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5668" y="212851"/>
            <a:ext cx="7852663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C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8540" y="1488160"/>
            <a:ext cx="819785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3.jpg"/><Relationship Id="rId4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g"/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2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g"/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jpg"/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9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jpg"/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3.jpg"/><Relationship Id="rId4" Type="http://schemas.openxmlformats.org/officeDocument/2006/relationships/image" Target="../media/image132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6508" y="2672125"/>
            <a:ext cx="7149846" cy="183870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07491" y="254508"/>
            <a:ext cx="8195309" cy="1068070"/>
            <a:chOff x="507491" y="254508"/>
            <a:chExt cx="8195309" cy="1068070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7491" y="254508"/>
              <a:ext cx="8195309" cy="7018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7375" y="620268"/>
              <a:ext cx="2012442" cy="701801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2336" y="620268"/>
              <a:ext cx="2370582" cy="701801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710590" y="355219"/>
            <a:ext cx="77927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32330" marR="5080" indent="-2120265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17375E"/>
                </a:solidFill>
              </a:rPr>
              <a:t>ДЕРЖАВНИЙ </a:t>
            </a:r>
            <a:r>
              <a:rPr spc="-10" dirty="0">
                <a:solidFill>
                  <a:srgbClr val="17375E"/>
                </a:solidFill>
              </a:rPr>
              <a:t>БІОТЕХНОЛОГІЧНИЙ </a:t>
            </a:r>
            <a:r>
              <a:rPr spc="-5" dirty="0">
                <a:solidFill>
                  <a:srgbClr val="17375E"/>
                </a:solidFill>
              </a:rPr>
              <a:t>УНІВЕРСИТЕТ </a:t>
            </a:r>
            <a:r>
              <a:rPr spc="-585" dirty="0">
                <a:solidFill>
                  <a:srgbClr val="17375E"/>
                </a:solidFill>
              </a:rPr>
              <a:t> </a:t>
            </a:r>
            <a:r>
              <a:rPr spc="-65" dirty="0">
                <a:solidFill>
                  <a:srgbClr val="17375E"/>
                </a:solidFill>
              </a:rPr>
              <a:t>НАУКОВА</a:t>
            </a:r>
            <a:r>
              <a:rPr dirty="0">
                <a:solidFill>
                  <a:srgbClr val="17375E"/>
                </a:solidFill>
              </a:rPr>
              <a:t> </a:t>
            </a:r>
            <a:r>
              <a:rPr spc="-15" dirty="0">
                <a:solidFill>
                  <a:srgbClr val="17375E"/>
                </a:solidFill>
              </a:rPr>
              <a:t>БІБЛІОТЕКА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42132" y="4415028"/>
            <a:ext cx="2529078" cy="585978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510153" y="4498594"/>
            <a:ext cx="21977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17375E"/>
                </a:solidFill>
                <a:latin typeface="Times New Roman"/>
                <a:cs typeface="Times New Roman"/>
              </a:rPr>
              <a:t>Віртуальний</a:t>
            </a:r>
            <a:r>
              <a:rPr sz="2000" b="1" spc="-114" dirty="0">
                <a:solidFill>
                  <a:srgbClr val="17375E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17375E"/>
                </a:solidFill>
                <a:latin typeface="Times New Roman"/>
                <a:cs typeface="Times New Roman"/>
              </a:rPr>
              <a:t>огляд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8000"/>
    </mc:Choice>
    <mc:Fallback>
      <p:transition advClick="0" advTm="8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2406" y="291465"/>
            <a:ext cx="75863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786380" marR="5080" indent="-2774315">
              <a:lnSpc>
                <a:spcPct val="100000"/>
              </a:lnSpc>
              <a:spcBef>
                <a:spcPts val="100"/>
              </a:spcBef>
              <a:tabLst>
                <a:tab pos="4110354" algn="l"/>
              </a:tabLst>
            </a:pPr>
            <a:r>
              <a:rPr spc="-15" dirty="0"/>
              <a:t>Запорізька</a:t>
            </a:r>
            <a:r>
              <a:rPr spc="15" dirty="0"/>
              <a:t> </a:t>
            </a:r>
            <a:r>
              <a:rPr spc="-5" dirty="0"/>
              <a:t>Січ </a:t>
            </a:r>
            <a:r>
              <a:rPr dirty="0"/>
              <a:t>дала</a:t>
            </a:r>
            <a:r>
              <a:rPr spc="20" dirty="0"/>
              <a:t> </a:t>
            </a:r>
            <a:r>
              <a:rPr spc="-25" dirty="0"/>
              <a:t>початок	</a:t>
            </a:r>
            <a:r>
              <a:rPr spc="-10" dirty="0"/>
              <a:t>українському</a:t>
            </a:r>
            <a:r>
              <a:rPr spc="-5" dirty="0"/>
              <a:t> </a:t>
            </a:r>
            <a:r>
              <a:rPr spc="-20" dirty="0"/>
              <a:t>морському </a:t>
            </a:r>
            <a:r>
              <a:rPr spc="-585" dirty="0"/>
              <a:t> </a:t>
            </a:r>
            <a:r>
              <a:rPr spc="-35" dirty="0"/>
              <a:t>прапорництву.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747" y="1671827"/>
            <a:ext cx="3796284" cy="18714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4" y="1659635"/>
            <a:ext cx="2016252" cy="42062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06896" y="1659635"/>
            <a:ext cx="2247900" cy="466344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283964" y="2394204"/>
            <a:ext cx="4514215" cy="573405"/>
            <a:chOff x="4283964" y="2394204"/>
            <a:chExt cx="4514215" cy="57340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83964" y="2394204"/>
              <a:ext cx="2272284" cy="4709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2052" y="2491740"/>
              <a:ext cx="2286000" cy="475488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253484" y="3061716"/>
            <a:ext cx="4495800" cy="624840"/>
            <a:chOff x="4253484" y="3061716"/>
            <a:chExt cx="4495800" cy="624840"/>
          </a:xfrm>
        </p:grpSpPr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53484" y="3061716"/>
              <a:ext cx="2334767" cy="48463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3472" y="3208020"/>
              <a:ext cx="2305812" cy="478535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260847" y="3759708"/>
            <a:ext cx="2505455" cy="51815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299415" y="3740607"/>
            <a:ext cx="7372984" cy="10229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62966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Військове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знамено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Чорноморського</a:t>
            </a:r>
            <a:endParaRPr sz="1800">
              <a:latin typeface="Times New Roman"/>
              <a:cs typeface="Times New Roman"/>
            </a:endParaRPr>
          </a:p>
          <a:p>
            <a:pPr marR="3629660" algn="ctr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козацького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війська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(1788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р.)</a:t>
            </a:r>
            <a:endParaRPr sz="1800">
              <a:latin typeface="Times New Roman"/>
              <a:cs typeface="Times New Roman"/>
            </a:endParaRPr>
          </a:p>
          <a:p>
            <a:pPr marL="4881880">
              <a:lnSpc>
                <a:spcPct val="100000"/>
              </a:lnSpc>
              <a:spcBef>
                <a:spcPts val="1365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Курінні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значки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(1788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4" name="object 14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72896" y="5070347"/>
            <a:ext cx="2737104" cy="1071371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4980432" y="5049011"/>
            <a:ext cx="2854452" cy="111709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3129788" y="6335674"/>
            <a:ext cx="2825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Військові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знамена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(1803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1772" y="188976"/>
            <a:ext cx="2304288" cy="153466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35623" y="3217164"/>
            <a:ext cx="2508504" cy="167335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73379" y="3217164"/>
            <a:ext cx="2508504" cy="167335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84803" y="175260"/>
            <a:ext cx="2304288" cy="153619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70320" y="188976"/>
            <a:ext cx="2307335" cy="153923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5602" y="1768855"/>
            <a:ext cx="23755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королівства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Галіції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(Во)Лодимирії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(1772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 1800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05302" y="1737105"/>
            <a:ext cx="2375535" cy="1397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королівства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Галіції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(Во)Лодимирії</a:t>
            </a:r>
            <a:endParaRPr sz="1800">
              <a:latin typeface="Times New Roman"/>
              <a:cs typeface="Times New Roman"/>
            </a:endParaRPr>
          </a:p>
          <a:p>
            <a:pPr marL="49847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(1800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849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  <a:p>
            <a:pPr marL="527685" marR="86360" indent="-4318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герцогства</a:t>
            </a:r>
            <a:r>
              <a:rPr sz="1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Буковина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(1849–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1918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336538" y="1768855"/>
            <a:ext cx="23755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королівства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Галіції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(Во)Лодимирії</a:t>
            </a:r>
            <a:endParaRPr sz="1800">
              <a:latin typeface="Times New Roman"/>
              <a:cs typeface="Times New Roman"/>
            </a:endParaRPr>
          </a:p>
          <a:p>
            <a:pPr marL="22860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(1849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918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2917" y="4968062"/>
            <a:ext cx="23221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Національний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endParaRPr sz="1800">
              <a:latin typeface="Times New Roman"/>
              <a:cs typeface="Times New Roman"/>
            </a:endParaRPr>
          </a:p>
          <a:p>
            <a:pPr marL="54610" algn="ctr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українців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(1848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67780" y="4992370"/>
            <a:ext cx="3064510" cy="151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2555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УНР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Української </a:t>
            </a:r>
            <a:r>
              <a:rPr sz="1800" b="1" spc="-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(1918 – 1920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  <a:p>
            <a:pPr marR="69215" algn="ctr">
              <a:lnSpc>
                <a:spcPct val="100000"/>
              </a:lnSpc>
              <a:spcBef>
                <a:spcPts val="509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ЗУНР</a:t>
            </a:r>
            <a:endParaRPr sz="1800">
              <a:latin typeface="Times New Roman"/>
              <a:cs typeface="Times New Roman"/>
            </a:endParaRPr>
          </a:p>
          <a:p>
            <a:pPr marL="1135380" marR="5080" indent="-1123315">
              <a:lnSpc>
                <a:spcPct val="100000"/>
              </a:lnSpc>
              <a:spcBef>
                <a:spcPts val="385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 Карпатської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(1939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70732" y="3217164"/>
            <a:ext cx="1932432" cy="1673351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473577" y="5016246"/>
            <a:ext cx="19691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35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Січових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Стрільців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(1917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7595" y="3860291"/>
            <a:ext cx="3683508" cy="23774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1926" y="4535551"/>
            <a:ext cx="373316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 Військово-морського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флоту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Української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держави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Гетьманату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Павла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Скоропадського</a:t>
            </a:r>
            <a:endParaRPr sz="1800">
              <a:latin typeface="Times New Roman"/>
              <a:cs typeface="Times New Roman"/>
            </a:endParaRPr>
          </a:p>
          <a:p>
            <a:pPr marL="34544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(липень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1918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123" y="405384"/>
            <a:ext cx="3602736" cy="24018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61517" y="417703"/>
            <a:ext cx="7567930" cy="2989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7416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FFCC00"/>
                </a:solidFill>
                <a:latin typeface="Times New Roman"/>
                <a:cs typeface="Times New Roman"/>
              </a:rPr>
              <a:t>Прапор</a:t>
            </a:r>
            <a:r>
              <a:rPr sz="1800" b="1" i="1" spc="-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CC00"/>
                </a:solidFill>
                <a:latin typeface="Times New Roman"/>
                <a:cs typeface="Times New Roman"/>
              </a:rPr>
              <a:t>Руси</a:t>
            </a:r>
            <a:r>
              <a:rPr sz="1800" b="1" i="1" spc="-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повіває</a:t>
            </a:r>
            <a:endParaRPr sz="1800">
              <a:latin typeface="Times New Roman"/>
              <a:cs typeface="Times New Roman"/>
            </a:endParaRPr>
          </a:p>
          <a:p>
            <a:pPr marL="4074160">
              <a:lnSpc>
                <a:spcPct val="100000"/>
              </a:lnSpc>
            </a:pPr>
            <a:r>
              <a:rPr sz="1800" b="1" i="1" spc="-10" dirty="0">
                <a:solidFill>
                  <a:srgbClr val="FFCC00"/>
                </a:solidFill>
                <a:latin typeface="Times New Roman"/>
                <a:cs typeface="Times New Roman"/>
              </a:rPr>
              <a:t>Синьо-жовтий,</a:t>
            </a:r>
            <a:r>
              <a:rPr sz="1800" b="1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i="1" spc="-30" dirty="0">
                <a:solidFill>
                  <a:srgbClr val="FFCC00"/>
                </a:solidFill>
                <a:latin typeface="Times New Roman"/>
                <a:cs typeface="Times New Roman"/>
              </a:rPr>
              <a:t>злотом</a:t>
            </a:r>
            <a:r>
              <a:rPr sz="1800" b="1" i="1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FFCC00"/>
                </a:solidFill>
                <a:latin typeface="Times New Roman"/>
                <a:cs typeface="Times New Roman"/>
              </a:rPr>
              <a:t>тканий,</a:t>
            </a:r>
            <a:endParaRPr sz="1800">
              <a:latin typeface="Times New Roman"/>
              <a:cs typeface="Times New Roman"/>
            </a:endParaRPr>
          </a:p>
          <a:p>
            <a:pPr marL="4074160" marR="549275">
              <a:lnSpc>
                <a:spcPct val="100000"/>
              </a:lnSpc>
            </a:pPr>
            <a:r>
              <a:rPr sz="1800" b="1" i="1" dirty="0">
                <a:solidFill>
                  <a:srgbClr val="FFCC00"/>
                </a:solidFill>
                <a:latin typeface="Times New Roman"/>
                <a:cs typeface="Times New Roman"/>
              </a:rPr>
              <a:t>А </a:t>
            </a:r>
            <a:r>
              <a:rPr sz="1800" b="1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на нім завіт сіяє </a:t>
            </a:r>
            <a:r>
              <a:rPr sz="1800" b="1" i="1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i="1" spc="-30" dirty="0">
                <a:solidFill>
                  <a:srgbClr val="FFCC00"/>
                </a:solidFill>
                <a:latin typeface="Times New Roman"/>
                <a:cs typeface="Times New Roman"/>
              </a:rPr>
              <a:t>Мономахом</a:t>
            </a:r>
            <a:r>
              <a:rPr sz="1800" b="1" i="1" spc="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CC00"/>
                </a:solidFill>
                <a:latin typeface="Times New Roman"/>
                <a:cs typeface="Times New Roman"/>
              </a:rPr>
              <a:t>ще</a:t>
            </a:r>
            <a:r>
              <a:rPr sz="1800" b="1" i="1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нам </a:t>
            </a:r>
            <a:r>
              <a:rPr sz="1800" b="1" i="1" spc="-10" dirty="0">
                <a:solidFill>
                  <a:srgbClr val="FFCC00"/>
                </a:solidFill>
                <a:latin typeface="Times New Roman"/>
                <a:cs typeface="Times New Roman"/>
              </a:rPr>
              <a:t>даний. </a:t>
            </a:r>
            <a:r>
              <a:rPr sz="1800" b="1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i="1" spc="-15" dirty="0">
                <a:solidFill>
                  <a:srgbClr val="FFCC00"/>
                </a:solidFill>
                <a:latin typeface="Times New Roman"/>
                <a:cs typeface="Times New Roman"/>
              </a:rPr>
              <a:t>Гей! </a:t>
            </a:r>
            <a:r>
              <a:rPr sz="1800" b="1" i="1" spc="-10" dirty="0">
                <a:solidFill>
                  <a:srgbClr val="FFCC00"/>
                </a:solidFill>
                <a:latin typeface="Times New Roman"/>
                <a:cs typeface="Times New Roman"/>
              </a:rPr>
              <a:t>Єднайтесь </a:t>
            </a:r>
            <a:r>
              <a:rPr sz="1800" b="1" i="1" dirty="0">
                <a:solidFill>
                  <a:srgbClr val="FFCC00"/>
                </a:solidFill>
                <a:latin typeface="Times New Roman"/>
                <a:cs typeface="Times New Roman"/>
              </a:rPr>
              <a:t>рідні </a:t>
            </a:r>
            <a:r>
              <a:rPr sz="1800" b="1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діти, </a:t>
            </a:r>
            <a:r>
              <a:rPr sz="1800" b="1" i="1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Бо </a:t>
            </a:r>
            <a:r>
              <a:rPr sz="1800" b="1" i="1" dirty="0">
                <a:solidFill>
                  <a:srgbClr val="FFCC00"/>
                </a:solidFill>
                <a:latin typeface="Times New Roman"/>
                <a:cs typeface="Times New Roman"/>
              </a:rPr>
              <a:t>в </a:t>
            </a:r>
            <a:r>
              <a:rPr sz="1800" b="1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єдності наша </a:t>
            </a:r>
            <a:r>
              <a:rPr sz="1800" b="1" i="1" dirty="0">
                <a:solidFill>
                  <a:srgbClr val="FFCC00"/>
                </a:solidFill>
                <a:latin typeface="Times New Roman"/>
                <a:cs typeface="Times New Roman"/>
              </a:rPr>
              <a:t>сила - </a:t>
            </a:r>
            <a:r>
              <a:rPr sz="1800" b="1" i="1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Єдність </a:t>
            </a:r>
            <a:r>
              <a:rPr sz="1800" b="1" i="1" spc="-20" dirty="0">
                <a:solidFill>
                  <a:srgbClr val="FFCC00"/>
                </a:solidFill>
                <a:latin typeface="Times New Roman"/>
                <a:cs typeface="Times New Roman"/>
              </a:rPr>
              <a:t>може </a:t>
            </a:r>
            <a:r>
              <a:rPr sz="1800" b="1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лиш </a:t>
            </a:r>
            <a:r>
              <a:rPr sz="1800" b="1" i="1" spc="-10" dirty="0">
                <a:solidFill>
                  <a:srgbClr val="FFCC00"/>
                </a:solidFill>
                <a:latin typeface="Times New Roman"/>
                <a:cs typeface="Times New Roman"/>
              </a:rPr>
              <a:t>злучити, </a:t>
            </a:r>
            <a:r>
              <a:rPr sz="1800" b="1" i="1" spc="-434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CC00"/>
                </a:solidFill>
                <a:latin typeface="Times New Roman"/>
                <a:cs typeface="Times New Roman"/>
              </a:rPr>
              <a:t>Що</a:t>
            </a:r>
            <a:r>
              <a:rPr sz="1800" b="1" i="1" spc="-15" dirty="0">
                <a:solidFill>
                  <a:srgbClr val="FFCC00"/>
                </a:solidFill>
                <a:latin typeface="Times New Roman"/>
                <a:cs typeface="Times New Roman"/>
              </a:rPr>
              <a:t> незгода</a:t>
            </a:r>
            <a:r>
              <a:rPr sz="1800" b="1" i="1" spc="-10" dirty="0">
                <a:solidFill>
                  <a:srgbClr val="FFCC00"/>
                </a:solidFill>
                <a:latin typeface="Times New Roman"/>
                <a:cs typeface="Times New Roman"/>
              </a:rPr>
              <a:t> розлучила...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1945"/>
              </a:lnSpc>
              <a:spcBef>
                <a:spcPts val="5"/>
              </a:spcBef>
            </a:pPr>
            <a:r>
              <a:rPr sz="1800" b="1" dirty="0">
                <a:solidFill>
                  <a:srgbClr val="FFCC00"/>
                </a:solidFill>
                <a:latin typeface="Times New Roman"/>
                <a:cs typeface="Times New Roman"/>
              </a:rPr>
              <a:t>М.</a:t>
            </a:r>
            <a:r>
              <a:rPr sz="1800" b="1" spc="-5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Рус</a:t>
            </a:r>
            <a:endParaRPr sz="1800">
              <a:latin typeface="Times New Roman"/>
              <a:cs typeface="Times New Roman"/>
            </a:endParaRPr>
          </a:p>
          <a:p>
            <a:pPr marR="4060190" algn="ctr">
              <a:lnSpc>
                <a:spcPts val="1945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Військово-морський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УНР</a:t>
            </a:r>
            <a:endParaRPr sz="1800">
              <a:latin typeface="Times New Roman"/>
              <a:cs typeface="Times New Roman"/>
            </a:endParaRPr>
          </a:p>
          <a:p>
            <a:pPr marR="4058285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(січень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1918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6923" y="588263"/>
            <a:ext cx="3384804" cy="20314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39511" y="3645408"/>
            <a:ext cx="3314699" cy="20162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4840" y="600455"/>
            <a:ext cx="3124200" cy="202996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43127" y="3538728"/>
            <a:ext cx="3166872" cy="211074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59156" y="2658236"/>
            <a:ext cx="374522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4030" marR="5080" indent="-48196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Далекосхідньої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Української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Республіки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(1917–1922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332857" y="2645409"/>
            <a:ext cx="28771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62940" marR="5080" indent="-650875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</a:rPr>
              <a:t>Прапор Махновського </a:t>
            </a:r>
            <a:r>
              <a:rPr sz="1800" spc="-25" dirty="0">
                <a:solidFill>
                  <a:srgbClr val="FFFFFF"/>
                </a:solidFill>
              </a:rPr>
              <a:t>руху </a:t>
            </a:r>
            <a:r>
              <a:rPr sz="1800" spc="-434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(1918</a:t>
            </a:r>
            <a:r>
              <a:rPr sz="1800" spc="-2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–1921 </a:t>
            </a:r>
            <a:r>
              <a:rPr sz="1800" spc="-5" dirty="0">
                <a:solidFill>
                  <a:srgbClr val="FFFFFF"/>
                </a:solidFill>
              </a:rPr>
              <a:t>рр.)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357022" y="5687669"/>
            <a:ext cx="39668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1255" marR="5080" indent="-113919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 Лемко-Русинської Республіки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(1918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 1920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975986" y="5657189"/>
            <a:ext cx="37236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Холодноярської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Республіки</a:t>
            </a:r>
            <a:endParaRPr sz="180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(1919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1922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01155" y="694944"/>
            <a:ext cx="2532888" cy="151942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5447" y="3701796"/>
            <a:ext cx="2485644" cy="149047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87979" y="3701796"/>
            <a:ext cx="2939796" cy="14706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06084" y="3669791"/>
            <a:ext cx="2923032" cy="146304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6615" y="714755"/>
            <a:ext cx="2644140" cy="14813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7210" y="2230882"/>
            <a:ext cx="261175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Української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Народної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Республіки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Рад</a:t>
            </a:r>
            <a:endParaRPr sz="18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(1917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1918)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80530" y="2240660"/>
            <a:ext cx="2388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</a:rPr>
              <a:t>Прапор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УСРР</a:t>
            </a:r>
            <a:r>
              <a:rPr sz="1800" spc="-1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з</a:t>
            </a:r>
            <a:r>
              <a:rPr sz="1800" spc="-2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1923</a:t>
            </a:r>
            <a:r>
              <a:rPr sz="1800" spc="-20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р.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191515" y="5327396"/>
            <a:ext cx="2388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УСРР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1927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9048" y="5317997"/>
            <a:ext cx="2390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УРСР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1937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21882" y="5317997"/>
            <a:ext cx="2390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УРСР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1949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316223" y="694944"/>
            <a:ext cx="2567940" cy="1501139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3175254" y="2240660"/>
            <a:ext cx="27920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флоту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Української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Народної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Соціалістичної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Республіки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(1919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р.)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893" y="362203"/>
            <a:ext cx="7934959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18 вересня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1991 р. 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Голова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Верховної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Ради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Л.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Кравчук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підписав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постанову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Президії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дозвіл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«у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протокольних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закладах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використовувати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синьо-жовтий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прапор».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86127" y="2429255"/>
            <a:ext cx="5786628" cy="385572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21181" y="1486662"/>
            <a:ext cx="73171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765175" marR="5080" indent="-75311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Постановою 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Верховної 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Ради </a:t>
            </a:r>
            <a:r>
              <a:rPr sz="2000" b="1" spc="-25" dirty="0">
                <a:solidFill>
                  <a:srgbClr val="FFCC00"/>
                </a:solidFill>
                <a:latin typeface="Times New Roman"/>
                <a:cs typeface="Times New Roman"/>
              </a:rPr>
              <a:t>України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від 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28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січня 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1992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р. 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синьо- </a:t>
            </a:r>
            <a:r>
              <a:rPr sz="2000" b="1" spc="-484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CC00"/>
                </a:solidFill>
                <a:latin typeface="Times New Roman"/>
                <a:cs typeface="Times New Roman"/>
              </a:rPr>
              <a:t>жовтому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прапору</a:t>
            </a:r>
            <a:r>
              <a:rPr sz="2000" b="1" spc="-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CC00"/>
                </a:solidFill>
                <a:latin typeface="Times New Roman"/>
                <a:cs typeface="Times New Roman"/>
              </a:rPr>
              <a:t>було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 надано</a:t>
            </a:r>
            <a:r>
              <a:rPr sz="20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CC00"/>
                </a:solidFill>
                <a:latin typeface="Times New Roman"/>
                <a:cs typeface="Times New Roman"/>
              </a:rPr>
              <a:t>статус</a:t>
            </a:r>
            <a:r>
              <a:rPr sz="2000" b="1" spc="-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Державного.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6823" y="234695"/>
            <a:ext cx="8416290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68502" y="354025"/>
            <a:ext cx="78416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FFCC00"/>
                </a:solidFill>
              </a:rPr>
              <a:t>Еволюція</a:t>
            </a:r>
            <a:r>
              <a:rPr sz="3600" dirty="0">
                <a:solidFill>
                  <a:srgbClr val="FFCC00"/>
                </a:solidFill>
              </a:rPr>
              <a:t> Державного</a:t>
            </a:r>
            <a:r>
              <a:rPr sz="3600" spc="-15" dirty="0">
                <a:solidFill>
                  <a:srgbClr val="FFCC00"/>
                </a:solidFill>
              </a:rPr>
              <a:t> </a:t>
            </a:r>
            <a:r>
              <a:rPr sz="3600" spc="-5" dirty="0">
                <a:solidFill>
                  <a:srgbClr val="FFCC00"/>
                </a:solidFill>
              </a:rPr>
              <a:t>Герба</a:t>
            </a:r>
            <a:r>
              <a:rPr sz="3600" spc="-15" dirty="0">
                <a:solidFill>
                  <a:srgbClr val="FFCC00"/>
                </a:solidFill>
              </a:rPr>
              <a:t> </a:t>
            </a:r>
            <a:r>
              <a:rPr sz="3600" spc="-5" dirty="0">
                <a:solidFill>
                  <a:srgbClr val="FFCC00"/>
                </a:solidFill>
              </a:rPr>
              <a:t>України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904" y="1844039"/>
            <a:ext cx="1999488" cy="217931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9755" y="1984248"/>
            <a:ext cx="1743455" cy="18409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77184" y="4632959"/>
            <a:ext cx="2365248" cy="177546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500628" y="1429511"/>
            <a:ext cx="2116836" cy="29519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854" y="294894"/>
            <a:ext cx="82664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" dirty="0">
                <a:solidFill>
                  <a:srgbClr val="FFFFFF"/>
                </a:solidFill>
              </a:rPr>
              <a:t>Слово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«герб»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35" dirty="0">
                <a:solidFill>
                  <a:srgbClr val="FFFFFF"/>
                </a:solidFill>
              </a:rPr>
              <a:t>походить</a:t>
            </a:r>
            <a:r>
              <a:rPr spc="2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від </a:t>
            </a:r>
            <a:r>
              <a:rPr spc="-15" dirty="0">
                <a:solidFill>
                  <a:srgbClr val="FFFFFF"/>
                </a:solidFill>
              </a:rPr>
              <a:t>слова</a:t>
            </a:r>
            <a:r>
              <a:rPr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die</a:t>
            </a:r>
            <a:r>
              <a:rPr dirty="0">
                <a:solidFill>
                  <a:srgbClr val="FFFFFF"/>
                </a:solidFill>
              </a:rPr>
              <a:t> Erbe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(нім.)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 спадщина.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6303" y="827658"/>
            <a:ext cx="805243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5"/>
              </a:spcBef>
              <a:tabLst>
                <a:tab pos="2082164" algn="l"/>
                <a:tab pos="2818765" algn="l"/>
                <a:tab pos="3091180" algn="l"/>
                <a:tab pos="4039235" algn="l"/>
                <a:tab pos="4319905" algn="l"/>
                <a:tab pos="5081905" algn="l"/>
                <a:tab pos="6642734" algn="l"/>
                <a:tab pos="7811770" algn="l"/>
              </a:tabLst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пер</a:t>
            </a:r>
            <a:r>
              <a:rPr sz="2000" spc="-4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дн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ки	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ба	в	</a:t>
            </a:r>
            <a:r>
              <a:rPr sz="2000" spc="-18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раїні	–	зна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и	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ю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ри</a:t>
            </a:r>
            <a:r>
              <a:rPr sz="2000" spc="-1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ич</a:t>
            </a:r>
            <a:r>
              <a:rPr sz="2000" spc="-25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в	(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ри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000" spc="-4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бці	</a:t>
            </a:r>
            <a:r>
              <a:rPr sz="2000" spc="10" dirty="0">
                <a:solidFill>
                  <a:srgbClr val="FFFFFF"/>
                </a:solidFill>
                <a:latin typeface="Times New Roman"/>
                <a:cs typeface="Times New Roman"/>
              </a:rPr>
              <a:t>та 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двозубці)</a:t>
            </a:r>
            <a:r>
              <a:rPr sz="20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з’явилися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5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8368" y="1499616"/>
            <a:ext cx="3195828" cy="47868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8744" y="1499616"/>
            <a:ext cx="1869948" cy="187299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29628" y="2001011"/>
            <a:ext cx="1872996" cy="18729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678679" y="4158996"/>
            <a:ext cx="1944624" cy="194462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160901" y="3535756"/>
            <a:ext cx="4887595" cy="76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Двозуб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Святослава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ст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2292350">
              <a:lnSpc>
                <a:spcPct val="100000"/>
              </a:lnSpc>
              <a:spcBef>
                <a:spcPts val="1505"/>
              </a:spcBef>
            </a:pP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Тризуб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Володимира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32350" y="6309766"/>
            <a:ext cx="24663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Тризуб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Ярослава</a:t>
            </a:r>
            <a:r>
              <a:rPr sz="1800" b="1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ХІ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8270" y="6309766"/>
            <a:ext cx="2094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Знаки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Рюриковичів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572770"/>
            <a:ext cx="8196580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</a:rPr>
              <a:t>З </a:t>
            </a:r>
            <a:r>
              <a:rPr sz="2000" spc="-5" dirty="0">
                <a:solidFill>
                  <a:srgbClr val="FFFFFF"/>
                </a:solidFill>
              </a:rPr>
              <a:t>найдавніших часів </a:t>
            </a:r>
            <a:r>
              <a:rPr sz="2000" spc="-15" dirty="0">
                <a:solidFill>
                  <a:srgbClr val="FFCC00"/>
                </a:solidFill>
              </a:rPr>
              <a:t>тризуб </a:t>
            </a:r>
            <a:r>
              <a:rPr sz="2000" spc="-5" dirty="0">
                <a:solidFill>
                  <a:srgbClr val="FFFFFF"/>
                </a:solidFill>
              </a:rPr>
              <a:t>шанується як </a:t>
            </a:r>
            <a:r>
              <a:rPr sz="2000" spc="-5" dirty="0"/>
              <a:t>магічний знак</a:t>
            </a:r>
            <a:r>
              <a:rPr sz="2000" spc="-5" dirty="0">
                <a:solidFill>
                  <a:srgbClr val="FFFFFF"/>
                </a:solidFill>
              </a:rPr>
              <a:t>, </a:t>
            </a:r>
            <a:r>
              <a:rPr sz="2000" spc="-15" dirty="0">
                <a:solidFill>
                  <a:srgbClr val="FFFFFF"/>
                </a:solidFill>
              </a:rPr>
              <a:t>свого 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spc="-20" dirty="0">
                <a:solidFill>
                  <a:srgbClr val="FFFFFF"/>
                </a:solidFill>
              </a:rPr>
              <a:t>роду </a:t>
            </a:r>
            <a:r>
              <a:rPr sz="2000" spc="-40" dirty="0">
                <a:solidFill>
                  <a:srgbClr val="FFCC00"/>
                </a:solidFill>
              </a:rPr>
              <a:t>оберіг</a:t>
            </a:r>
            <a:r>
              <a:rPr sz="2000" spc="-40" dirty="0">
                <a:solidFill>
                  <a:srgbClr val="FFFFFF"/>
                </a:solidFill>
              </a:rPr>
              <a:t>. </a:t>
            </a:r>
            <a:r>
              <a:rPr sz="2000" spc="-5" dirty="0">
                <a:solidFill>
                  <a:srgbClr val="FFFFFF"/>
                </a:solidFill>
              </a:rPr>
              <a:t>Існує до 30 теорій </a:t>
            </a:r>
            <a:r>
              <a:rPr sz="2000" spc="-25" dirty="0">
                <a:solidFill>
                  <a:srgbClr val="FFFFFF"/>
                </a:solidFill>
              </a:rPr>
              <a:t>походження </a:t>
            </a:r>
            <a:r>
              <a:rPr sz="2000" dirty="0">
                <a:solidFill>
                  <a:srgbClr val="FFFFFF"/>
                </a:solidFill>
              </a:rPr>
              <a:t>і </a:t>
            </a:r>
            <a:r>
              <a:rPr sz="2000" spc="-15" dirty="0">
                <a:solidFill>
                  <a:srgbClr val="FFFFFF"/>
                </a:solidFill>
              </a:rPr>
              <a:t>значення </a:t>
            </a:r>
            <a:r>
              <a:rPr sz="2000" spc="-10" dirty="0">
                <a:solidFill>
                  <a:srgbClr val="FFFFFF"/>
                </a:solidFill>
              </a:rPr>
              <a:t>тризуба </a:t>
            </a:r>
            <a:r>
              <a:rPr sz="2000" spc="-5" dirty="0">
                <a:solidFill>
                  <a:srgbClr val="FFFFFF"/>
                </a:solidFill>
              </a:rPr>
              <a:t>(сокіл, 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якір,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символ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триєдинства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spc="-10" dirty="0">
                <a:solidFill>
                  <a:srgbClr val="FFFFFF"/>
                </a:solidFill>
              </a:rPr>
              <a:t>світу</a:t>
            </a:r>
            <a:r>
              <a:rPr sz="2000" spc="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тощо).</a:t>
            </a:r>
            <a:endParaRPr sz="20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469265">
              <a:lnSpc>
                <a:spcPct val="100000"/>
              </a:lnSpc>
              <a:spcBef>
                <a:spcPts val="1300"/>
              </a:spcBef>
            </a:pPr>
            <a:r>
              <a:rPr spc="-20" dirty="0"/>
              <a:t>Тризуб</a:t>
            </a:r>
            <a:r>
              <a:rPr spc="-15" dirty="0"/>
              <a:t> </a:t>
            </a:r>
            <a:r>
              <a:rPr dirty="0"/>
              <a:t>–</a:t>
            </a:r>
            <a:r>
              <a:rPr spc="-5" dirty="0"/>
              <a:t> </a:t>
            </a:r>
            <a:r>
              <a:rPr spc="-20" dirty="0"/>
              <a:t>родовий</a:t>
            </a:r>
            <a:r>
              <a:rPr spc="-35" dirty="0"/>
              <a:t> </a:t>
            </a:r>
            <a:r>
              <a:rPr dirty="0"/>
              <a:t>знак</a:t>
            </a:r>
            <a:r>
              <a:rPr spc="-10" dirty="0"/>
              <a:t> Рюриковичів</a:t>
            </a:r>
            <a:r>
              <a:rPr spc="-45" dirty="0"/>
              <a:t> </a:t>
            </a:r>
            <a:r>
              <a:rPr dirty="0"/>
              <a:t>часів</a:t>
            </a:r>
            <a:r>
              <a:rPr spc="-15" dirty="0"/>
              <a:t> </a:t>
            </a:r>
            <a:r>
              <a:rPr spc="-5" dirty="0"/>
              <a:t>Київської</a:t>
            </a:r>
            <a:r>
              <a:rPr spc="-20" dirty="0"/>
              <a:t> </a:t>
            </a:r>
            <a:r>
              <a:rPr spc="-10" dirty="0"/>
              <a:t>Русі.</a:t>
            </a:r>
          </a:p>
          <a:p>
            <a:pPr marL="12700" marR="5080" indent="457200" algn="just">
              <a:lnSpc>
                <a:spcPct val="100000"/>
              </a:lnSpc>
              <a:spcBef>
                <a:spcPts val="1200"/>
              </a:spcBef>
            </a:pPr>
            <a:r>
              <a:rPr spc="-5" dirty="0">
                <a:solidFill>
                  <a:srgbClr val="FFFFFF"/>
                </a:solidFill>
              </a:rPr>
              <a:t>Перша </a:t>
            </a:r>
            <a:r>
              <a:rPr spc="-10" dirty="0">
                <a:solidFill>
                  <a:srgbClr val="FFFFFF"/>
                </a:solidFill>
              </a:rPr>
              <a:t>згадка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у </a:t>
            </a:r>
            <a:r>
              <a:rPr spc="-5" dirty="0">
                <a:solidFill>
                  <a:srgbClr val="FFFFFF"/>
                </a:solidFill>
              </a:rPr>
              <a:t>літописах про ці знаки належить до </a:t>
            </a:r>
            <a:r>
              <a:rPr dirty="0">
                <a:solidFill>
                  <a:srgbClr val="FFFFFF"/>
                </a:solidFill>
              </a:rPr>
              <a:t>Х </a:t>
            </a:r>
            <a:r>
              <a:rPr spc="-15" dirty="0">
                <a:solidFill>
                  <a:srgbClr val="FFFFFF"/>
                </a:solidFill>
              </a:rPr>
              <a:t>століття. 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Київський </a:t>
            </a:r>
            <a:r>
              <a:rPr spc="-5" dirty="0">
                <a:solidFill>
                  <a:srgbClr val="FFFFFF"/>
                </a:solidFill>
              </a:rPr>
              <a:t>князь </a:t>
            </a:r>
            <a:r>
              <a:rPr spc="-15" dirty="0">
                <a:solidFill>
                  <a:srgbClr val="FFFFFF"/>
                </a:solidFill>
              </a:rPr>
              <a:t>Володимир Святославович </a:t>
            </a:r>
            <a:r>
              <a:rPr spc="-5" dirty="0">
                <a:solidFill>
                  <a:srgbClr val="FFFFFF"/>
                </a:solidFill>
              </a:rPr>
              <a:t>(980-1015 рр.) </a:t>
            </a:r>
            <a:r>
              <a:rPr spc="-15" dirty="0">
                <a:solidFill>
                  <a:srgbClr val="FFFFFF"/>
                </a:solidFill>
              </a:rPr>
              <a:t>карбував </a:t>
            </a:r>
            <a:r>
              <a:rPr spc="-10" dirty="0">
                <a:solidFill>
                  <a:srgbClr val="FFFFFF"/>
                </a:solidFill>
              </a:rPr>
              <a:t> тризуб</a:t>
            </a:r>
            <a:r>
              <a:rPr spc="10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на</a:t>
            </a:r>
            <a:r>
              <a:rPr spc="10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монетах,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де</a:t>
            </a:r>
            <a:r>
              <a:rPr spc="10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з</a:t>
            </a:r>
            <a:r>
              <a:rPr spc="90" dirty="0">
                <a:solidFill>
                  <a:srgbClr val="FFFFFF"/>
                </a:solidFill>
              </a:rPr>
              <a:t> </a:t>
            </a:r>
            <a:r>
              <a:rPr spc="-25" dirty="0">
                <a:solidFill>
                  <a:srgbClr val="FFFFFF"/>
                </a:solidFill>
              </a:rPr>
              <a:t>одного</a:t>
            </a:r>
            <a:r>
              <a:rPr spc="10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боку</a:t>
            </a:r>
            <a:r>
              <a:rPr spc="114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зображувався</a:t>
            </a:r>
            <a:r>
              <a:rPr spc="110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портрет</a:t>
            </a:r>
            <a:r>
              <a:rPr spc="90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володаря,</a:t>
            </a:r>
            <a:r>
              <a:rPr spc="10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а </a:t>
            </a:r>
            <a:r>
              <a:rPr spc="-49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з</a:t>
            </a:r>
            <a:r>
              <a:rPr spc="-10" dirty="0">
                <a:solidFill>
                  <a:srgbClr val="FFFFFF"/>
                </a:solidFill>
              </a:rPr>
              <a:t> іншого</a:t>
            </a:r>
            <a:r>
              <a:rPr spc="-1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–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тризуб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і </a:t>
            </a:r>
            <a:r>
              <a:rPr spc="-10" dirty="0">
                <a:solidFill>
                  <a:srgbClr val="FFFFFF"/>
                </a:solidFill>
              </a:rPr>
              <a:t>напис</a:t>
            </a:r>
            <a:r>
              <a:rPr spc="-3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«Володимир</a:t>
            </a:r>
            <a:r>
              <a:rPr spc="-3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на </a:t>
            </a:r>
            <a:r>
              <a:rPr spc="-10" dirty="0">
                <a:solidFill>
                  <a:srgbClr val="FFFFFF"/>
                </a:solidFill>
              </a:rPr>
              <a:t>столі,</a:t>
            </a:r>
            <a:r>
              <a:rPr spc="-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а</a:t>
            </a:r>
            <a:r>
              <a:rPr spc="5" dirty="0">
                <a:solidFill>
                  <a:srgbClr val="FFFFFF"/>
                </a:solidFill>
              </a:rPr>
              <a:t> </a:t>
            </a:r>
            <a:r>
              <a:rPr spc="-5" dirty="0">
                <a:solidFill>
                  <a:srgbClr val="FFFFFF"/>
                </a:solidFill>
              </a:rPr>
              <a:t>це</a:t>
            </a:r>
            <a:r>
              <a:rPr spc="-10" dirty="0">
                <a:solidFill>
                  <a:srgbClr val="FFFFFF"/>
                </a:solidFill>
              </a:rPr>
              <a:t> </a:t>
            </a:r>
            <a:r>
              <a:rPr spc="-15" dirty="0">
                <a:solidFill>
                  <a:srgbClr val="FFFFFF"/>
                </a:solidFill>
              </a:rPr>
              <a:t>його </a:t>
            </a:r>
            <a:r>
              <a:rPr spc="5" dirty="0">
                <a:solidFill>
                  <a:srgbClr val="FFFFFF"/>
                </a:solidFill>
              </a:rPr>
              <a:t>серебро».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8540" y="5298185"/>
            <a:ext cx="13544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CC00"/>
                </a:solidFill>
                <a:latin typeface="Times New Roman"/>
                <a:cs typeface="Times New Roman"/>
              </a:rPr>
              <a:t>Тризуб </a:t>
            </a:r>
            <a:r>
              <a:rPr sz="2000" b="1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п</a:t>
            </a:r>
            <a:r>
              <a:rPr sz="2000" b="1" spc="-25" dirty="0">
                <a:solidFill>
                  <a:srgbClr val="FFCC00"/>
                </a:solidFill>
                <a:latin typeface="Times New Roman"/>
                <a:cs typeface="Times New Roman"/>
              </a:rPr>
              <a:t>о</a:t>
            </a:r>
            <a:r>
              <a:rPr sz="2000" b="1" spc="-40" dirty="0">
                <a:solidFill>
                  <a:srgbClr val="FFCC0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ойб</a:t>
            </a:r>
            <a:r>
              <a:rPr sz="20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і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чн</a:t>
            </a:r>
            <a:r>
              <a:rPr sz="20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30298" y="5298185"/>
            <a:ext cx="668591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7185" marR="5080" indent="-325120">
              <a:lnSpc>
                <a:spcPct val="100000"/>
              </a:lnSpc>
              <a:spcBef>
                <a:spcPts val="100"/>
              </a:spcBef>
              <a:tabLst>
                <a:tab pos="1798955" algn="l"/>
                <a:tab pos="2059305" algn="l"/>
                <a:tab pos="2666365" algn="l"/>
                <a:tab pos="3894454" algn="l"/>
                <a:tab pos="4361180" algn="l"/>
                <a:tab pos="4428490" algn="l"/>
                <a:tab pos="5620385" algn="l"/>
                <a:tab pos="6525895" algn="l"/>
              </a:tabLst>
            </a:pP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си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мв</a:t>
            </a:r>
            <a:r>
              <a:rPr sz="2000" b="1" spc="-35" dirty="0">
                <a:solidFill>
                  <a:srgbClr val="FFCC00"/>
                </a:solidFill>
                <a:latin typeface="Times New Roman"/>
                <a:cs typeface="Times New Roman"/>
              </a:rPr>
              <a:t>о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л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і</a:t>
            </a:r>
            <a:r>
              <a:rPr sz="2000" b="1" spc="-50" dirty="0">
                <a:solidFill>
                  <a:srgbClr val="FFCC00"/>
                </a:solidFill>
                <a:latin typeface="Times New Roman"/>
                <a:cs typeface="Times New Roman"/>
              </a:rPr>
              <a:t>з</a:t>
            </a:r>
            <a:r>
              <a:rPr sz="2000" b="1" spc="15" dirty="0">
                <a:solidFill>
                  <a:srgbClr val="FFCC00"/>
                </a:solidFill>
                <a:latin typeface="Times New Roman"/>
                <a:cs typeface="Times New Roman"/>
              </a:rPr>
              <a:t>у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ав	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п</a:t>
            </a:r>
            <a:r>
              <a:rPr sz="2000" b="1" spc="-55" dirty="0">
                <a:solidFill>
                  <a:srgbClr val="FFCC00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іл	В</a:t>
            </a:r>
            <a:r>
              <a:rPr sz="2000" b="1" spc="15" dirty="0">
                <a:solidFill>
                  <a:srgbClr val="FFCC00"/>
                </a:solidFill>
                <a:latin typeface="Times New Roman"/>
                <a:cs typeface="Times New Roman"/>
              </a:rPr>
              <a:t>с</a:t>
            </a:r>
            <a:r>
              <a:rPr sz="2000" b="1" spc="20" dirty="0">
                <a:solidFill>
                  <a:srgbClr val="FFCC00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св</a:t>
            </a:r>
            <a:r>
              <a:rPr sz="2000" b="1" spc="-25" dirty="0">
                <a:solidFill>
                  <a:srgbClr val="FFCC00"/>
                </a:solidFill>
                <a:latin typeface="Times New Roman"/>
                <a:cs typeface="Times New Roman"/>
              </a:rPr>
              <a:t>і</a:t>
            </a:r>
            <a:r>
              <a:rPr sz="2000" b="1" spc="-50" dirty="0">
                <a:solidFill>
                  <a:srgbClr val="FFCC00"/>
                </a:solidFill>
                <a:latin typeface="Times New Roman"/>
                <a:cs typeface="Times New Roman"/>
              </a:rPr>
              <a:t>т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у	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а		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н</a:t>
            </a:r>
            <a:r>
              <a:rPr sz="2000" b="1" spc="-20" dirty="0">
                <a:solidFill>
                  <a:srgbClr val="FFCC00"/>
                </a:solidFill>
                <a:latin typeface="Times New Roman"/>
                <a:cs typeface="Times New Roman"/>
              </a:rPr>
              <a:t>еб</a:t>
            </a:r>
            <a:r>
              <a:rPr sz="20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сн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е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,	земне	й  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п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оєдна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н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я		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Б</a:t>
            </a:r>
            <a:r>
              <a:rPr sz="2000" b="1" spc="-45" dirty="0">
                <a:solidFill>
                  <a:srgbClr val="FFCC00"/>
                </a:solidFill>
                <a:latin typeface="Times New Roman"/>
                <a:cs typeface="Times New Roman"/>
              </a:rPr>
              <a:t>о</a:t>
            </a:r>
            <a:r>
              <a:rPr sz="2000" b="1" spc="-25" dirty="0">
                <a:solidFill>
                  <a:srgbClr val="FFCC00"/>
                </a:solidFill>
                <a:latin typeface="Times New Roman"/>
                <a:cs typeface="Times New Roman"/>
              </a:rPr>
              <a:t>ж</a:t>
            </a:r>
            <a:r>
              <a:rPr sz="2000" b="1" spc="20" dirty="0">
                <a:solidFill>
                  <a:srgbClr val="FFCC00"/>
                </a:solidFill>
                <a:latin typeface="Times New Roman"/>
                <a:cs typeface="Times New Roman"/>
              </a:rPr>
              <a:t>е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ст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венн</a:t>
            </a:r>
            <a:r>
              <a:rPr sz="20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о</a:t>
            </a:r>
            <a:r>
              <a:rPr sz="2000" b="1" spc="-50" dirty="0">
                <a:solidFill>
                  <a:srgbClr val="FFCC00"/>
                </a:solidFill>
                <a:latin typeface="Times New Roman"/>
                <a:cs typeface="Times New Roman"/>
              </a:rPr>
              <a:t>г</a:t>
            </a:r>
            <a:r>
              <a:rPr sz="20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о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,		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Б</a:t>
            </a:r>
            <a:r>
              <a:rPr sz="2000" b="1" spc="-50" dirty="0">
                <a:solidFill>
                  <a:srgbClr val="FFCC00"/>
                </a:solidFill>
                <a:latin typeface="Times New Roman"/>
                <a:cs typeface="Times New Roman"/>
              </a:rPr>
              <a:t>а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т</a:t>
            </a:r>
            <a:r>
              <a:rPr sz="20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ь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к</a:t>
            </a:r>
            <a:r>
              <a:rPr sz="20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і</a:t>
            </a:r>
            <a:r>
              <a:rPr sz="2000" b="1" spc="20" dirty="0">
                <a:solidFill>
                  <a:srgbClr val="FFCC00"/>
                </a:solidFill>
                <a:latin typeface="Times New Roman"/>
                <a:cs typeface="Times New Roman"/>
              </a:rPr>
              <a:t>в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с</a:t>
            </a:r>
            <a:r>
              <a:rPr sz="20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ь</a:t>
            </a:r>
            <a:r>
              <a:rPr sz="2000" b="1" spc="-40" dirty="0">
                <a:solidFill>
                  <a:srgbClr val="FFCC00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о</a:t>
            </a:r>
            <a:r>
              <a:rPr sz="2000" b="1" spc="-55" dirty="0">
                <a:solidFill>
                  <a:srgbClr val="FFCC00"/>
                </a:solidFill>
                <a:latin typeface="Times New Roman"/>
                <a:cs typeface="Times New Roman"/>
              </a:rPr>
              <a:t>г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о	й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8540" y="5908040"/>
            <a:ext cx="8195309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Материнського</a:t>
            </a:r>
            <a:r>
              <a:rPr sz="2000" b="1" spc="1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–священних</a:t>
            </a:r>
            <a:r>
              <a:rPr sz="2000" b="1" spc="1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начал,</a:t>
            </a:r>
            <a:r>
              <a:rPr sz="2000" b="1" spc="12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трьох</a:t>
            </a:r>
            <a:r>
              <a:rPr sz="2000" b="1" spc="13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природних</a:t>
            </a:r>
            <a:r>
              <a:rPr sz="2000" b="1" spc="1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стихій</a:t>
            </a:r>
            <a:r>
              <a:rPr sz="2000" b="1" spc="1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–</a:t>
            </a:r>
            <a:r>
              <a:rPr sz="2000" b="1" spc="1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повітря, </a:t>
            </a:r>
            <a:r>
              <a:rPr sz="2000" b="1" spc="-484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CC00"/>
                </a:solidFill>
                <a:latin typeface="Times New Roman"/>
                <a:cs typeface="Times New Roman"/>
              </a:rPr>
              <a:t>води 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й</a:t>
            </a:r>
            <a:r>
              <a:rPr sz="20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CC00"/>
                </a:solidFill>
                <a:latin typeface="Times New Roman"/>
                <a:cs typeface="Times New Roman"/>
              </a:rPr>
              <a:t>землі.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48383" y="3380232"/>
            <a:ext cx="1871472" cy="18714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355085" y="4751578"/>
            <a:ext cx="4871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Тризуб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монеті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Володимира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Святославовича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8431" y="329310"/>
            <a:ext cx="78009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14065" marR="5080" indent="-3302000">
              <a:lnSpc>
                <a:spcPct val="100000"/>
              </a:lnSpc>
              <a:spcBef>
                <a:spcPts val="100"/>
              </a:spcBef>
            </a:pPr>
            <a:r>
              <a:rPr dirty="0"/>
              <a:t>Найдавніші</a:t>
            </a:r>
            <a:r>
              <a:rPr spc="-10" dirty="0"/>
              <a:t> герби</a:t>
            </a:r>
            <a:r>
              <a:rPr dirty="0"/>
              <a:t> </a:t>
            </a:r>
            <a:r>
              <a:rPr spc="-15" dirty="0"/>
              <a:t>відомі </a:t>
            </a:r>
            <a:r>
              <a:rPr dirty="0"/>
              <a:t>з</a:t>
            </a:r>
            <a:r>
              <a:rPr spc="-5" dirty="0"/>
              <a:t> </a:t>
            </a:r>
            <a:r>
              <a:rPr spc="-15" dirty="0"/>
              <a:t>періоду</a:t>
            </a:r>
            <a:r>
              <a:rPr dirty="0"/>
              <a:t> </a:t>
            </a:r>
            <a:r>
              <a:rPr spc="-20" dirty="0"/>
              <a:t>Галицько-Волинської </a:t>
            </a:r>
            <a:r>
              <a:rPr spc="-585" dirty="0"/>
              <a:t> </a:t>
            </a:r>
            <a:r>
              <a:rPr spc="-5" dirty="0"/>
              <a:t>держави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3523" y="1267967"/>
            <a:ext cx="7338059" cy="4285615"/>
            <a:chOff x="763523" y="1267967"/>
            <a:chExt cx="7338059" cy="42856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523" y="1267967"/>
              <a:ext cx="2859024" cy="34579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4740" y="3582923"/>
              <a:ext cx="4466844" cy="1970532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59148" y="1870709"/>
            <a:ext cx="27527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Галицько-волинський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лев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XII-XIV</a:t>
            </a:r>
            <a:r>
              <a:rPr sz="1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03295" y="5616346"/>
            <a:ext cx="5563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Печатка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львівського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князя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Льва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Даниловича</a:t>
            </a:r>
            <a:r>
              <a:rPr sz="18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XIII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91539" y="2340864"/>
            <a:ext cx="2703830" cy="3832860"/>
            <a:chOff x="891539" y="2340864"/>
            <a:chExt cx="2703830" cy="3832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0683" y="2350008"/>
              <a:ext cx="2685288" cy="3814572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96111" y="2345436"/>
              <a:ext cx="2694940" cy="3823970"/>
            </a:xfrm>
            <a:custGeom>
              <a:avLst/>
              <a:gdLst/>
              <a:ahLst/>
              <a:cxnLst/>
              <a:rect l="l" t="t" r="r" b="b"/>
              <a:pathLst>
                <a:path w="2694940" h="3823970">
                  <a:moveTo>
                    <a:pt x="0" y="3823716"/>
                  </a:moveTo>
                  <a:lnTo>
                    <a:pt x="2694432" y="3823716"/>
                  </a:lnTo>
                  <a:lnTo>
                    <a:pt x="2694432" y="0"/>
                  </a:lnTo>
                  <a:lnTo>
                    <a:pt x="0" y="0"/>
                  </a:lnTo>
                  <a:lnTo>
                    <a:pt x="0" y="3823716"/>
                  </a:lnTo>
                  <a:close/>
                </a:path>
              </a:pathLst>
            </a:custGeom>
            <a:ln w="9144">
              <a:solidFill>
                <a:srgbClr val="78839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62303" y="284480"/>
            <a:ext cx="6962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/>
              <a:t>Україна</a:t>
            </a:r>
            <a:r>
              <a:rPr sz="2000" spc="-45" dirty="0"/>
              <a:t> </a:t>
            </a:r>
            <a:r>
              <a:rPr sz="2000" dirty="0"/>
              <a:t>як</a:t>
            </a:r>
            <a:r>
              <a:rPr sz="2000" spc="-5" dirty="0"/>
              <a:t> суверенна</a:t>
            </a:r>
            <a:r>
              <a:rPr sz="2000" spc="-40" dirty="0"/>
              <a:t> </a:t>
            </a:r>
            <a:r>
              <a:rPr sz="2000" dirty="0"/>
              <a:t>держава</a:t>
            </a:r>
            <a:r>
              <a:rPr sz="2000" spc="-15" dirty="0"/>
              <a:t> </a:t>
            </a:r>
            <a:r>
              <a:rPr sz="2000" spc="-5" dirty="0"/>
              <a:t>має</a:t>
            </a:r>
            <a:r>
              <a:rPr sz="2000" spc="-15" dirty="0"/>
              <a:t> </a:t>
            </a:r>
            <a:r>
              <a:rPr sz="2000" spc="-5" dirty="0"/>
              <a:t>власні</a:t>
            </a:r>
            <a:r>
              <a:rPr sz="2000" spc="-35" dirty="0"/>
              <a:t> </a:t>
            </a:r>
            <a:r>
              <a:rPr sz="2000" dirty="0"/>
              <a:t>державні</a:t>
            </a:r>
            <a:r>
              <a:rPr sz="2000" spc="-25" dirty="0"/>
              <a:t> </a:t>
            </a:r>
            <a:r>
              <a:rPr sz="2000" spc="-5" dirty="0"/>
              <a:t>символи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763016" y="865123"/>
            <a:ext cx="77628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Державні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символи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це закріплені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законодавстві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країни офіційні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знаки (зображення, предмети)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чи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звукові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вираження, що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короткій формі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виражають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одну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чи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кілька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ідей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політичного, національного, історичного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характеру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символізують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суверенітет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держави.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46550" y="2660980"/>
            <a:ext cx="4378960" cy="3076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Згідно</a:t>
            </a:r>
            <a:r>
              <a:rPr sz="2000" b="1" spc="-2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зі</a:t>
            </a:r>
            <a:r>
              <a:rPr sz="20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FFC000"/>
                </a:solidFill>
                <a:latin typeface="Times New Roman"/>
                <a:cs typeface="Times New Roman"/>
              </a:rPr>
              <a:t>ст.</a:t>
            </a:r>
            <a:r>
              <a:rPr sz="2000" b="1" spc="2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C000"/>
                </a:solidFill>
                <a:latin typeface="Times New Roman"/>
                <a:cs typeface="Times New Roman"/>
              </a:rPr>
              <a:t>20</a:t>
            </a:r>
            <a:r>
              <a:rPr sz="2000" b="1" spc="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C000"/>
                </a:solidFill>
                <a:latin typeface="Times New Roman"/>
                <a:cs typeface="Times New Roman"/>
              </a:rPr>
              <a:t>Конституції</a:t>
            </a:r>
            <a:r>
              <a:rPr sz="2000" b="1" spc="-3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C000"/>
                </a:solidFill>
                <a:latin typeface="Times New Roman"/>
                <a:cs typeface="Times New Roman"/>
              </a:rPr>
              <a:t>України: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buFont typeface="Wingdings"/>
              <a:buChar char=""/>
              <a:tabLst>
                <a:tab pos="175895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Державними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символами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є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Державний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України,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Державний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Герб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Державний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FFFFFF"/>
              </a:buClr>
              <a:buFont typeface="Wingdings"/>
              <a:buChar char=""/>
            </a:pPr>
            <a:endParaRPr sz="18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75895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Опис державних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символів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порядок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їх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використання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встановлюється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законом,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що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приймається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менш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як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двома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третинами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від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конституційного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складу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Верховної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Ради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96640" y="1911095"/>
            <a:ext cx="2226564" cy="268376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44723" y="4781169"/>
            <a:ext cx="29330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Київський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архангел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XIII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ст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9055" y="3643884"/>
            <a:ext cx="2090927" cy="25176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63284" y="3643884"/>
            <a:ext cx="2022348" cy="24384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7532" y="477012"/>
            <a:ext cx="2092452" cy="245211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82511" y="477012"/>
            <a:ext cx="2033015" cy="2452116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237478" y="2955163"/>
            <a:ext cx="24117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0715" marR="5080" indent="-62865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Перемишльський </a:t>
            </a:r>
            <a:r>
              <a:rPr sz="1800" dirty="0">
                <a:solidFill>
                  <a:srgbClr val="FFFFFF"/>
                </a:solidFill>
              </a:rPr>
              <a:t>орел </a:t>
            </a:r>
            <a:r>
              <a:rPr sz="1800" spc="-44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XIII</a:t>
            </a:r>
            <a:r>
              <a:rPr sz="1800" spc="-15" dirty="0">
                <a:solidFill>
                  <a:srgbClr val="FFFFFF"/>
                </a:solidFill>
              </a:rPr>
              <a:t> </a:t>
            </a:r>
            <a:r>
              <a:rPr sz="1800" spc="-45" dirty="0">
                <a:solidFill>
                  <a:srgbClr val="FFFFFF"/>
                </a:solidFill>
              </a:rPr>
              <a:t>ст.</a:t>
            </a:r>
            <a:endParaRPr sz="1800"/>
          </a:p>
        </p:txBody>
      </p:sp>
      <p:sp>
        <p:nvSpPr>
          <p:cNvPr id="9" name="object 9"/>
          <p:cNvSpPr txBox="1"/>
          <p:nvPr/>
        </p:nvSpPr>
        <p:spPr>
          <a:xfrm>
            <a:off x="6386829" y="6108598"/>
            <a:ext cx="205676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Чернігівський</a:t>
            </a:r>
            <a:r>
              <a:rPr sz="18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орел</a:t>
            </a:r>
            <a:endParaRPr sz="1800">
              <a:latin typeface="Times New Roman"/>
              <a:cs typeface="Times New Roman"/>
            </a:endParaRPr>
          </a:p>
          <a:p>
            <a:pPr marL="75501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XIII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192" y="6141821"/>
            <a:ext cx="2716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Волинський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хрест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XIII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91920" y="2956686"/>
            <a:ext cx="16694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Галицька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галка</a:t>
            </a:r>
            <a:endParaRPr sz="1800">
              <a:latin typeface="Times New Roman"/>
              <a:cs typeface="Times New Roman"/>
            </a:endParaRPr>
          </a:p>
          <a:p>
            <a:pPr marL="63436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XIII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7516" y="428625"/>
            <a:ext cx="7547609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6565" algn="just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FFFFF"/>
                </a:solidFill>
              </a:rPr>
              <a:t>У складі </a:t>
            </a:r>
            <a:r>
              <a:rPr sz="2000" spc="-15" dirty="0">
                <a:solidFill>
                  <a:srgbClr val="FFFFFF"/>
                </a:solidFill>
              </a:rPr>
              <a:t>Великого </a:t>
            </a:r>
            <a:r>
              <a:rPr sz="2000" spc="-5" dirty="0">
                <a:solidFill>
                  <a:srgbClr val="FFFFFF"/>
                </a:solidFill>
              </a:rPr>
              <a:t>князівства </a:t>
            </a:r>
            <a:r>
              <a:rPr sz="2000" spc="-15" dirty="0">
                <a:solidFill>
                  <a:srgbClr val="FFFFFF"/>
                </a:solidFill>
              </a:rPr>
              <a:t>Литовського </a:t>
            </a:r>
            <a:r>
              <a:rPr sz="2000" spc="5" dirty="0">
                <a:solidFill>
                  <a:srgbClr val="FFFFFF"/>
                </a:solidFill>
              </a:rPr>
              <a:t>та </a:t>
            </a:r>
            <a:r>
              <a:rPr sz="2000" spc="-15" dirty="0">
                <a:solidFill>
                  <a:srgbClr val="FFFFFF"/>
                </a:solidFill>
              </a:rPr>
              <a:t>Королівства 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spc="-15" dirty="0">
                <a:solidFill>
                  <a:srgbClr val="FFFFFF"/>
                </a:solidFill>
              </a:rPr>
              <a:t>Польського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українські</a:t>
            </a:r>
            <a:r>
              <a:rPr sz="2000" dirty="0">
                <a:solidFill>
                  <a:srgbClr val="FFFFFF"/>
                </a:solidFill>
              </a:rPr>
              <a:t> землі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30" dirty="0">
                <a:solidFill>
                  <a:srgbClr val="FFFFFF"/>
                </a:solidFill>
              </a:rPr>
              <a:t>були</a:t>
            </a:r>
            <a:r>
              <a:rPr sz="2000" spc="-25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представлені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земельними </a:t>
            </a:r>
            <a:r>
              <a:rPr sz="2000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гербами.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32" y="2133600"/>
            <a:ext cx="2333244" cy="28575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4635" y="2232660"/>
            <a:ext cx="2238756" cy="273558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818794" y="5184394"/>
            <a:ext cx="2163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2925" marR="5080" indent="-530860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ерб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Бер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стейс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 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воєводства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27064" y="2138172"/>
            <a:ext cx="2311908" cy="283006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711955" y="5184394"/>
            <a:ext cx="19488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4340" marR="5080" indent="-422275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ерб П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діл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 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воєводства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553961" y="5205221"/>
            <a:ext cx="1602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146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Герб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Белзького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воєводства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3016" y="357377"/>
            <a:ext cx="762000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FFFFFF"/>
                </a:solidFill>
              </a:rPr>
              <a:t>Від кінця </a:t>
            </a:r>
            <a:r>
              <a:rPr sz="2000" spc="5" dirty="0">
                <a:solidFill>
                  <a:srgbClr val="FFFFFF"/>
                </a:solidFill>
              </a:rPr>
              <a:t>XVI </a:t>
            </a:r>
            <a:r>
              <a:rPr sz="2000" spc="-60" dirty="0">
                <a:solidFill>
                  <a:srgbClr val="FFFFFF"/>
                </a:solidFill>
              </a:rPr>
              <a:t>ст. </a:t>
            </a:r>
            <a:r>
              <a:rPr sz="2000" spc="-10" dirty="0">
                <a:solidFill>
                  <a:srgbClr val="FFFFFF"/>
                </a:solidFill>
              </a:rPr>
              <a:t>відомий </a:t>
            </a:r>
            <a:r>
              <a:rPr sz="2000" spc="-5" dirty="0">
                <a:solidFill>
                  <a:srgbClr val="FFFFFF"/>
                </a:solidFill>
              </a:rPr>
              <a:t>герб </a:t>
            </a:r>
            <a:r>
              <a:rPr sz="2000" spc="-10" dirty="0">
                <a:solidFill>
                  <a:srgbClr val="FFFFFF"/>
                </a:solidFill>
              </a:rPr>
              <a:t>Війська </a:t>
            </a:r>
            <a:r>
              <a:rPr sz="2000" spc="-15" dirty="0">
                <a:solidFill>
                  <a:srgbClr val="FFFFFF"/>
                </a:solidFill>
              </a:rPr>
              <a:t>Запорізького </a:t>
            </a:r>
            <a:r>
              <a:rPr sz="2000" dirty="0">
                <a:solidFill>
                  <a:srgbClr val="FFFFFF"/>
                </a:solidFill>
              </a:rPr>
              <a:t>– </a:t>
            </a:r>
            <a:r>
              <a:rPr sz="2000" spc="-10" dirty="0">
                <a:solidFill>
                  <a:srgbClr val="FFFFFF"/>
                </a:solidFill>
              </a:rPr>
              <a:t>козак </a:t>
            </a:r>
            <a:r>
              <a:rPr sz="2000" dirty="0">
                <a:solidFill>
                  <a:srgbClr val="FFFFFF"/>
                </a:solidFill>
              </a:rPr>
              <a:t>з </a:t>
            </a:r>
            <a:r>
              <a:rPr sz="2000" spc="5" dirty="0">
                <a:solidFill>
                  <a:srgbClr val="FFFFFF"/>
                </a:solidFill>
              </a:rPr>
              <a:t> </a:t>
            </a:r>
            <a:r>
              <a:rPr sz="2000" spc="-15" dirty="0">
                <a:solidFill>
                  <a:srgbClr val="FFFFFF"/>
                </a:solidFill>
              </a:rPr>
              <a:t>мушкетом, </a:t>
            </a:r>
            <a:r>
              <a:rPr sz="2000" spc="-10" dirty="0">
                <a:solidFill>
                  <a:srgbClr val="FFFFFF"/>
                </a:solidFill>
              </a:rPr>
              <a:t>який </a:t>
            </a:r>
            <a:r>
              <a:rPr sz="2000" spc="-25" dirty="0">
                <a:solidFill>
                  <a:srgbClr val="FFFFFF"/>
                </a:solidFill>
              </a:rPr>
              <a:t>спочатку </a:t>
            </a:r>
            <a:r>
              <a:rPr sz="2000" spc="-5" dirty="0">
                <a:solidFill>
                  <a:srgbClr val="FFFFFF"/>
                </a:solidFill>
              </a:rPr>
              <a:t>утвердився як територіальний </a:t>
            </a:r>
            <a:r>
              <a:rPr sz="2000" spc="-15" dirty="0">
                <a:solidFill>
                  <a:srgbClr val="FFFFFF"/>
                </a:solidFill>
              </a:rPr>
              <a:t>символ, 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а</a:t>
            </a:r>
            <a:r>
              <a:rPr sz="2000" spc="-1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у</a:t>
            </a:r>
            <a:r>
              <a:rPr sz="2000" spc="-5" dirty="0">
                <a:solidFill>
                  <a:srgbClr val="FFFFFF"/>
                </a:solidFill>
              </a:rPr>
              <a:t> </a:t>
            </a:r>
            <a:r>
              <a:rPr sz="2000" spc="5" dirty="0">
                <a:solidFill>
                  <a:srgbClr val="FFFFFF"/>
                </a:solidFill>
              </a:rPr>
              <a:t>XVIII</a:t>
            </a:r>
            <a:r>
              <a:rPr sz="2000" spc="-45" dirty="0">
                <a:solidFill>
                  <a:srgbClr val="FFFFFF"/>
                </a:solidFill>
              </a:rPr>
              <a:t> </a:t>
            </a:r>
            <a:r>
              <a:rPr sz="2000" spc="-60" dirty="0">
                <a:solidFill>
                  <a:srgbClr val="FFFFFF"/>
                </a:solidFill>
              </a:rPr>
              <a:t>ст.</a:t>
            </a:r>
            <a:r>
              <a:rPr sz="2000" spc="15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трактувався</a:t>
            </a:r>
            <a:r>
              <a:rPr sz="2000" spc="484" dirty="0">
                <a:solidFill>
                  <a:srgbClr val="FFFFFF"/>
                </a:solidFill>
              </a:rPr>
              <a:t> </a:t>
            </a:r>
            <a:r>
              <a:rPr sz="2000" spc="-5" dirty="0">
                <a:solidFill>
                  <a:srgbClr val="FFFFFF"/>
                </a:solidFill>
              </a:rPr>
              <a:t>як</a:t>
            </a:r>
            <a:r>
              <a:rPr sz="2000" spc="-20" dirty="0">
                <a:solidFill>
                  <a:srgbClr val="FFFFFF"/>
                </a:solidFill>
              </a:rPr>
              <a:t> </a:t>
            </a:r>
            <a:r>
              <a:rPr sz="2000" dirty="0">
                <a:solidFill>
                  <a:srgbClr val="FFFFFF"/>
                </a:solidFill>
              </a:rPr>
              <a:t>національний.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0315" y="3130295"/>
            <a:ext cx="2563367" cy="270662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99865" y="5864148"/>
            <a:ext cx="22707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6765" marR="5080" indent="-774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Герб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Запорозької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Січі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1734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7868" y="1667255"/>
            <a:ext cx="2595372" cy="241096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85332" y="1648967"/>
            <a:ext cx="2551175" cy="2465831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1399794" y="4174997"/>
            <a:ext cx="72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1592</a:t>
            </a:r>
            <a:r>
              <a:rPr sz="1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00061" y="4247133"/>
            <a:ext cx="7239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1622</a:t>
            </a:r>
            <a:r>
              <a:rPr sz="1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212851"/>
            <a:ext cx="7665720" cy="941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Вперше</a:t>
            </a:r>
            <a:r>
              <a:rPr sz="2000" spc="5" dirty="0"/>
              <a:t> </a:t>
            </a:r>
            <a:r>
              <a:rPr sz="2000" spc="-5" dirty="0"/>
              <a:t>великий</a:t>
            </a:r>
            <a:r>
              <a:rPr sz="2000" dirty="0"/>
              <a:t> </a:t>
            </a:r>
            <a:r>
              <a:rPr sz="2000" spc="-10" dirty="0"/>
              <a:t>герб</a:t>
            </a:r>
            <a:r>
              <a:rPr sz="2000" spc="-5" dirty="0"/>
              <a:t> </a:t>
            </a:r>
            <a:r>
              <a:rPr sz="2000" dirty="0"/>
              <a:t>з’явився</a:t>
            </a:r>
            <a:r>
              <a:rPr sz="2000" spc="5" dirty="0"/>
              <a:t> </a:t>
            </a:r>
            <a:r>
              <a:rPr sz="2000" dirty="0"/>
              <a:t>в</a:t>
            </a:r>
            <a:r>
              <a:rPr sz="2000" spc="5" dirty="0"/>
              <a:t> </a:t>
            </a:r>
            <a:r>
              <a:rPr sz="2000" spc="-30" dirty="0"/>
              <a:t>Україні</a:t>
            </a:r>
            <a:r>
              <a:rPr sz="2000" spc="-25" dirty="0"/>
              <a:t> </a:t>
            </a:r>
            <a:r>
              <a:rPr sz="2000" dirty="0"/>
              <a:t>у</a:t>
            </a:r>
            <a:r>
              <a:rPr sz="2000" spc="5" dirty="0"/>
              <a:t> </a:t>
            </a:r>
            <a:r>
              <a:rPr sz="2000" spc="-10" dirty="0"/>
              <a:t>1765</a:t>
            </a:r>
            <a:r>
              <a:rPr sz="2000" spc="-5" dirty="0"/>
              <a:t> р.,</a:t>
            </a:r>
            <a:r>
              <a:rPr sz="2000" dirty="0"/>
              <a:t> </a:t>
            </a:r>
            <a:r>
              <a:rPr sz="2000" spc="-20" dirty="0"/>
              <a:t>коли </a:t>
            </a:r>
            <a:r>
              <a:rPr sz="2000" spc="-15" dirty="0"/>
              <a:t> </a:t>
            </a:r>
            <a:r>
              <a:rPr sz="2000" spc="-5" dirty="0"/>
              <a:t>президент </a:t>
            </a:r>
            <a:r>
              <a:rPr sz="2000" dirty="0"/>
              <a:t>ІІ </a:t>
            </a:r>
            <a:r>
              <a:rPr sz="2000" spc="-5" dirty="0"/>
              <a:t>Малоросійської </a:t>
            </a:r>
            <a:r>
              <a:rPr sz="2000" spc="-10" dirty="0"/>
              <a:t>колегії </a:t>
            </a:r>
            <a:r>
              <a:rPr sz="2000" spc="-5" dirty="0"/>
              <a:t>граф Румянцев </a:t>
            </a:r>
            <a:r>
              <a:rPr sz="2000" spc="-10" dirty="0"/>
              <a:t>запропонував </a:t>
            </a:r>
            <a:r>
              <a:rPr sz="2000" spc="-484" dirty="0"/>
              <a:t> </a:t>
            </a:r>
            <a:r>
              <a:rPr sz="2000" spc="-5" dirty="0"/>
              <a:t>замінити</a:t>
            </a:r>
            <a:r>
              <a:rPr sz="2000" spc="-15" dirty="0"/>
              <a:t> </a:t>
            </a:r>
            <a:r>
              <a:rPr sz="2000" spc="-5" dirty="0"/>
              <a:t>стару</a:t>
            </a:r>
            <a:r>
              <a:rPr sz="2000" spc="5" dirty="0"/>
              <a:t> </a:t>
            </a:r>
            <a:r>
              <a:rPr sz="2000" spc="-20" dirty="0"/>
              <a:t>печатку</a:t>
            </a:r>
            <a:r>
              <a:rPr sz="2000" spc="-10" dirty="0"/>
              <a:t> </a:t>
            </a:r>
            <a:r>
              <a:rPr sz="2000" dirty="0"/>
              <a:t>з</a:t>
            </a:r>
            <a:r>
              <a:rPr sz="2000" spc="-10" dirty="0"/>
              <a:t> </a:t>
            </a:r>
            <a:r>
              <a:rPr sz="2000" spc="-15" dirty="0"/>
              <a:t>козаком</a:t>
            </a:r>
            <a:r>
              <a:rPr sz="2000" spc="-35" dirty="0"/>
              <a:t> </a:t>
            </a:r>
            <a:r>
              <a:rPr sz="2000" spc="-10" dirty="0"/>
              <a:t>(гербом</a:t>
            </a:r>
            <a:r>
              <a:rPr sz="2000" spc="-25" dirty="0"/>
              <a:t> </a:t>
            </a:r>
            <a:r>
              <a:rPr sz="2000" spc="-10" dirty="0"/>
              <a:t>Війська</a:t>
            </a:r>
            <a:r>
              <a:rPr sz="2000" spc="5" dirty="0"/>
              <a:t> </a:t>
            </a:r>
            <a:r>
              <a:rPr sz="2000" spc="-10" dirty="0"/>
              <a:t>Запорізького).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4882388" y="4414773"/>
            <a:ext cx="387985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відображав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статус Гетьманщини</a:t>
            </a:r>
            <a:r>
              <a:rPr sz="1800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часів </a:t>
            </a:r>
            <a:r>
              <a:rPr sz="1800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ІІ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Малоросійської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колегії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статус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обмеженої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автономії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рамках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імперії.</a:t>
            </a:r>
            <a:endParaRPr sz="1800">
              <a:latin typeface="Times New Roman"/>
              <a:cs typeface="Times New Roman"/>
            </a:endParaRPr>
          </a:p>
          <a:p>
            <a:pPr marL="469900" algn="just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Проіснував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1781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р.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11123" y="1519427"/>
            <a:ext cx="3676650" cy="4649470"/>
            <a:chOff x="611123" y="1519427"/>
            <a:chExt cx="3676650" cy="46494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799" y="1594103"/>
              <a:ext cx="3601974" cy="457428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1123" y="1519427"/>
              <a:ext cx="3601212" cy="457352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557398" y="4007611"/>
            <a:ext cx="154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347722" y="4687061"/>
            <a:ext cx="154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79623" y="4493514"/>
            <a:ext cx="15494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109717" y="1736852"/>
            <a:ext cx="3652520" cy="270319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1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Київське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князівство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Чернігівське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князівство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Переяславське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князівство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Сіверське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князівство</a:t>
            </a:r>
            <a:endParaRPr sz="18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8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Стародубське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князівство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242570">
              <a:lnSpc>
                <a:spcPct val="100000"/>
              </a:lnSpc>
              <a:tabLst>
                <a:tab pos="1504315" algn="l"/>
                <a:tab pos="2559050" algn="l"/>
              </a:tabLst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й	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ерб	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об’є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тивно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47622" y="6161938"/>
            <a:ext cx="177736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Герб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Малоросії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87423" y="4465066"/>
            <a:ext cx="1530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58670" y="3959809"/>
            <a:ext cx="1403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540" y="349377"/>
            <a:ext cx="787019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</a:rPr>
              <a:t>З 1861 </a:t>
            </a:r>
            <a:r>
              <a:rPr sz="1800" spc="-5" dirty="0">
                <a:solidFill>
                  <a:srgbClr val="FFFFFF"/>
                </a:solidFill>
              </a:rPr>
              <a:t>р. </a:t>
            </a:r>
            <a:r>
              <a:rPr sz="1800" dirty="0">
                <a:solidFill>
                  <a:srgbClr val="FFFFFF"/>
                </a:solidFill>
              </a:rPr>
              <a:t>до </a:t>
            </a:r>
            <a:r>
              <a:rPr sz="1800" spc="-5" dirty="0">
                <a:solidFill>
                  <a:srgbClr val="FFFFFF"/>
                </a:solidFill>
              </a:rPr>
              <a:t>1917 р. </a:t>
            </a:r>
            <a:r>
              <a:rPr sz="1800" spc="-10" dirty="0">
                <a:solidFill>
                  <a:srgbClr val="FFFFFF"/>
                </a:solidFill>
              </a:rPr>
              <a:t>символи </a:t>
            </a:r>
            <a:r>
              <a:rPr sz="1800" spc="-5" dirty="0">
                <a:solidFill>
                  <a:srgbClr val="FFFFFF"/>
                </a:solidFill>
              </a:rPr>
              <a:t>українських </a:t>
            </a:r>
            <a:r>
              <a:rPr sz="1800" dirty="0">
                <a:solidFill>
                  <a:srgbClr val="FFFFFF"/>
                </a:solidFill>
              </a:rPr>
              <a:t>земель </a:t>
            </a:r>
            <a:r>
              <a:rPr sz="1800" spc="-5" dirty="0">
                <a:solidFill>
                  <a:srgbClr val="FFFFFF"/>
                </a:solidFill>
              </a:rPr>
              <a:t>з’являлися тільки </a:t>
            </a:r>
            <a:r>
              <a:rPr sz="1800" spc="5" dirty="0">
                <a:solidFill>
                  <a:srgbClr val="FFFFFF"/>
                </a:solidFill>
              </a:rPr>
              <a:t>на </a:t>
            </a:r>
            <a:r>
              <a:rPr sz="1800" spc="10" dirty="0">
                <a:solidFill>
                  <a:srgbClr val="FFFFFF"/>
                </a:solidFill>
              </a:rPr>
              <a:t> </a:t>
            </a:r>
            <a:r>
              <a:rPr sz="1800" spc="-15" dirty="0">
                <a:solidFill>
                  <a:srgbClr val="FFFFFF"/>
                </a:solidFill>
              </a:rPr>
              <a:t>великому </a:t>
            </a:r>
            <a:r>
              <a:rPr sz="1800" spc="-10" dirty="0">
                <a:solidFill>
                  <a:srgbClr val="FFFFFF"/>
                </a:solidFill>
              </a:rPr>
              <a:t>гербі Російської </a:t>
            </a:r>
            <a:r>
              <a:rPr sz="1800" spc="-5" dirty="0">
                <a:solidFill>
                  <a:srgbClr val="FFFFFF"/>
                </a:solidFill>
              </a:rPr>
              <a:t>імперії. Крім </a:t>
            </a:r>
            <a:r>
              <a:rPr sz="1800" spc="-20" dirty="0">
                <a:solidFill>
                  <a:srgbClr val="FFFFFF"/>
                </a:solidFill>
              </a:rPr>
              <a:t>того, </a:t>
            </a:r>
            <a:r>
              <a:rPr sz="1800" spc="-25" dirty="0">
                <a:solidFill>
                  <a:srgbClr val="FFFFFF"/>
                </a:solidFill>
              </a:rPr>
              <a:t>Україна </a:t>
            </a:r>
            <a:r>
              <a:rPr sz="1800" spc="-35" dirty="0">
                <a:solidFill>
                  <a:srgbClr val="FFFFFF"/>
                </a:solidFill>
              </a:rPr>
              <a:t>була</a:t>
            </a:r>
            <a:r>
              <a:rPr sz="1800" spc="-30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представлена 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spc="-10" dirty="0">
                <a:solidFill>
                  <a:srgbClr val="FFFFFF"/>
                </a:solidFill>
              </a:rPr>
              <a:t>губернськими</a:t>
            </a:r>
            <a:r>
              <a:rPr sz="1800" spc="-2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гербами.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77339" y="1328927"/>
            <a:ext cx="1953768" cy="225247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7339" y="3989832"/>
            <a:ext cx="1953768" cy="225247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436108" y="1328927"/>
            <a:ext cx="1933956" cy="223113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36108" y="3947159"/>
            <a:ext cx="1958339" cy="226009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185028" y="6268923"/>
            <a:ext cx="2442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Герб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Київської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губернії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4366" y="3586988"/>
            <a:ext cx="26828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Герб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Харківської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губернії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26278" y="3586988"/>
            <a:ext cx="27285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Герб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Полтавської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губернії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4366" y="6248196"/>
            <a:ext cx="2696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Герб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Херсонської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губернії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1201" rIns="0" bIns="0" rtlCol="0">
            <a:spAutoFit/>
          </a:bodyPr>
          <a:lstStyle/>
          <a:p>
            <a:pPr marL="194945" algn="ctr">
              <a:lnSpc>
                <a:spcPct val="100000"/>
              </a:lnSpc>
              <a:spcBef>
                <a:spcPts val="105"/>
              </a:spcBef>
            </a:pPr>
            <a:r>
              <a:rPr sz="2000" spc="-5" dirty="0"/>
              <a:t>Офіційні</a:t>
            </a:r>
            <a:r>
              <a:rPr sz="2000" spc="-25" dirty="0"/>
              <a:t> </a:t>
            </a:r>
            <a:r>
              <a:rPr sz="2000" spc="-5" dirty="0"/>
              <a:t>герби</a:t>
            </a:r>
            <a:r>
              <a:rPr sz="2000" spc="-15" dirty="0"/>
              <a:t> </a:t>
            </a:r>
            <a:r>
              <a:rPr sz="2000" dirty="0"/>
              <a:t>українських</a:t>
            </a:r>
            <a:r>
              <a:rPr sz="2000" spc="-50" dirty="0"/>
              <a:t> </a:t>
            </a:r>
            <a:r>
              <a:rPr sz="2000" dirty="0"/>
              <a:t>земель,</a:t>
            </a:r>
            <a:r>
              <a:rPr sz="2000" spc="-20" dirty="0"/>
              <a:t> </a:t>
            </a:r>
            <a:r>
              <a:rPr sz="2000" dirty="0"/>
              <a:t>що</a:t>
            </a:r>
            <a:r>
              <a:rPr sz="2000" spc="-25" dirty="0"/>
              <a:t> </a:t>
            </a:r>
            <a:r>
              <a:rPr sz="2000" spc="-20" dirty="0"/>
              <a:t>входили</a:t>
            </a:r>
            <a:r>
              <a:rPr sz="2000" spc="-35" dirty="0"/>
              <a:t> </a:t>
            </a:r>
            <a:r>
              <a:rPr sz="2000" spc="-5" dirty="0"/>
              <a:t>до</a:t>
            </a:r>
            <a:r>
              <a:rPr sz="2000" dirty="0"/>
              <a:t> </a:t>
            </a:r>
            <a:r>
              <a:rPr sz="2000" spc="-5" dirty="0"/>
              <a:t>складу</a:t>
            </a:r>
            <a:endParaRPr sz="2000"/>
          </a:p>
          <a:p>
            <a:pPr marL="199390" algn="ctr">
              <a:lnSpc>
                <a:spcPct val="100000"/>
              </a:lnSpc>
            </a:pPr>
            <a:r>
              <a:rPr sz="2000" spc="-5" dirty="0"/>
              <a:t>Австрійської</a:t>
            </a:r>
            <a:r>
              <a:rPr sz="2000" spc="-35" dirty="0"/>
              <a:t> </a:t>
            </a:r>
            <a:r>
              <a:rPr sz="2000" spc="-10" dirty="0"/>
              <a:t>(Австро-Угорської)</a:t>
            </a:r>
            <a:r>
              <a:rPr sz="2000" spc="-50" dirty="0"/>
              <a:t> </a:t>
            </a:r>
            <a:r>
              <a:rPr sz="2000" dirty="0"/>
              <a:t>імперії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" y="1310639"/>
            <a:ext cx="2069592" cy="2406395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808" y="4035552"/>
            <a:ext cx="2017776" cy="237591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01900" y="2405634"/>
            <a:ext cx="18040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Герб</a:t>
            </a:r>
            <a:r>
              <a:rPr sz="1800" b="1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королівства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Галичини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endParaRPr sz="1800">
              <a:latin typeface="Times New Roman"/>
              <a:cs typeface="Times New Roman"/>
            </a:endParaRPr>
          </a:p>
          <a:p>
            <a:pPr marL="128270" marR="5080" indent="-635" algn="ctr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Володимирії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(1804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1918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80352" y="2674111"/>
            <a:ext cx="1688464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075" marR="5715" indent="-330835">
              <a:lnSpc>
                <a:spcPct val="100000"/>
              </a:lnSpc>
              <a:spcBef>
                <a:spcPts val="100"/>
              </a:spcBef>
            </a:pPr>
            <a:r>
              <a:rPr sz="18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ерб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ерцо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ства 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Буковина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(1862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1918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16729" y="4275277"/>
            <a:ext cx="25692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33070" algn="l"/>
                <a:tab pos="1176655" algn="l"/>
                <a:tab pos="1617345" algn="l"/>
              </a:tabLst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У	1848	р.	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Головна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2188" y="4275277"/>
            <a:ext cx="81724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сь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19618" y="4275277"/>
            <a:ext cx="5492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ра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80709" y="4580635"/>
            <a:ext cx="1659889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національним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22570" y="4885435"/>
            <a:ext cx="113665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кр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аїнц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59148" y="4580635"/>
            <a:ext cx="147891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затвердила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галицьких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ор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ва,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17641" y="4885435"/>
            <a:ext cx="18935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4775">
              <a:lnSpc>
                <a:spcPct val="100000"/>
              </a:lnSpc>
              <a:spcBef>
                <a:spcPts val="100"/>
              </a:spcBef>
              <a:tabLst>
                <a:tab pos="791210" algn="l"/>
                <a:tab pos="1126490" algn="l"/>
              </a:tabLst>
            </a:pP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б 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який	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у	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народі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69200" y="4580635"/>
            <a:ext cx="110172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89560" algn="just">
              <a:lnSpc>
                <a:spcPct val="100000"/>
              </a:lnSpc>
              <a:spcBef>
                <a:spcPts val="100"/>
              </a:spcBef>
            </a:pP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м 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Руського </a:t>
            </a:r>
            <a:r>
              <a:rPr sz="2000" b="1" spc="-4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ази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59148" y="5494731"/>
            <a:ext cx="17449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«руський</a:t>
            </a:r>
            <a:r>
              <a:rPr sz="20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лев».</a:t>
            </a:r>
            <a:endParaRPr sz="20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44567" y="981455"/>
            <a:ext cx="2228088" cy="27005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9442" y="357377"/>
            <a:ext cx="78606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/>
              <a:t>З</a:t>
            </a:r>
            <a:r>
              <a:rPr sz="2000" spc="495" dirty="0"/>
              <a:t> </a:t>
            </a:r>
            <a:r>
              <a:rPr sz="2000" spc="-10" dirty="0"/>
              <a:t>відродженням</a:t>
            </a:r>
            <a:r>
              <a:rPr sz="2000" spc="-20" dirty="0"/>
              <a:t> </a:t>
            </a:r>
            <a:r>
              <a:rPr sz="2000" spc="-5" dirty="0"/>
              <a:t>української</a:t>
            </a:r>
            <a:r>
              <a:rPr sz="2000" spc="-40" dirty="0"/>
              <a:t> </a:t>
            </a:r>
            <a:r>
              <a:rPr sz="2000" spc="-5" dirty="0"/>
              <a:t>державності</a:t>
            </a:r>
            <a:r>
              <a:rPr sz="2000" spc="-10" dirty="0"/>
              <a:t> </a:t>
            </a:r>
            <a:r>
              <a:rPr sz="2000" dirty="0"/>
              <a:t>у</a:t>
            </a:r>
            <a:r>
              <a:rPr sz="2000" spc="-5" dirty="0"/>
              <a:t> </a:t>
            </a:r>
            <a:r>
              <a:rPr sz="2000" dirty="0"/>
              <a:t>1917</a:t>
            </a:r>
            <a:r>
              <a:rPr sz="2000" spc="-20" dirty="0"/>
              <a:t> </a:t>
            </a:r>
            <a:r>
              <a:rPr sz="2000" spc="-5" dirty="0"/>
              <a:t>р.,</a:t>
            </a:r>
            <a:r>
              <a:rPr sz="2000" spc="505" dirty="0"/>
              <a:t> </a:t>
            </a:r>
            <a:r>
              <a:rPr sz="2000" spc="-10" dirty="0"/>
              <a:t>проголошенням</a:t>
            </a:r>
            <a:endParaRPr sz="2000"/>
          </a:p>
          <a:p>
            <a:pPr marL="74930">
              <a:lnSpc>
                <a:spcPct val="100000"/>
              </a:lnSpc>
            </a:pPr>
            <a:r>
              <a:rPr sz="2000" spc="-5" dirty="0"/>
              <a:t>незалежності</a:t>
            </a:r>
            <a:r>
              <a:rPr sz="2000" spc="-10" dirty="0"/>
              <a:t> </a:t>
            </a:r>
            <a:r>
              <a:rPr sz="2000" dirty="0"/>
              <a:t>УНР</a:t>
            </a:r>
            <a:r>
              <a:rPr sz="2000" spc="-15" dirty="0"/>
              <a:t> </a:t>
            </a:r>
            <a:r>
              <a:rPr sz="2000" dirty="0"/>
              <a:t>постало</a:t>
            </a:r>
            <a:r>
              <a:rPr sz="2000" spc="5" dirty="0"/>
              <a:t> </a:t>
            </a:r>
            <a:r>
              <a:rPr sz="2000" dirty="0"/>
              <a:t>питання  про</a:t>
            </a:r>
            <a:r>
              <a:rPr sz="2000" spc="15" dirty="0"/>
              <a:t> </a:t>
            </a:r>
            <a:r>
              <a:rPr sz="2000" dirty="0"/>
              <a:t>Державний</a:t>
            </a:r>
            <a:r>
              <a:rPr sz="2000" spc="-30" dirty="0"/>
              <a:t> </a:t>
            </a:r>
            <a:r>
              <a:rPr sz="2000" spc="-40" dirty="0"/>
              <a:t>Герб</a:t>
            </a:r>
            <a:r>
              <a:rPr sz="2000" dirty="0"/>
              <a:t> </a:t>
            </a:r>
            <a:r>
              <a:rPr sz="2000" spc="-25" dirty="0"/>
              <a:t>України.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25467" y="2340864"/>
            <a:ext cx="2566416" cy="144475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7323" y="1171955"/>
            <a:ext cx="1700783" cy="194767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93923" y="1389634"/>
            <a:ext cx="58324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лютому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1918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р.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Українська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Центральна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Рада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прийняла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герб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Тризуб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Володимира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(розроблений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В.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Кричевським)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8659" y="4364735"/>
            <a:ext cx="1687067" cy="202387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728722" y="3796106"/>
            <a:ext cx="5798820" cy="23863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99235">
              <a:lnSpc>
                <a:spcPct val="100000"/>
              </a:lnSpc>
              <a:spcBef>
                <a:spcPts val="95"/>
              </a:spcBef>
            </a:pPr>
            <a:r>
              <a:rPr sz="16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Великий</a:t>
            </a:r>
            <a:r>
              <a:rPr sz="16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і</a:t>
            </a:r>
            <a:r>
              <a:rPr sz="16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малий герби</a:t>
            </a:r>
            <a:r>
              <a:rPr sz="16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УНР</a:t>
            </a:r>
            <a:endParaRPr sz="1600">
              <a:latin typeface="Times New Roman"/>
              <a:cs typeface="Times New Roman"/>
            </a:endParaRPr>
          </a:p>
          <a:p>
            <a:pPr marL="2104390" marR="1805305" indent="-730250">
              <a:lnSpc>
                <a:spcPct val="100000"/>
              </a:lnSpc>
              <a:spcBef>
                <a:spcPts val="5"/>
              </a:spcBef>
            </a:pPr>
            <a:r>
              <a:rPr sz="16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(за </a:t>
            </a:r>
            <a:r>
              <a:rPr sz="1600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проєктом </a:t>
            </a:r>
            <a:r>
              <a:rPr sz="16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В.Кричевського) </a:t>
            </a:r>
            <a:r>
              <a:rPr sz="1600" i="1" spc="-3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березень</a:t>
            </a:r>
            <a:r>
              <a:rPr sz="1600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1918</a:t>
            </a:r>
            <a:r>
              <a:rPr sz="1600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22</a:t>
            </a:r>
            <a:r>
              <a:rPr sz="1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січня</a:t>
            </a:r>
            <a:r>
              <a:rPr sz="1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1919</a:t>
            </a:r>
            <a:r>
              <a:rPr sz="18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r>
              <a:rPr sz="18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згідно</a:t>
            </a:r>
            <a:r>
              <a:rPr sz="1800" spc="1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800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законом</a:t>
            </a:r>
            <a:r>
              <a:rPr sz="1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</a:t>
            </a:r>
            <a:r>
              <a:rPr sz="1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Злуку</a:t>
            </a:r>
            <a:r>
              <a:rPr sz="1800" spc="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Тризуб</a:t>
            </a:r>
            <a:endParaRPr sz="1800">
              <a:latin typeface="Times New Roman"/>
              <a:cs typeface="Times New Roman"/>
            </a:endParaRPr>
          </a:p>
          <a:p>
            <a:pPr marL="469900" marR="5080" indent="-457200">
              <a:lnSpc>
                <a:spcPct val="100000"/>
              </a:lnSpc>
              <a:spcBef>
                <a:spcPts val="5"/>
              </a:spcBef>
              <a:tabLst>
                <a:tab pos="1369060" algn="l"/>
                <a:tab pos="2606675" algn="l"/>
                <a:tab pos="3498215" algn="l"/>
                <a:tab pos="4963160" algn="l"/>
              </a:tabLst>
            </a:pP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став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використовуватись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і як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герб Західної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області 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УНР. </a:t>
            </a:r>
            <a:r>
              <a:rPr sz="180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6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ри</a:t>
            </a:r>
            <a:r>
              <a:rPr sz="1800" spc="-5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уб	з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ли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ався	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ерб</a:t>
            </a:r>
            <a:r>
              <a:rPr sz="1800" spc="-4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м	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ан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spc="-10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ої	дер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Павла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Скоропадського,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а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також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Директорії.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4483" y="550163"/>
            <a:ext cx="3124200" cy="482650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88408" y="548639"/>
            <a:ext cx="3508247" cy="482498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72032" y="5759602"/>
            <a:ext cx="70180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Середній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і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малий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державні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герби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України,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створені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М.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Битинським</a:t>
            </a:r>
            <a:endParaRPr sz="1800">
              <a:latin typeface="Times New Roman"/>
              <a:cs typeface="Times New Roman"/>
            </a:endParaRPr>
          </a:p>
          <a:p>
            <a:pPr marL="69850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30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–х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ХХ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замовлення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уряду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УНР в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еміграції.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4872" y="536448"/>
            <a:ext cx="4507991" cy="56296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34567" y="6225641"/>
            <a:ext cx="68294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Великий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Державний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Герб,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створений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М.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Битинським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 1930-х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рр.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3691" y="989075"/>
            <a:ext cx="2619756" cy="2654808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113532" y="755904"/>
            <a:ext cx="5549265" cy="5156200"/>
            <a:chOff x="3113532" y="755904"/>
            <a:chExt cx="5549265" cy="515620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24727" y="755904"/>
              <a:ext cx="2837687" cy="315315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13532" y="2852927"/>
              <a:ext cx="2749296" cy="305866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88691" y="425958"/>
            <a:ext cx="3654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0" dirty="0">
                <a:solidFill>
                  <a:srgbClr val="FFCC00"/>
                </a:solidFill>
              </a:rPr>
              <a:t>Герби</a:t>
            </a:r>
            <a:r>
              <a:rPr spc="-10" dirty="0">
                <a:solidFill>
                  <a:srgbClr val="FFCC00"/>
                </a:solidFill>
              </a:rPr>
              <a:t> Радянської</a:t>
            </a:r>
            <a:r>
              <a:rPr dirty="0">
                <a:solidFill>
                  <a:srgbClr val="FFCC00"/>
                </a:solidFill>
              </a:rPr>
              <a:t> </a:t>
            </a:r>
            <a:r>
              <a:rPr spc="-35" dirty="0">
                <a:solidFill>
                  <a:srgbClr val="FFCC00"/>
                </a:solidFill>
              </a:rPr>
              <a:t>України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45616" y="3669538"/>
            <a:ext cx="2074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Герб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УСРР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(1919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3279" y="3679063"/>
            <a:ext cx="2890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Герб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УРСР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(1937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1949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0197" y="5938215"/>
            <a:ext cx="28327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Герб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УРСР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(1949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–1992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39" y="265175"/>
            <a:ext cx="9014459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0608" y="383794"/>
            <a:ext cx="84524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CC00"/>
                </a:solidFill>
              </a:rPr>
              <a:t>Еволюція</a:t>
            </a:r>
            <a:r>
              <a:rPr sz="3600" spc="-30" dirty="0">
                <a:solidFill>
                  <a:srgbClr val="FFCC00"/>
                </a:solidFill>
              </a:rPr>
              <a:t> </a:t>
            </a:r>
            <a:r>
              <a:rPr sz="3600" dirty="0">
                <a:solidFill>
                  <a:srgbClr val="FFCC00"/>
                </a:solidFill>
              </a:rPr>
              <a:t>Державного</a:t>
            </a:r>
            <a:r>
              <a:rPr sz="3600" spc="-20" dirty="0">
                <a:solidFill>
                  <a:srgbClr val="FFCC00"/>
                </a:solidFill>
              </a:rPr>
              <a:t> </a:t>
            </a:r>
            <a:r>
              <a:rPr sz="3600" dirty="0">
                <a:solidFill>
                  <a:srgbClr val="FFCC00"/>
                </a:solidFill>
              </a:rPr>
              <a:t>Прапору</a:t>
            </a:r>
            <a:r>
              <a:rPr sz="3600" spc="-35" dirty="0">
                <a:solidFill>
                  <a:srgbClr val="FFCC00"/>
                </a:solidFill>
              </a:rPr>
              <a:t> </a:t>
            </a:r>
            <a:r>
              <a:rPr sz="3600" dirty="0">
                <a:solidFill>
                  <a:srgbClr val="FFCC00"/>
                </a:solidFill>
              </a:rPr>
              <a:t>України</a:t>
            </a:r>
            <a:endParaRPr sz="3600"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33031" y="1700783"/>
            <a:ext cx="2093976" cy="10789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99872" y="1700783"/>
            <a:ext cx="5943600" cy="4346575"/>
            <a:chOff x="499872" y="1700783"/>
            <a:chExt cx="5943600" cy="434657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0967" y="2205227"/>
              <a:ext cx="4032504" cy="26883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1124" y="1700783"/>
              <a:ext cx="2255520" cy="140208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9872" y="4684776"/>
              <a:ext cx="1624584" cy="136245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733031" y="4797552"/>
            <a:ext cx="1871472" cy="1234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6083" y="188976"/>
            <a:ext cx="4896612" cy="6428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03291" y="1007363"/>
            <a:ext cx="2348484" cy="2386583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1085088"/>
            <a:ext cx="2286000" cy="223113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38200" y="3962400"/>
            <a:ext cx="2293620" cy="209245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203575" y="2972561"/>
            <a:ext cx="154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Проєкт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1999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99807" y="2950209"/>
            <a:ext cx="1543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Проєкт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2001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3045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З</a:t>
            </a:r>
            <a:r>
              <a:rPr sz="2000" spc="-15" dirty="0"/>
              <a:t> </a:t>
            </a:r>
            <a:r>
              <a:rPr sz="2000" dirty="0"/>
              <a:t>1996</a:t>
            </a:r>
            <a:r>
              <a:rPr sz="2000" spc="-20" dirty="0"/>
              <a:t> </a:t>
            </a:r>
            <a:r>
              <a:rPr sz="2000" spc="-10" dirty="0"/>
              <a:t>року </a:t>
            </a:r>
            <a:r>
              <a:rPr sz="2000" spc="-15" dirty="0"/>
              <a:t>проводились</a:t>
            </a:r>
            <a:r>
              <a:rPr sz="2000" spc="-40" dirty="0"/>
              <a:t> </a:t>
            </a:r>
            <a:r>
              <a:rPr sz="2000" spc="-5" dirty="0"/>
              <a:t>конкурси</a:t>
            </a:r>
            <a:r>
              <a:rPr sz="2000" spc="-45" dirty="0"/>
              <a:t> </a:t>
            </a:r>
            <a:r>
              <a:rPr sz="2000" spc="-5" dirty="0"/>
              <a:t>кращих проєктів</a:t>
            </a:r>
            <a:r>
              <a:rPr sz="2000" spc="-20" dirty="0"/>
              <a:t> </a:t>
            </a:r>
            <a:r>
              <a:rPr sz="2000" spc="-10" dirty="0"/>
              <a:t>Великого</a:t>
            </a:r>
            <a:endParaRPr sz="2000"/>
          </a:p>
          <a:p>
            <a:pPr marL="233045" algn="ctr">
              <a:lnSpc>
                <a:spcPct val="100000"/>
              </a:lnSpc>
            </a:pPr>
            <a:r>
              <a:rPr sz="2000" dirty="0"/>
              <a:t>Державного</a:t>
            </a:r>
            <a:r>
              <a:rPr sz="2000" spc="-70" dirty="0"/>
              <a:t> </a:t>
            </a:r>
            <a:r>
              <a:rPr sz="2000" spc="-30" dirty="0"/>
              <a:t>Герба </a:t>
            </a:r>
            <a:r>
              <a:rPr sz="2000" spc="-25" dirty="0"/>
              <a:t>України.</a:t>
            </a:r>
            <a:endParaRPr sz="2000"/>
          </a:p>
        </p:txBody>
      </p:sp>
      <p:sp>
        <p:nvSpPr>
          <p:cNvPr id="8" name="object 8"/>
          <p:cNvSpPr txBox="1"/>
          <p:nvPr/>
        </p:nvSpPr>
        <p:spPr>
          <a:xfrm>
            <a:off x="3427221" y="3887216"/>
            <a:ext cx="5395595" cy="2494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2007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перемогу</a:t>
            </a:r>
            <a:r>
              <a:rPr sz="1800" b="1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здобув</a:t>
            </a:r>
            <a:r>
              <a:rPr sz="1800" b="1" spc="4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авторський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колектив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складі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Івахненка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О.Л.,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Мітченка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В.С.,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Дмітрієнко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М.Ф.,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Савчука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Ю.К.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6350" indent="45720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липня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2009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року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Кабінет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Міністрів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затвердив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проєкт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Великого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Державного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Герба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України,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але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через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низку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помилок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неточностей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його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так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було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внесено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розгляд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Верховної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Ради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4895" y="333756"/>
            <a:ext cx="5638800" cy="56372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043810" y="5543194"/>
            <a:ext cx="528066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165"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ВЕЛИКИЙ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ДЕРЖАВНИЙ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ГЕРБ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Проєкт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вноситься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народними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депутатами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Білозір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О.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В.,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Герман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5" dirty="0">
                <a:solidFill>
                  <a:srgbClr val="FFFFFF"/>
                </a:solidFill>
                <a:latin typeface="Times New Roman"/>
                <a:cs typeface="Times New Roman"/>
              </a:rPr>
              <a:t>Г.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М.,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Ващук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К.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Т.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69364" y="283463"/>
            <a:ext cx="5763768" cy="59542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63166" y="6262217"/>
            <a:ext cx="62731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Один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варіантів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Великого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Державного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Герба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69235" y="260604"/>
            <a:ext cx="4823460" cy="536143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442085" y="5685840"/>
            <a:ext cx="654939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2020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переможцем</a:t>
            </a:r>
            <a:r>
              <a:rPr sz="20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конкурсу</a:t>
            </a:r>
            <a:endParaRPr sz="20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найкращий ескіз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Великого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державного герба 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</a:t>
            </a:r>
            <a:r>
              <a:rPr sz="2000" b="1" spc="-48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визнано</a:t>
            </a:r>
            <a:r>
              <a:rPr sz="20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проєкт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Олексія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Кохана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2627" y="283463"/>
            <a:ext cx="8431530" cy="100965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24306" y="402716"/>
            <a:ext cx="785875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FFCC00"/>
                </a:solidFill>
              </a:rPr>
              <a:t>Еволюція</a:t>
            </a:r>
            <a:r>
              <a:rPr sz="3600" spc="-30" dirty="0">
                <a:solidFill>
                  <a:srgbClr val="FFCC00"/>
                </a:solidFill>
              </a:rPr>
              <a:t> </a:t>
            </a:r>
            <a:r>
              <a:rPr sz="3600" dirty="0">
                <a:solidFill>
                  <a:srgbClr val="FFCC00"/>
                </a:solidFill>
              </a:rPr>
              <a:t>Державного</a:t>
            </a:r>
            <a:r>
              <a:rPr sz="3600" spc="-20" dirty="0">
                <a:solidFill>
                  <a:srgbClr val="FFCC00"/>
                </a:solidFill>
              </a:rPr>
              <a:t> </a:t>
            </a:r>
            <a:r>
              <a:rPr sz="3600" spc="-5" dirty="0">
                <a:solidFill>
                  <a:srgbClr val="FFCC00"/>
                </a:solidFill>
              </a:rPr>
              <a:t>Гімну</a:t>
            </a:r>
            <a:r>
              <a:rPr sz="3600" spc="-35" dirty="0">
                <a:solidFill>
                  <a:srgbClr val="FFCC00"/>
                </a:solidFill>
              </a:rPr>
              <a:t> </a:t>
            </a:r>
            <a:r>
              <a:rPr sz="3600" dirty="0">
                <a:solidFill>
                  <a:srgbClr val="FFCC00"/>
                </a:solidFill>
              </a:rPr>
              <a:t>України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02437" y="1599691"/>
            <a:ext cx="464947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33295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Музика М. Вербицького </a:t>
            </a:r>
            <a:r>
              <a:rPr sz="1800" b="1" i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Слова</a:t>
            </a:r>
            <a:r>
              <a:rPr sz="18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П.</a:t>
            </a:r>
            <a:r>
              <a:rPr sz="18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Чубинського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448309" algn="just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«Ще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вмерла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</a:t>
            </a:r>
            <a:r>
              <a:rPr sz="18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слава,</a:t>
            </a:r>
            <a:r>
              <a:rPr sz="18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воля,</a:t>
            </a:r>
            <a:endParaRPr sz="1800">
              <a:latin typeface="Times New Roman"/>
              <a:cs typeface="Times New Roman"/>
            </a:endParaRPr>
          </a:p>
          <a:p>
            <a:pPr marL="167640" marR="5080" indent="-36830" algn="just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Ще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нам,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браття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молодії,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усміхнеться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доля. </a:t>
            </a:r>
            <a:r>
              <a:rPr sz="1800" b="1" i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Згинуть наші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воріженьки,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як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роса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 сонці. </a:t>
            </a:r>
            <a:r>
              <a:rPr sz="1800" b="1" i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Запануєм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і</a:t>
            </a:r>
            <a:r>
              <a:rPr sz="18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ми,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браття,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у своїй</a:t>
            </a:r>
            <a:r>
              <a:rPr sz="18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сторонці.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061" y="3794886"/>
            <a:ext cx="46907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Приспів: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Душу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тіло</a:t>
            </a:r>
            <a:r>
              <a:rPr sz="18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ми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положим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8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нашу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свободу,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покажем,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що</a:t>
            </a:r>
            <a:r>
              <a:rPr sz="18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ми,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браття,</a:t>
            </a:r>
            <a:r>
              <a:rPr sz="1800" b="1" i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козацького</a:t>
            </a:r>
            <a:r>
              <a:rPr sz="18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роду».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2852" y="1629155"/>
            <a:ext cx="3377184" cy="2377440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517641" y="3999357"/>
            <a:ext cx="29260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Поштова </a:t>
            </a:r>
            <a:r>
              <a:rPr sz="18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марка,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випуск </a:t>
            </a:r>
            <a:r>
              <a:rPr sz="18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якої </a:t>
            </a:r>
            <a:r>
              <a:rPr sz="1800" b="1" i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здійснено</a:t>
            </a:r>
            <a:r>
              <a:rPr sz="18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1800" b="1" i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100-ліття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національного </a:t>
            </a:r>
            <a:r>
              <a:rPr sz="1800" b="1" i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гімну.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64767"/>
            <a:ext cx="8484870" cy="469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Україні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протягом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XIX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національні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гімни вважалися:</a:t>
            </a:r>
            <a:endParaRPr sz="1800">
              <a:latin typeface="Times New Roman"/>
              <a:cs typeface="Times New Roman"/>
            </a:endParaRPr>
          </a:p>
          <a:p>
            <a:pPr marL="756285" indent="-457834" algn="just">
              <a:lnSpc>
                <a:spcPct val="100000"/>
              </a:lnSpc>
              <a:buFont typeface="Times New Roman"/>
              <a:buChar char="-"/>
              <a:tabLst>
                <a:tab pos="7569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Центральній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Східній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Україні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«Заповіт»</a:t>
            </a:r>
            <a:r>
              <a:rPr sz="1800" b="1" spc="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95" dirty="0">
                <a:solidFill>
                  <a:srgbClr val="FFFFFF"/>
                </a:solidFill>
                <a:latin typeface="Times New Roman"/>
                <a:cs typeface="Times New Roman"/>
              </a:rPr>
              <a:t>Т.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Шевченка;</a:t>
            </a:r>
            <a:endParaRPr sz="1800">
              <a:latin typeface="Times New Roman"/>
              <a:cs typeface="Times New Roman"/>
            </a:endParaRPr>
          </a:p>
          <a:p>
            <a:pPr marL="299085" marR="5080" algn="just">
              <a:lnSpc>
                <a:spcPct val="100000"/>
              </a:lnSpc>
              <a:buFont typeface="Times New Roman"/>
              <a:buChar char="-"/>
              <a:tabLst>
                <a:tab pos="75692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Галичині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спершу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«Дай,</a:t>
            </a:r>
            <a:r>
              <a:rPr sz="1800" b="1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CC00"/>
                </a:solidFill>
                <a:latin typeface="Times New Roman"/>
                <a:cs typeface="Times New Roman"/>
              </a:rPr>
              <a:t>Боже,</a:t>
            </a:r>
            <a:r>
              <a:rPr sz="1800" b="1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C00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добрий</a:t>
            </a:r>
            <a:r>
              <a:rPr sz="1800" b="1" dirty="0">
                <a:solidFill>
                  <a:srgbClr val="FFCC00"/>
                </a:solidFill>
                <a:latin typeface="Times New Roman"/>
                <a:cs typeface="Times New Roman"/>
              </a:rPr>
              <a:t> час»</a:t>
            </a:r>
            <a:r>
              <a:rPr sz="18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Ю.</a:t>
            </a:r>
            <a:r>
              <a:rPr sz="1800" b="1" spc="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Добриловського,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згодом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CC00"/>
                </a:solidFill>
                <a:latin typeface="Times New Roman"/>
                <a:cs typeface="Times New Roman"/>
              </a:rPr>
              <a:t>«Мир</a:t>
            </a:r>
            <a:r>
              <a:rPr sz="18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вам,</a:t>
            </a:r>
            <a:r>
              <a:rPr sz="1800" b="1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CC00"/>
                </a:solidFill>
                <a:latin typeface="Times New Roman"/>
                <a:cs typeface="Times New Roman"/>
              </a:rPr>
              <a:t>браття,</a:t>
            </a:r>
            <a:r>
              <a:rPr sz="18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всім</a:t>
            </a:r>
            <a:r>
              <a:rPr sz="1800" b="1" spc="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приносим»</a:t>
            </a:r>
            <a:r>
              <a:rPr sz="1800" b="1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(сл.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І.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Гушалевича,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муз.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Д.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Січинського),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визнаний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1848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р.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національний</a:t>
            </a:r>
            <a:r>
              <a:rPr sz="18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галицьких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українців;</a:t>
            </a:r>
            <a:endParaRPr sz="1800">
              <a:latin typeface="Times New Roman"/>
              <a:cs typeface="Times New Roman"/>
            </a:endParaRPr>
          </a:p>
          <a:p>
            <a:pPr marL="299085" marR="5080" algn="just">
              <a:lnSpc>
                <a:spcPct val="100000"/>
              </a:lnSpc>
              <a:buFont typeface="Times New Roman"/>
              <a:buChar char="-"/>
              <a:tabLst>
                <a:tab pos="756920" algn="l"/>
              </a:tabLst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духовний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молитва </a:t>
            </a:r>
            <a:r>
              <a:rPr sz="1800" b="1" spc="-20" dirty="0">
                <a:solidFill>
                  <a:srgbClr val="FFCC00"/>
                </a:solidFill>
                <a:latin typeface="Times New Roman"/>
                <a:cs typeface="Times New Roman"/>
              </a:rPr>
              <a:t>«Боже </a:t>
            </a:r>
            <a:r>
              <a:rPr sz="1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великий, єдиний»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(сл. О.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Кониського,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муз.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М.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Лисенка,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тепер співається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</a:t>
            </a:r>
            <a:r>
              <a:rPr sz="1800" b="1" i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українських</a:t>
            </a:r>
            <a:r>
              <a:rPr sz="1800" b="1" i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церквах</a:t>
            </a:r>
            <a:r>
              <a:rPr sz="18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після</a:t>
            </a:r>
            <a:r>
              <a:rPr sz="1800" b="1" i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богослужіння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);</a:t>
            </a:r>
            <a:endParaRPr sz="1800">
              <a:latin typeface="Times New Roman"/>
              <a:cs typeface="Times New Roman"/>
            </a:endParaRPr>
          </a:p>
          <a:p>
            <a:pPr marL="812800" indent="-514350" algn="just">
              <a:lnSpc>
                <a:spcPct val="100000"/>
              </a:lnSpc>
              <a:buClr>
                <a:srgbClr val="FFFFFF"/>
              </a:buClr>
              <a:buFont typeface="Times New Roman"/>
              <a:buChar char="-"/>
              <a:tabLst>
                <a:tab pos="813435" algn="l"/>
              </a:tabLst>
            </a:pPr>
            <a:r>
              <a:rPr sz="1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«Вічний</a:t>
            </a:r>
            <a:r>
              <a:rPr sz="1800" b="1" spc="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революціонер»</a:t>
            </a:r>
            <a:r>
              <a:rPr sz="1800" b="1" spc="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І.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Франка,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покладений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музику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М.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Лисенком;</a:t>
            </a:r>
            <a:endParaRPr sz="1800">
              <a:latin typeface="Times New Roman"/>
              <a:cs typeface="Times New Roman"/>
            </a:endParaRPr>
          </a:p>
          <a:p>
            <a:pPr marL="756285" indent="-457834" algn="just">
              <a:lnSpc>
                <a:spcPct val="100000"/>
              </a:lnSpc>
              <a:spcBef>
                <a:spcPts val="5"/>
              </a:spcBef>
              <a:buFont typeface="Times New Roman"/>
              <a:buChar char="-"/>
              <a:tabLst>
                <a:tab pos="756920" algn="l"/>
              </a:tabLst>
            </a:pPr>
            <a:r>
              <a:rPr sz="1800" b="1" dirty="0">
                <a:solidFill>
                  <a:srgbClr val="FFCC00"/>
                </a:solidFill>
                <a:latin typeface="Times New Roman"/>
                <a:cs typeface="Times New Roman"/>
              </a:rPr>
              <a:t>«Не</a:t>
            </a:r>
            <a:r>
              <a:rPr sz="1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 пора»</a:t>
            </a:r>
            <a:r>
              <a:rPr sz="1800" b="1" spc="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І.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Франка,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покладений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музику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Д.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Січинським.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 межами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України,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особливо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Америці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Канаді,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найпоширенішими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були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гімни </a:t>
            </a:r>
            <a:r>
              <a:rPr sz="1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«За </a:t>
            </a:r>
            <a:r>
              <a:rPr sz="18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тебе, </a:t>
            </a:r>
            <a:r>
              <a:rPr sz="1800" b="1" spc="-25" dirty="0">
                <a:solidFill>
                  <a:srgbClr val="FFCC00"/>
                </a:solidFill>
                <a:latin typeface="Times New Roman"/>
                <a:cs typeface="Times New Roman"/>
              </a:rPr>
              <a:t>Україно»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(сл.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В. Щурата, муз. С.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Людкевича), </a:t>
            </a:r>
            <a:r>
              <a:rPr sz="1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«Для </a:t>
            </a:r>
            <a:r>
              <a:rPr sz="18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тебе, </a:t>
            </a:r>
            <a:r>
              <a:rPr sz="1800" b="1" spc="-25" dirty="0">
                <a:solidFill>
                  <a:srgbClr val="FFCC00"/>
                </a:solidFill>
                <a:latin typeface="Times New Roman"/>
                <a:cs typeface="Times New Roman"/>
              </a:rPr>
              <a:t>Україно, </a:t>
            </a:r>
            <a:r>
              <a:rPr sz="1800" b="1" spc="-2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живемо»</a:t>
            </a:r>
            <a:r>
              <a:rPr sz="1800" b="1" spc="15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(сл. О.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Грицая,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муз.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С.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Людкевича).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1900-х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рр.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Росії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Австро-Угорщині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серед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українців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особливого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поширення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набув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 </a:t>
            </a:r>
            <a:r>
              <a:rPr sz="1800" b="1" dirty="0">
                <a:solidFill>
                  <a:srgbClr val="FFCC00"/>
                </a:solidFill>
                <a:latin typeface="Times New Roman"/>
                <a:cs typeface="Times New Roman"/>
              </a:rPr>
              <a:t>«Ще </a:t>
            </a:r>
            <a:r>
              <a:rPr sz="18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не </a:t>
            </a:r>
            <a:r>
              <a:rPr sz="1800" b="1" spc="-20" dirty="0">
                <a:solidFill>
                  <a:srgbClr val="FFCC00"/>
                </a:solidFill>
                <a:latin typeface="Times New Roman"/>
                <a:cs typeface="Times New Roman"/>
              </a:rPr>
              <a:t>вмерла Україна»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(сл. П.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Чубинського,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муз.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М.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Вербицького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).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5817" y="325373"/>
            <a:ext cx="43084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CC00"/>
                </a:solidFill>
              </a:rPr>
              <a:t>Гімн</a:t>
            </a:r>
            <a:r>
              <a:rPr spc="-15" dirty="0">
                <a:solidFill>
                  <a:srgbClr val="FFCC00"/>
                </a:solidFill>
              </a:rPr>
              <a:t> </a:t>
            </a:r>
            <a:r>
              <a:rPr dirty="0">
                <a:solidFill>
                  <a:srgbClr val="FFCC00"/>
                </a:solidFill>
              </a:rPr>
              <a:t>–</a:t>
            </a:r>
            <a:r>
              <a:rPr spc="-15" dirty="0">
                <a:solidFill>
                  <a:srgbClr val="FFCC00"/>
                </a:solidFill>
              </a:rPr>
              <a:t> </a:t>
            </a:r>
            <a:r>
              <a:rPr spc="-10" dirty="0">
                <a:solidFill>
                  <a:srgbClr val="FFCC00"/>
                </a:solidFill>
              </a:rPr>
              <a:t>урочиста</a:t>
            </a:r>
            <a:r>
              <a:rPr spc="-5" dirty="0">
                <a:solidFill>
                  <a:srgbClr val="FFCC00"/>
                </a:solidFill>
              </a:rPr>
              <a:t> пісня</a:t>
            </a:r>
            <a:r>
              <a:rPr spc="-20" dirty="0">
                <a:solidFill>
                  <a:srgbClr val="FFCC00"/>
                </a:solidFill>
              </a:rPr>
              <a:t> </a:t>
            </a:r>
            <a:r>
              <a:rPr dirty="0">
                <a:solidFill>
                  <a:srgbClr val="FFCC00"/>
                </a:solidFill>
              </a:rPr>
              <a:t>держави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908" y="1979676"/>
            <a:ext cx="2645664" cy="3174492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97281" y="5237810"/>
            <a:ext cx="29565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Микола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Вербицький-Антіох</a:t>
            </a:r>
            <a:endParaRPr sz="1800">
              <a:latin typeface="Times New Roman"/>
              <a:cs typeface="Times New Roman"/>
            </a:endParaRPr>
          </a:p>
          <a:p>
            <a:pPr marL="33020" algn="ctr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(1843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1909)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67881" y="5239892"/>
            <a:ext cx="183451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indent="-2292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Тадей</a:t>
            </a:r>
            <a:r>
              <a:rPr sz="180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Рильський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(1841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1902)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11652" y="1696211"/>
            <a:ext cx="2569464" cy="343662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3668648" y="5237810"/>
            <a:ext cx="201422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Павло</a:t>
            </a:r>
            <a:r>
              <a:rPr sz="18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Чубинський</a:t>
            </a:r>
            <a:endParaRPr sz="1800">
              <a:latin typeface="Times New Roman"/>
              <a:cs typeface="Times New Roman"/>
            </a:endParaRPr>
          </a:p>
          <a:p>
            <a:pPr marL="297180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(1839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1884)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359532" y="499364"/>
            <a:ext cx="46069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CC00"/>
                </a:solidFill>
              </a:rPr>
              <a:t>Перші</a:t>
            </a:r>
            <a:r>
              <a:rPr spc="-40" dirty="0">
                <a:solidFill>
                  <a:srgbClr val="FFCC00"/>
                </a:solidFill>
              </a:rPr>
              <a:t> </a:t>
            </a:r>
            <a:r>
              <a:rPr spc="-5" dirty="0">
                <a:solidFill>
                  <a:srgbClr val="FFCC00"/>
                </a:solidFill>
              </a:rPr>
              <a:t>творці</a:t>
            </a:r>
            <a:r>
              <a:rPr spc="-20" dirty="0">
                <a:solidFill>
                  <a:srgbClr val="FFCC00"/>
                </a:solidFill>
              </a:rPr>
              <a:t> </a:t>
            </a:r>
            <a:r>
              <a:rPr spc="-10" dirty="0">
                <a:solidFill>
                  <a:srgbClr val="FFCC00"/>
                </a:solidFill>
              </a:rPr>
              <a:t>українського</a:t>
            </a:r>
            <a:r>
              <a:rPr dirty="0">
                <a:solidFill>
                  <a:srgbClr val="FFCC00"/>
                </a:solidFill>
              </a:rPr>
              <a:t> </a:t>
            </a:r>
            <a:r>
              <a:rPr spc="-5" dirty="0">
                <a:solidFill>
                  <a:srgbClr val="FFCC00"/>
                </a:solidFill>
              </a:rPr>
              <a:t>гімну</a:t>
            </a: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10300" y="1943100"/>
            <a:ext cx="2589276" cy="31897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8000" y="0"/>
              <a:ext cx="6096000" cy="45628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4623816" cy="685799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6560" y="1917192"/>
              <a:ext cx="2767584" cy="40294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942082" y="1902714"/>
              <a:ext cx="2796540" cy="4058920"/>
            </a:xfrm>
            <a:custGeom>
              <a:avLst/>
              <a:gdLst/>
              <a:ahLst/>
              <a:cxnLst/>
              <a:rect l="l" t="t" r="r" b="b"/>
              <a:pathLst>
                <a:path w="2796540" h="4058920">
                  <a:moveTo>
                    <a:pt x="0" y="4058412"/>
                  </a:moveTo>
                  <a:lnTo>
                    <a:pt x="2796540" y="4058412"/>
                  </a:lnTo>
                  <a:lnTo>
                    <a:pt x="2796540" y="0"/>
                  </a:lnTo>
                  <a:lnTo>
                    <a:pt x="0" y="0"/>
                  </a:lnTo>
                  <a:lnTo>
                    <a:pt x="0" y="4058412"/>
                  </a:lnTo>
                  <a:close/>
                </a:path>
              </a:pathLst>
            </a:custGeom>
            <a:ln w="2895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884290" y="4500117"/>
            <a:ext cx="283781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876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Вербицький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Михайло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Михайлович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(1815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1870)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український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композитор,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хоровий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диригент,</a:t>
            </a:r>
            <a:endParaRPr sz="1800">
              <a:latin typeface="Times New Roman"/>
              <a:cs typeface="Times New Roman"/>
            </a:endParaRPr>
          </a:p>
          <a:p>
            <a:pPr marL="132715" marR="126364" indent="635" algn="ct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священик,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громадський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діяч,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автор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музики гімну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«Ще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не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вмерла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Україна».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" y="615695"/>
            <a:ext cx="3599688" cy="51160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4791" y="790447"/>
            <a:ext cx="8320405" cy="5817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65220" marR="5715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 1917 – 1920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роках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 «Ще не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вмерла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Україна»</a:t>
            </a:r>
            <a:r>
              <a:rPr sz="1800" b="1" spc="8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став </a:t>
            </a:r>
            <a:r>
              <a:rPr sz="1800" b="1" spc="4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одним</a:t>
            </a:r>
            <a:r>
              <a:rPr sz="1800" b="1" spc="4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4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  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державних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гімнів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УНР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ЗУНР.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665220" marR="6985" indent="457200" algn="just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1939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році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«Ще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не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вмерла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Україна»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затверджений гімном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Карпатської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412242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Гімном</a:t>
            </a:r>
            <a:r>
              <a:rPr sz="18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УРСР</a:t>
            </a:r>
            <a:r>
              <a:rPr sz="18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800" b="1" spc="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1949</a:t>
            </a:r>
            <a:r>
              <a:rPr sz="1800" b="1" spc="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18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1991</a:t>
            </a:r>
            <a:r>
              <a:rPr sz="1800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r>
              <a:rPr sz="1800" b="1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був</a:t>
            </a:r>
            <a:r>
              <a:rPr sz="18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</a:t>
            </a:r>
            <a:endParaRPr sz="1800">
              <a:latin typeface="Times New Roman"/>
              <a:cs typeface="Times New Roman"/>
            </a:endParaRPr>
          </a:p>
          <a:p>
            <a:pPr marL="3665220" marR="508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«Живи,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Україно,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прекрасна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сильна»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(сл.</a:t>
            </a:r>
            <a:r>
              <a:rPr sz="18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П.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Тичини,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муз.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Лебединця).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3665220" marR="6350" indent="457200" algn="just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16 січня 1992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Верховна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Рада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затвердила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музичну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редакцію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Державного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Гімну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України,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автором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музики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якої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є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М.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Вербицький.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Times New Roman"/>
              <a:cs typeface="Times New Roman"/>
            </a:endParaRPr>
          </a:p>
          <a:p>
            <a:pPr marL="12065" marR="4850130" indent="-2540" algn="ctr">
              <a:lnSpc>
                <a:spcPct val="100000"/>
              </a:lnSpc>
            </a:pP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Манускрипт музичної 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редакції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 Гімну </a:t>
            </a:r>
            <a:r>
              <a:rPr sz="1800" b="1" i="1" dirty="0">
                <a:solidFill>
                  <a:srgbClr val="FFFFFF"/>
                </a:solidFill>
                <a:latin typeface="Times New Roman"/>
                <a:cs typeface="Times New Roman"/>
              </a:rPr>
              <a:t>«Ще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не </a:t>
            </a:r>
            <a:r>
              <a:rPr sz="1800" b="1" i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вмерла 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Україна» </a:t>
            </a:r>
            <a:r>
              <a:rPr sz="1800" b="1" i="1" spc="-5" dirty="0">
                <a:solidFill>
                  <a:srgbClr val="FFFFFF"/>
                </a:solidFill>
                <a:latin typeface="Times New Roman"/>
                <a:cs typeface="Times New Roman"/>
              </a:rPr>
              <a:t>М. </a:t>
            </a:r>
            <a:r>
              <a:rPr sz="1800" b="1" i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i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Вербицького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31820" y="3552444"/>
            <a:ext cx="3217163" cy="24002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152550" y="6121400"/>
            <a:ext cx="69132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гербом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Галицько-Волинського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князівства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(1119-1349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рр.)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Державний</a:t>
            </a:r>
            <a:r>
              <a:rPr sz="2000" spc="-30" dirty="0"/>
              <a:t> </a:t>
            </a:r>
            <a:r>
              <a:rPr sz="2000" spc="-5" dirty="0"/>
              <a:t>Прапор</a:t>
            </a:r>
            <a:r>
              <a:rPr sz="2000" spc="-25" dirty="0"/>
              <a:t> </a:t>
            </a:r>
            <a:r>
              <a:rPr sz="2000" dirty="0"/>
              <a:t>–</a:t>
            </a:r>
            <a:r>
              <a:rPr sz="2000" spc="5" dirty="0"/>
              <a:t> </a:t>
            </a:r>
            <a:r>
              <a:rPr sz="2000" spc="-5" dirty="0"/>
              <a:t>невід’ємний</a:t>
            </a:r>
            <a:r>
              <a:rPr sz="2000" spc="-35" dirty="0"/>
              <a:t> </a:t>
            </a:r>
            <a:r>
              <a:rPr sz="2000" spc="-15" dirty="0"/>
              <a:t>атрибут</a:t>
            </a:r>
            <a:r>
              <a:rPr sz="2000" spc="-30" dirty="0"/>
              <a:t> </a:t>
            </a:r>
            <a:r>
              <a:rPr sz="2000" spc="-15" dirty="0"/>
              <a:t>кожної</a:t>
            </a:r>
            <a:r>
              <a:rPr sz="2000" spc="-20" dirty="0"/>
              <a:t> </a:t>
            </a:r>
            <a:r>
              <a:rPr sz="2000" spc="-5" dirty="0"/>
              <a:t>країни,</a:t>
            </a:r>
            <a:r>
              <a:rPr sz="2000" spc="-30" dirty="0"/>
              <a:t> </a:t>
            </a:r>
            <a:r>
              <a:rPr sz="2000" spc="-5" dirty="0"/>
              <a:t>що</a:t>
            </a:r>
            <a:endParaRPr sz="2000"/>
          </a:p>
          <a:p>
            <a:pPr marL="17780" algn="ctr">
              <a:lnSpc>
                <a:spcPct val="100000"/>
              </a:lnSpc>
            </a:pPr>
            <a:r>
              <a:rPr sz="2000" spc="-10" dirty="0"/>
              <a:t>символізує</a:t>
            </a:r>
            <a:r>
              <a:rPr sz="2000" spc="-30" dirty="0"/>
              <a:t> </a:t>
            </a:r>
            <a:r>
              <a:rPr sz="2000" dirty="0"/>
              <a:t>її</a:t>
            </a:r>
            <a:r>
              <a:rPr sz="2000" spc="-20" dirty="0"/>
              <a:t> </a:t>
            </a:r>
            <a:r>
              <a:rPr sz="2000" spc="-5" dirty="0"/>
              <a:t>суверенітет</a:t>
            </a:r>
            <a:r>
              <a:rPr sz="2000" spc="-20" dirty="0"/>
              <a:t> </a:t>
            </a:r>
            <a:r>
              <a:rPr sz="2000" dirty="0"/>
              <a:t>й</a:t>
            </a:r>
            <a:r>
              <a:rPr sz="2000" spc="5" dirty="0"/>
              <a:t> </a:t>
            </a:r>
            <a:r>
              <a:rPr sz="2000" spc="-10" dirty="0"/>
              <a:t>уособлює</a:t>
            </a:r>
            <a:r>
              <a:rPr sz="2000" spc="-30" dirty="0"/>
              <a:t> </a:t>
            </a:r>
            <a:r>
              <a:rPr sz="2000" spc="-10" dirty="0"/>
              <a:t>самобутність</a:t>
            </a:r>
            <a:r>
              <a:rPr sz="2000" dirty="0"/>
              <a:t> </a:t>
            </a:r>
            <a:r>
              <a:rPr sz="2000" spc="5" dirty="0"/>
              <a:t>та</a:t>
            </a:r>
            <a:endParaRPr sz="2000"/>
          </a:p>
        </p:txBody>
      </p:sp>
      <p:sp>
        <p:nvSpPr>
          <p:cNvPr id="5" name="object 5"/>
          <p:cNvSpPr txBox="1"/>
          <p:nvPr/>
        </p:nvSpPr>
        <p:spPr>
          <a:xfrm>
            <a:off x="685291" y="680781"/>
            <a:ext cx="7788275" cy="2825750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507490">
              <a:lnSpc>
                <a:spcPct val="100000"/>
              </a:lnSpc>
              <a:spcBef>
                <a:spcPts val="1195"/>
              </a:spcBef>
            </a:pPr>
            <a:r>
              <a:rPr sz="20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спадкоємність</a:t>
            </a:r>
            <a:r>
              <a:rPr sz="2000" b="1" spc="-1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C000"/>
                </a:solidFill>
                <a:latin typeface="Times New Roman"/>
                <a:cs typeface="Times New Roman"/>
              </a:rPr>
              <a:t>державотворчих</a:t>
            </a:r>
            <a:r>
              <a:rPr sz="2000" b="1" spc="-4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традицій.</a:t>
            </a:r>
            <a:endParaRPr sz="2000">
              <a:latin typeface="Times New Roman"/>
              <a:cs typeface="Times New Roman"/>
            </a:endParaRPr>
          </a:p>
          <a:p>
            <a:pPr marL="264160">
              <a:lnSpc>
                <a:spcPct val="100000"/>
              </a:lnSpc>
              <a:spcBef>
                <a:spcPts val="985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Найдавніші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українські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прапорні</a:t>
            </a:r>
            <a:r>
              <a:rPr sz="18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полотнища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були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трикутно-клинової</a:t>
            </a:r>
            <a:r>
              <a:rPr sz="18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форми.</a:t>
            </a:r>
            <a:endParaRPr sz="1800">
              <a:latin typeface="Times New Roman"/>
              <a:cs typeface="Times New Roman"/>
            </a:endParaRPr>
          </a:p>
          <a:p>
            <a:pPr marL="12700" marR="5080" indent="457200" algn="just">
              <a:lnSpc>
                <a:spcPct val="100000"/>
              </a:lnSpc>
              <a:spcBef>
                <a:spcPts val="1315"/>
              </a:spcBef>
            </a:pP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зламі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XIII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XIV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століття з'явилися чотирикутні прапори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з клиновими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полотнищами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на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вільному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кінці.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Найживанішими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кольорами </a:t>
            </a:r>
            <a:r>
              <a:rPr sz="1800" spc="-35" dirty="0">
                <a:solidFill>
                  <a:srgbClr val="FFFFFF"/>
                </a:solidFill>
                <a:latin typeface="Times New Roman"/>
                <a:cs typeface="Times New Roman"/>
              </a:rPr>
              <a:t>були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червоний,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далі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білий,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блакитний,</a:t>
            </a:r>
            <a:r>
              <a:rPr sz="18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зрідка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жовтий.</a:t>
            </a:r>
            <a:endParaRPr sz="1800">
              <a:latin typeface="Times New Roman"/>
              <a:cs typeface="Times New Roman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1125"/>
              </a:spcBef>
            </a:pP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Руської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землі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(Київської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держави)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Times New Roman"/>
                <a:cs typeface="Times New Roman"/>
              </a:rPr>
              <a:t>був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переважно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червоним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з 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золотим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тризубом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двозубом,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пізніше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корогва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Times New Roman"/>
                <a:cs typeface="Times New Roman"/>
              </a:rPr>
              <a:t>Галицько-Волинського </a:t>
            </a:r>
            <a:r>
              <a:rPr sz="18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князівства</a:t>
            </a:r>
            <a:r>
              <a:rPr sz="1800" spc="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– 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блакитна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dirty="0">
                <a:solidFill>
                  <a:srgbClr val="FFFFFF"/>
                </a:solidFill>
                <a:latin typeface="Times New Roman"/>
                <a:cs typeface="Times New Roman"/>
              </a:rPr>
              <a:t>з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золотим</a:t>
            </a:r>
            <a:r>
              <a:rPr sz="1800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Times New Roman"/>
                <a:cs typeface="Times New Roman"/>
              </a:rPr>
              <a:t>левом.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1893" y="358266"/>
            <a:ext cx="805180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березня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2003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Верховна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Рада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затвердила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Закон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«Про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Державний Гімн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України»,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який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визначено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національний гімн на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музику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М.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Вербицького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відредагованими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словами першого куплету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приспіву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твору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П.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Чубинського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«Ще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не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вмерла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України».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12700" marR="5715" indent="45720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Згідно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зі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ст.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цього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Закону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встановлено,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що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«урочисті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заходи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загальнодержавного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значення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розпочинаються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закінчуються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виконанням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Державного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Гімну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України.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Музичне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виконання Державного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Гімну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здійснюється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під час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проведення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офіційних державних церемоній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інших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заходів».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6420" y="3186683"/>
            <a:ext cx="5865876" cy="3297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7330" rIns="0" bIns="0" rtlCol="0">
            <a:spAutoFit/>
          </a:bodyPr>
          <a:lstStyle/>
          <a:p>
            <a:pPr marL="2208530" marR="5080" indent="-127571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Пропонуємо</a:t>
            </a:r>
            <a:r>
              <a:rPr spc="10" dirty="0"/>
              <a:t> </a:t>
            </a:r>
            <a:r>
              <a:rPr spc="-10" dirty="0"/>
              <a:t>ознайомитися</a:t>
            </a:r>
            <a:r>
              <a:rPr spc="25" dirty="0"/>
              <a:t> </a:t>
            </a:r>
            <a:r>
              <a:rPr dirty="0"/>
              <a:t>з</a:t>
            </a:r>
            <a:r>
              <a:rPr spc="-5" dirty="0"/>
              <a:t> </a:t>
            </a:r>
            <a:r>
              <a:rPr spc="-15" dirty="0"/>
              <a:t>літературою</a:t>
            </a:r>
            <a:r>
              <a:rPr spc="-5" dirty="0"/>
              <a:t> про </a:t>
            </a:r>
            <a:r>
              <a:rPr spc="-585" dirty="0"/>
              <a:t> </a:t>
            </a:r>
            <a:r>
              <a:rPr dirty="0"/>
              <a:t>державні</a:t>
            </a:r>
            <a:r>
              <a:rPr spc="-5" dirty="0"/>
              <a:t> </a:t>
            </a:r>
            <a:r>
              <a:rPr spc="-10" dirty="0"/>
              <a:t>символи</a:t>
            </a:r>
            <a:r>
              <a:rPr spc="10" dirty="0"/>
              <a:t> </a:t>
            </a:r>
            <a:r>
              <a:rPr spc="-35" dirty="0"/>
              <a:t>України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05201" y="1870709"/>
            <a:ext cx="603567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Грушевський,</a:t>
            </a:r>
            <a:r>
              <a:rPr sz="18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М.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С.</a:t>
            </a:r>
            <a:r>
              <a:rPr sz="1800" b="1" spc="5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На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порозі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Нової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України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[Текст]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212090" algn="l"/>
                <a:tab pos="943610" algn="l"/>
                <a:tab pos="1143000" algn="l"/>
                <a:tab pos="1687195" algn="l"/>
                <a:tab pos="1886585" algn="l"/>
                <a:tab pos="2295525" algn="l"/>
                <a:tab pos="2651760" algn="l"/>
                <a:tab pos="4194810" algn="l"/>
                <a:tab pos="4406265" algn="l"/>
                <a:tab pos="5560060" algn="l"/>
                <a:tab pos="584200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гад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и	і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ії	/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</a:t>
            </a:r>
            <a:r>
              <a:rPr sz="1800" b="1" spc="-114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й	;	пер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І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</a:t>
            </a:r>
            <a:r>
              <a:rPr sz="1800" b="1" spc="-23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Юхновського.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Київ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Наук.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думка,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1991.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128 с.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148" y="1382267"/>
            <a:ext cx="1865376" cy="252069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08579" y="4463542"/>
            <a:ext cx="60375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Толочко,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П.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Від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Русі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до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[Текст]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вибр.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наук.-попул.,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крит.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публіц.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праці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/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П.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П.</a:t>
            </a:r>
            <a:r>
              <a:rPr sz="1800" b="1" spc="4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Толочко.</a:t>
            </a:r>
            <a:r>
              <a:rPr sz="1800" b="1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Київ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Абpис,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1997.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–</a:t>
            </a:r>
            <a:r>
              <a:rPr sz="1800" b="1" spc="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400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9100" y="4005071"/>
            <a:ext cx="1871472" cy="2525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66441" y="718184"/>
            <a:ext cx="13195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Нар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4434" y="718184"/>
            <a:ext cx="12871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4234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аїн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Від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70296" y="718184"/>
            <a:ext cx="208533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33425" algn="l"/>
                <a:tab pos="1137285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аю	до	де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04733" y="718184"/>
            <a:ext cx="7048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Назва,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09241" y="992885"/>
            <a:ext cx="25996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20165" algn="l"/>
                <a:tab pos="2522855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сим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лі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а,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ер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орія	і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077459" y="992885"/>
            <a:ext cx="885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дони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29020" y="992885"/>
            <a:ext cx="876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0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раї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ни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173214" y="992885"/>
            <a:ext cx="762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[</a:t>
            </a:r>
            <a:r>
              <a:rPr sz="1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ст]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2854" y="992885"/>
            <a:ext cx="506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9875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/	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09241" y="1267205"/>
            <a:ext cx="6300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101090" algn="l"/>
                <a:tab pos="1574800" algn="l"/>
                <a:tab pos="2127885" algn="l"/>
                <a:tab pos="2407285" algn="l"/>
                <a:tab pos="3300095" algn="l"/>
                <a:tab pos="3542665" algn="l"/>
                <a:tab pos="4359910" algn="l"/>
                <a:tab pos="5046980" algn="l"/>
                <a:tab pos="5845810" algn="l"/>
              </a:tabLst>
            </a:pPr>
            <a:r>
              <a:rPr sz="1800" b="1" spc="-16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ш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	[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	і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]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–	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ар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ів	: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Кн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ж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Кл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б	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«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Кл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б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Сі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м. 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Дозвілля»,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2016. –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348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9831" y="332231"/>
            <a:ext cx="1834895" cy="232867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859637" y="2951226"/>
            <a:ext cx="16160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67155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Па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ерна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,	О.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22829" y="2951226"/>
            <a:ext cx="4100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0960" algn="l"/>
                <a:tab pos="2376170" algn="l"/>
                <a:tab pos="311912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Пояснення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тризуба,	герба	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Великого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2437" y="3225546"/>
            <a:ext cx="6521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32560" algn="l"/>
                <a:tab pos="2324735" algn="l"/>
                <a:tab pos="3858260" algn="l"/>
                <a:tab pos="4959985" algn="l"/>
                <a:tab pos="5952490" algn="l"/>
                <a:tab pos="627380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Киї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Княз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я	В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</a:t>
            </a:r>
            <a:r>
              <a:rPr sz="1800" b="1" spc="-5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д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в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	[</a:t>
            </a:r>
            <a:r>
              <a:rPr sz="1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Т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е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ст]	/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. 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Пастернак.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Київ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Веселка, 1991. –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47 с.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іл.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–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(Укр.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відродж.)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92695" y="2421635"/>
            <a:ext cx="1764792" cy="2328672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2599435" y="4842509"/>
            <a:ext cx="600964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285875" algn="l"/>
                <a:tab pos="1653539" algn="l"/>
                <a:tab pos="2117090" algn="l"/>
                <a:tab pos="2795270" algn="l"/>
                <a:tab pos="4165600" algn="l"/>
              </a:tabLst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Сергійчук,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В.	І.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Доля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украінської	національної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символіки</a:t>
            </a:r>
            <a:r>
              <a:rPr sz="1800" b="1" spc="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[Текст]</a:t>
            </a:r>
            <a:r>
              <a:rPr sz="18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В.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І.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Сергійчук.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Київ</a:t>
            </a:r>
            <a:r>
              <a:rPr sz="18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b="1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Знання,</a:t>
            </a:r>
            <a:r>
              <a:rPr sz="1800" b="1" spc="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1990.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48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6051" y="4099559"/>
            <a:ext cx="1801368" cy="2484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66135" y="2095246"/>
            <a:ext cx="58769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Сокульський,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А.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Л.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Національна</a:t>
            </a:r>
            <a:r>
              <a:rPr sz="1800" b="1" spc="4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символіка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України 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[Текст]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 /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А.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Л.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Сокульський.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Запоpiжжя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Iнтеpбук,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1993.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104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43529" y="3796410"/>
            <a:ext cx="5897245" cy="23361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Хорошевский,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100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знаменитых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символов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Украины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[Текст]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Хорошевский.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Харків:</a:t>
            </a:r>
            <a:r>
              <a:rPr sz="1800" b="1" spc="4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Фолио,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2007.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512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с.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(100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знаменитых).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1351915" algn="l"/>
                <a:tab pos="1722120" algn="l"/>
                <a:tab pos="2026920" algn="l"/>
                <a:tab pos="2576830" algn="l"/>
                <a:tab pos="3159760" algn="l"/>
                <a:tab pos="4310380" algn="l"/>
                <a:tab pos="483616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Семененко,	В.	І.	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Хто	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такі	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українці?	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Що	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таке</a:t>
            </a:r>
            <a:endParaRPr sz="1800">
              <a:latin typeface="Times New Roman"/>
              <a:cs typeface="Times New Roman"/>
            </a:endParaRPr>
          </a:p>
          <a:p>
            <a:pPr marR="11430" algn="r">
              <a:lnSpc>
                <a:spcPct val="100000"/>
              </a:lnSpc>
              <a:spcBef>
                <a:spcPts val="5"/>
              </a:spcBef>
              <a:tabLst>
                <a:tab pos="1194435" algn="l"/>
              </a:tabLst>
            </a:pP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Україна?	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[Текст]</a:t>
            </a:r>
            <a:r>
              <a:rPr sz="1800" b="1" spc="5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800" b="1" spc="5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В.</a:t>
            </a:r>
            <a:r>
              <a:rPr sz="1800" b="1" spc="5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І.</a:t>
            </a:r>
            <a:r>
              <a:rPr sz="1800" b="1" spc="5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Семененко.</a:t>
            </a:r>
            <a:r>
              <a:rPr sz="1800" b="1" spc="5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5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Харків</a:t>
            </a:r>
            <a:r>
              <a:rPr sz="1800" b="1" spc="5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b="1" spc="5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ВД</a:t>
            </a:r>
            <a:endParaRPr sz="1800">
              <a:latin typeface="Times New Roman"/>
              <a:cs typeface="Times New Roman"/>
            </a:endParaRPr>
          </a:p>
          <a:p>
            <a:pPr marL="135255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„Школа”,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2010.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156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с.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46705" y="608203"/>
            <a:ext cx="639699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</a:rPr>
              <a:t>Державний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Гімн</a:t>
            </a:r>
            <a:r>
              <a:rPr sz="1800" dirty="0">
                <a:solidFill>
                  <a:srgbClr val="FFFFFF"/>
                </a:solidFill>
              </a:rPr>
              <a:t> </a:t>
            </a:r>
            <a:r>
              <a:rPr sz="1800" spc="-25" dirty="0">
                <a:solidFill>
                  <a:srgbClr val="FFFFFF"/>
                </a:solidFill>
              </a:rPr>
              <a:t>України</a:t>
            </a:r>
            <a:r>
              <a:rPr sz="1800" spc="-20" dirty="0">
                <a:solidFill>
                  <a:srgbClr val="FFFFFF"/>
                </a:solidFill>
              </a:rPr>
              <a:t> [Текст]</a:t>
            </a:r>
            <a:r>
              <a:rPr sz="1800" spc="-1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:</a:t>
            </a:r>
            <a:r>
              <a:rPr sz="1800" spc="5" dirty="0">
                <a:solidFill>
                  <a:srgbClr val="FFFFFF"/>
                </a:solidFill>
              </a:rPr>
              <a:t> </a:t>
            </a:r>
            <a:r>
              <a:rPr sz="1800" spc="-15" dirty="0">
                <a:solidFill>
                  <a:srgbClr val="FFFFFF"/>
                </a:solidFill>
              </a:rPr>
              <a:t>попул.</a:t>
            </a:r>
            <a:r>
              <a:rPr sz="1800" spc="-10" dirty="0">
                <a:solidFill>
                  <a:srgbClr val="FFFFFF"/>
                </a:solidFill>
              </a:rPr>
              <a:t> </a:t>
            </a:r>
            <a:r>
              <a:rPr sz="1800" spc="-40" dirty="0">
                <a:solidFill>
                  <a:srgbClr val="FFFFFF"/>
                </a:solidFill>
              </a:rPr>
              <a:t>іст.</a:t>
            </a:r>
            <a:r>
              <a:rPr sz="1800" spc="-3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нарис</a:t>
            </a:r>
            <a:r>
              <a:rPr sz="1800" dirty="0">
                <a:solidFill>
                  <a:srgbClr val="FFFFFF"/>
                </a:solidFill>
              </a:rPr>
              <a:t> / </a:t>
            </a:r>
            <a:r>
              <a:rPr sz="1800" spc="-434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упоряд.: </a:t>
            </a:r>
            <a:r>
              <a:rPr sz="1800" dirty="0">
                <a:solidFill>
                  <a:srgbClr val="FFFFFF"/>
                </a:solidFill>
              </a:rPr>
              <a:t>М. </a:t>
            </a:r>
            <a:r>
              <a:rPr sz="1800" spc="-5" dirty="0">
                <a:solidFill>
                  <a:srgbClr val="FFFFFF"/>
                </a:solidFill>
              </a:rPr>
              <a:t>П. </a:t>
            </a:r>
            <a:r>
              <a:rPr sz="1800" spc="-10" dirty="0">
                <a:solidFill>
                  <a:srgbClr val="FFFFFF"/>
                </a:solidFill>
              </a:rPr>
              <a:t>Линник,</a:t>
            </a:r>
            <a:r>
              <a:rPr sz="1800" spc="-5" dirty="0">
                <a:solidFill>
                  <a:srgbClr val="FFFFFF"/>
                </a:solidFill>
              </a:rPr>
              <a:t> В. М. </a:t>
            </a:r>
            <a:r>
              <a:rPr sz="1800" spc="-10" dirty="0">
                <a:solidFill>
                  <a:srgbClr val="FFFFFF"/>
                </a:solidFill>
              </a:rPr>
              <a:t>Пономаренко</a:t>
            </a:r>
            <a:r>
              <a:rPr sz="1800" spc="-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; </a:t>
            </a:r>
            <a:r>
              <a:rPr sz="1800" spc="-50" dirty="0">
                <a:solidFill>
                  <a:srgbClr val="FFFFFF"/>
                </a:solidFill>
              </a:rPr>
              <a:t>авт.</a:t>
            </a:r>
            <a:r>
              <a:rPr sz="1800" spc="350" dirty="0">
                <a:solidFill>
                  <a:srgbClr val="FFFFFF"/>
                </a:solidFill>
              </a:rPr>
              <a:t> </a:t>
            </a:r>
            <a:r>
              <a:rPr sz="1800" spc="-15" dirty="0">
                <a:solidFill>
                  <a:srgbClr val="FFFFFF"/>
                </a:solidFill>
              </a:rPr>
              <a:t>тексту</a:t>
            </a:r>
            <a:r>
              <a:rPr sz="1800" spc="42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М. </a:t>
            </a:r>
            <a:r>
              <a:rPr sz="1800" spc="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П. </a:t>
            </a:r>
            <a:r>
              <a:rPr sz="1800" spc="-10" dirty="0">
                <a:solidFill>
                  <a:srgbClr val="FFFFFF"/>
                </a:solidFill>
              </a:rPr>
              <a:t>Загайкевич.</a:t>
            </a:r>
            <a:r>
              <a:rPr sz="1800" dirty="0">
                <a:solidFill>
                  <a:srgbClr val="FFFFFF"/>
                </a:solidFill>
              </a:rPr>
              <a:t> –</a:t>
            </a:r>
            <a:r>
              <a:rPr sz="1800" spc="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Київ </a:t>
            </a:r>
            <a:r>
              <a:rPr sz="1800" dirty="0">
                <a:solidFill>
                  <a:srgbClr val="FFFFFF"/>
                </a:solidFill>
              </a:rPr>
              <a:t>:</a:t>
            </a:r>
            <a:r>
              <a:rPr sz="1800" spc="5" dirty="0">
                <a:solidFill>
                  <a:srgbClr val="FFFFFF"/>
                </a:solidFill>
              </a:rPr>
              <a:t> </a:t>
            </a:r>
            <a:r>
              <a:rPr sz="1800" spc="-5" dirty="0">
                <a:solidFill>
                  <a:srgbClr val="FFFFFF"/>
                </a:solidFill>
              </a:rPr>
              <a:t>Музична </a:t>
            </a:r>
            <a:r>
              <a:rPr sz="1800" spc="-25" dirty="0">
                <a:solidFill>
                  <a:srgbClr val="FFFFFF"/>
                </a:solidFill>
              </a:rPr>
              <a:t>Укpаїна,</a:t>
            </a:r>
            <a:r>
              <a:rPr sz="1800" spc="1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2006. –</a:t>
            </a:r>
            <a:r>
              <a:rPr sz="1800" spc="-10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56</a:t>
            </a:r>
            <a:r>
              <a:rPr sz="1800" spc="5" dirty="0">
                <a:solidFill>
                  <a:srgbClr val="FFFFFF"/>
                </a:solidFill>
              </a:rPr>
              <a:t> </a:t>
            </a:r>
            <a:r>
              <a:rPr sz="1800" dirty="0">
                <a:solidFill>
                  <a:srgbClr val="FFFFFF"/>
                </a:solidFill>
              </a:rPr>
              <a:t>с.</a:t>
            </a:r>
            <a:endParaRPr sz="1800"/>
          </a:p>
        </p:txBody>
      </p:sp>
      <p:grpSp>
        <p:nvGrpSpPr>
          <p:cNvPr id="5" name="object 5"/>
          <p:cNvGrpSpPr/>
          <p:nvPr/>
        </p:nvGrpSpPr>
        <p:grpSpPr>
          <a:xfrm>
            <a:off x="167639" y="243840"/>
            <a:ext cx="2604770" cy="6440805"/>
            <a:chOff x="167639" y="243840"/>
            <a:chExt cx="2604770" cy="644080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3944" y="243840"/>
              <a:ext cx="1719072" cy="217779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9159" y="1687068"/>
              <a:ext cx="1760219" cy="22021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7639" y="3140963"/>
              <a:ext cx="1679448" cy="22326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9284" y="4448555"/>
              <a:ext cx="1642872" cy="223570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8824" y="3860291"/>
            <a:ext cx="6585204" cy="244906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79119" y="573405"/>
            <a:ext cx="7477125" cy="323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5720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Для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кожного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народу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велике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історичне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2000" b="1" spc="5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культурне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значення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мають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державні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символи,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які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уособлюють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головні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ознаки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державності,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конституційного </a:t>
            </a:r>
            <a:r>
              <a:rPr sz="20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ладу,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народні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цінності </a:t>
            </a:r>
            <a:r>
              <a:rPr sz="2000" b="1" spc="25" dirty="0">
                <a:solidFill>
                  <a:srgbClr val="FFFFFF"/>
                </a:solidFill>
                <a:latin typeface="Times New Roman"/>
                <a:cs typeface="Times New Roman"/>
              </a:rPr>
              <a:t>та </a:t>
            </a:r>
            <a:r>
              <a:rPr sz="2000" b="1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традиції.</a:t>
            </a:r>
            <a:endParaRPr sz="2000">
              <a:latin typeface="Times New Roman"/>
              <a:cs typeface="Times New Roman"/>
            </a:endParaRPr>
          </a:p>
          <a:p>
            <a:pPr marL="12700" marR="222885" indent="457200" algn="just">
              <a:lnSpc>
                <a:spcPct val="100000"/>
              </a:lnSpc>
              <a:spcBef>
                <a:spcPts val="110"/>
              </a:spcBef>
            </a:pP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Українська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державна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символіка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формувалася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протягом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тисячоліть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і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належить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до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найбагатших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та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найзмістовніших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символічних</a:t>
            </a:r>
            <a:r>
              <a:rPr sz="20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систем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людства.</a:t>
            </a:r>
            <a:endParaRPr sz="2000">
              <a:latin typeface="Times New Roman"/>
              <a:cs typeface="Times New Roman"/>
            </a:endParaRPr>
          </a:p>
          <a:p>
            <a:pPr marL="205104" algn="just">
              <a:lnSpc>
                <a:spcPct val="100000"/>
              </a:lnSpc>
              <a:spcBef>
                <a:spcPts val="1165"/>
              </a:spcBef>
            </a:pP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Поважаймо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свій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народ,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свою</a:t>
            </a:r>
            <a:r>
              <a:rPr sz="20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землю,</a:t>
            </a:r>
            <a:r>
              <a:rPr sz="2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яка</a:t>
            </a:r>
            <a:r>
              <a:rPr sz="20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є</a:t>
            </a:r>
            <a:r>
              <a:rPr sz="20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найкращою</a:t>
            </a:r>
            <a:r>
              <a:rPr sz="20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у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світі!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64135" algn="ctr">
              <a:lnSpc>
                <a:spcPct val="100000"/>
              </a:lnSpc>
            </a:pPr>
            <a:r>
              <a:rPr sz="20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Любімо</a:t>
            </a:r>
            <a:r>
              <a:rPr sz="2000" b="1" spc="-5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FFCC00"/>
                </a:solidFill>
                <a:latin typeface="Times New Roman"/>
                <a:cs typeface="Times New Roman"/>
              </a:rPr>
              <a:t>Україну,</a:t>
            </a:r>
            <a:r>
              <a:rPr sz="2000" b="1" spc="-5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пишаймося</a:t>
            </a:r>
            <a:r>
              <a:rPr sz="2000" b="1" spc="-4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її</a:t>
            </a:r>
            <a:r>
              <a:rPr sz="2000" b="1" spc="-10" dirty="0">
                <a:solidFill>
                  <a:srgbClr val="FFCC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символами!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612" y="2569845"/>
            <a:ext cx="683450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85515" algn="l"/>
              </a:tabLst>
            </a:pPr>
            <a:r>
              <a:rPr sz="6600" spc="-25" dirty="0">
                <a:solidFill>
                  <a:srgbClr val="FFCC00"/>
                </a:solidFill>
              </a:rPr>
              <a:t>Дякуємо	</a:t>
            </a:r>
            <a:r>
              <a:rPr sz="6600" dirty="0">
                <a:solidFill>
                  <a:srgbClr val="FFCC00"/>
                </a:solidFill>
              </a:rPr>
              <a:t>за</a:t>
            </a:r>
            <a:r>
              <a:rPr sz="6600" spc="-95" dirty="0">
                <a:solidFill>
                  <a:srgbClr val="FFCC00"/>
                </a:solidFill>
              </a:rPr>
              <a:t> </a:t>
            </a:r>
            <a:r>
              <a:rPr sz="6600" dirty="0">
                <a:solidFill>
                  <a:srgbClr val="FFCC00"/>
                </a:solidFill>
              </a:rPr>
              <a:t>увагу!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4167885" y="5111877"/>
            <a:ext cx="421513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6990" algn="ctr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Матеріал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підготувала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провідна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бібліотекарка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Перевозник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Т.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В.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8690" y="284480"/>
            <a:ext cx="764095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66445">
              <a:lnSpc>
                <a:spcPct val="100000"/>
              </a:lnSpc>
              <a:spcBef>
                <a:spcPts val="100"/>
              </a:spcBef>
            </a:pPr>
            <a:r>
              <a:rPr sz="2000" spc="-15" dirty="0"/>
              <a:t>Корогви </a:t>
            </a:r>
            <a:r>
              <a:rPr sz="2000" spc="-10" dirty="0"/>
              <a:t>руських </a:t>
            </a:r>
            <a:r>
              <a:rPr sz="2000" dirty="0"/>
              <a:t>земель, </a:t>
            </a:r>
            <a:r>
              <a:rPr sz="2000" spc="-5" dirty="0"/>
              <a:t>які </a:t>
            </a:r>
            <a:r>
              <a:rPr sz="2000" dirty="0"/>
              <a:t>у 1410 </a:t>
            </a:r>
            <a:r>
              <a:rPr sz="2000" spc="-5" dirty="0"/>
              <a:t>р. </a:t>
            </a:r>
            <a:r>
              <a:rPr sz="2000" spc="5" dirty="0"/>
              <a:t>брали </a:t>
            </a:r>
            <a:r>
              <a:rPr sz="2000" dirty="0"/>
              <a:t>участь у </a:t>
            </a:r>
            <a:r>
              <a:rPr sz="2000" spc="5" dirty="0"/>
              <a:t> </a:t>
            </a:r>
            <a:r>
              <a:rPr sz="2000" spc="-10" dirty="0"/>
              <a:t>Грюнвальдській</a:t>
            </a:r>
            <a:r>
              <a:rPr sz="2000" spc="-40" dirty="0"/>
              <a:t> </a:t>
            </a:r>
            <a:r>
              <a:rPr sz="2000" spc="-5" dirty="0"/>
              <a:t>битві</a:t>
            </a:r>
            <a:r>
              <a:rPr sz="2000" spc="-15" dirty="0"/>
              <a:t> </a:t>
            </a:r>
            <a:r>
              <a:rPr sz="2000" spc="-5" dirty="0"/>
              <a:t>на</a:t>
            </a:r>
            <a:r>
              <a:rPr sz="2000" spc="-20" dirty="0"/>
              <a:t> </a:t>
            </a:r>
            <a:r>
              <a:rPr sz="2000" spc="-5" dirty="0"/>
              <a:t>боці</a:t>
            </a:r>
            <a:r>
              <a:rPr sz="2000" spc="-30" dirty="0"/>
              <a:t> </a:t>
            </a:r>
            <a:r>
              <a:rPr sz="2000" spc="-10" dirty="0"/>
              <a:t>Королівства</a:t>
            </a:r>
            <a:r>
              <a:rPr sz="2000" spc="-30" dirty="0"/>
              <a:t> </a:t>
            </a:r>
            <a:r>
              <a:rPr sz="2000" spc="-10" dirty="0"/>
              <a:t>Польського</a:t>
            </a:r>
            <a:r>
              <a:rPr sz="2000" spc="-45" dirty="0"/>
              <a:t> </a:t>
            </a:r>
            <a:r>
              <a:rPr sz="2000" dirty="0"/>
              <a:t>і</a:t>
            </a:r>
            <a:r>
              <a:rPr sz="2000" spc="-20" dirty="0"/>
              <a:t> </a:t>
            </a:r>
            <a:r>
              <a:rPr sz="2000" spc="-10" dirty="0"/>
              <a:t>Великого</a:t>
            </a:r>
            <a:endParaRPr sz="2000"/>
          </a:p>
          <a:p>
            <a:pPr marL="387350">
              <a:lnSpc>
                <a:spcPct val="100000"/>
              </a:lnSpc>
            </a:pPr>
            <a:r>
              <a:rPr sz="2000" spc="-5" dirty="0"/>
              <a:t>князівства</a:t>
            </a:r>
            <a:r>
              <a:rPr sz="2000" dirty="0"/>
              <a:t> </a:t>
            </a:r>
            <a:r>
              <a:rPr sz="2000" spc="-15" dirty="0"/>
              <a:t>Литовського</a:t>
            </a:r>
            <a:r>
              <a:rPr sz="2000" spc="-25" dirty="0"/>
              <a:t> </a:t>
            </a:r>
            <a:r>
              <a:rPr sz="2000" dirty="0"/>
              <a:t>(ВКЛ)</a:t>
            </a:r>
            <a:r>
              <a:rPr sz="2000" spc="-5" dirty="0"/>
              <a:t> </a:t>
            </a:r>
            <a:r>
              <a:rPr sz="2000" spc="-10" dirty="0"/>
              <a:t>проти </a:t>
            </a:r>
            <a:r>
              <a:rPr sz="2000" spc="-20" dirty="0"/>
              <a:t>Тевтонського</a:t>
            </a:r>
            <a:r>
              <a:rPr sz="2000" spc="-30" dirty="0"/>
              <a:t> Ордену.</a:t>
            </a:r>
            <a:endParaRPr sz="2000"/>
          </a:p>
        </p:txBody>
      </p:sp>
      <p:grpSp>
        <p:nvGrpSpPr>
          <p:cNvPr id="3" name="object 3"/>
          <p:cNvGrpSpPr/>
          <p:nvPr/>
        </p:nvGrpSpPr>
        <p:grpSpPr>
          <a:xfrm>
            <a:off x="664463" y="1510283"/>
            <a:ext cx="8347075" cy="2481580"/>
            <a:chOff x="664463" y="1510283"/>
            <a:chExt cx="8347075" cy="24815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85331" y="1510283"/>
              <a:ext cx="2926080" cy="18013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5619" y="2136647"/>
              <a:ext cx="3009900" cy="185470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463" y="1511807"/>
              <a:ext cx="2924556" cy="17998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6164707" y="3425190"/>
            <a:ext cx="2385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Перемишльська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земля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22523" y="4038092"/>
            <a:ext cx="18624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Подільська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земля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217" y="3429457"/>
            <a:ext cx="168084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Галицька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земля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1123" y="4507991"/>
            <a:ext cx="2907791" cy="1792224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710590" y="6322872"/>
            <a:ext cx="1702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Холмська</a:t>
            </a:r>
            <a:r>
              <a:rPr sz="1800" b="1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земля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579364" y="4477511"/>
            <a:ext cx="2929128" cy="1818132"/>
          </a:xfrm>
          <a:prstGeom prst="rect">
            <a:avLst/>
          </a:prstGeom>
        </p:spPr>
      </p:pic>
      <p:sp>
        <p:nvSpPr>
          <p:cNvPr id="13" name="object 13"/>
          <p:cNvSpPr txBox="1"/>
          <p:nvPr/>
        </p:nvSpPr>
        <p:spPr>
          <a:xfrm>
            <a:off x="5696203" y="6334150"/>
            <a:ext cx="17519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Львівська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земля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904" y="620268"/>
            <a:ext cx="3273552" cy="201625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3291" y="620268"/>
            <a:ext cx="3273552" cy="201625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645668" y="3525139"/>
            <a:ext cx="7870190" cy="2063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Прапори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Руських</a:t>
            </a:r>
            <a:r>
              <a:rPr sz="20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земель у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складі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Великого</a:t>
            </a:r>
            <a:r>
              <a:rPr sz="2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князівства</a:t>
            </a:r>
            <a:r>
              <a:rPr sz="20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Литовського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50">
              <a:latin typeface="Times New Roman"/>
              <a:cs typeface="Times New Roman"/>
            </a:endParaRPr>
          </a:p>
          <a:p>
            <a:pPr marL="180340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Руські</a:t>
            </a:r>
            <a:r>
              <a:rPr sz="1800" b="1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землі ВКЛ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Київщина,</a:t>
            </a:r>
            <a:endParaRPr sz="1800">
              <a:latin typeface="Times New Roman"/>
              <a:cs typeface="Times New Roman"/>
            </a:endParaRPr>
          </a:p>
          <a:p>
            <a:pPr marL="3804920" marR="2901315" indent="-1905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Полоцьк,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Б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я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щ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а,</a:t>
            </a:r>
            <a:endParaRPr sz="1800">
              <a:latin typeface="Times New Roman"/>
              <a:cs typeface="Times New Roman"/>
            </a:endParaRPr>
          </a:p>
          <a:p>
            <a:pPr marL="380492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Чернігівщина,</a:t>
            </a:r>
            <a:endParaRPr sz="1800">
              <a:latin typeface="Times New Roman"/>
              <a:cs typeface="Times New Roman"/>
            </a:endParaRPr>
          </a:p>
          <a:p>
            <a:pPr marL="3804920">
              <a:lnSpc>
                <a:spcPct val="100000"/>
              </a:lnSpc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Волинь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0895" y="3788664"/>
            <a:ext cx="3965448" cy="204368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0559" y="973836"/>
            <a:ext cx="4052316" cy="255117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96188" y="1366520"/>
            <a:ext cx="2134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Загальновійськовий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683" y="1640840"/>
            <a:ext cx="26746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77620" algn="l"/>
              </a:tabLst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Війська	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Запорозького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30270" y="1366520"/>
            <a:ext cx="76898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885" marR="5080" indent="-21082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ор  ча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с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ів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8683" y="1914855"/>
            <a:ext cx="36588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Хмельниччини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(1648-1657рр.),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дарований козакам королем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Яном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 Казимиром.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9502" y="3858259"/>
            <a:ext cx="767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пор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807579" y="3858259"/>
            <a:ext cx="8585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Б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дана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19447" y="3858259"/>
            <a:ext cx="16681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Особистий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Х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мел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ь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и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ць</a:t>
            </a:r>
            <a:r>
              <a:rPr sz="18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64553" y="4132579"/>
            <a:ext cx="117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157973" y="4132579"/>
            <a:ext cx="15055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традиційними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19447" y="4406595"/>
            <a:ext cx="444627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козацькими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символами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зірками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та </a:t>
            </a:r>
            <a:r>
              <a:rPr sz="1800" b="1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срібним хрестом над місяцем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–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аналогам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якоря,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ранньохристиянського</a:t>
            </a:r>
            <a:r>
              <a:rPr sz="1800" b="1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знаку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надії.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19447" y="5231638"/>
            <a:ext cx="180530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95"/>
              </a:spcBef>
              <a:tabLst>
                <a:tab pos="1074420" algn="l"/>
              </a:tabLst>
            </a:pP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Н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рі  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Б.ХГ.В.З.Е.К.МЛС.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203950" y="5231638"/>
            <a:ext cx="245999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210310" algn="l"/>
              </a:tabLst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присутня	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абревіатура</a:t>
            </a:r>
            <a:endParaRPr sz="1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–</a:t>
            </a:r>
            <a:r>
              <a:rPr sz="1600" b="1" spc="5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Богдан</a:t>
            </a:r>
            <a:r>
              <a:rPr sz="1600" b="1" spc="50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Хмельницький,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7038" y="5719368"/>
            <a:ext cx="2139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18310" algn="l"/>
              </a:tabLst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З</a:t>
            </a:r>
            <a:r>
              <a:rPr sz="1600" b="1" spc="-30" dirty="0">
                <a:solidFill>
                  <a:srgbClr val="FFFFFF"/>
                </a:solidFill>
                <a:latin typeface="Times New Roman"/>
                <a:cs typeface="Times New Roman"/>
              </a:rPr>
              <a:t>а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р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зь</a:t>
            </a:r>
            <a:r>
              <a:rPr sz="16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к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,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й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r>
              <a:rPr sz="16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г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о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19447" y="5719368"/>
            <a:ext cx="2033905" cy="5429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73480" algn="l"/>
              </a:tabLst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гетьман	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Війська 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королівської</a:t>
            </a:r>
            <a:r>
              <a:rPr sz="16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милості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896518" y="196976"/>
            <a:ext cx="7309484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dirty="0"/>
              <a:t>За</a:t>
            </a:r>
            <a:r>
              <a:rPr sz="2000" spc="-10" dirty="0"/>
              <a:t> козацько-гетьманської</a:t>
            </a:r>
            <a:r>
              <a:rPr sz="2000" spc="-35" dirty="0"/>
              <a:t> </a:t>
            </a:r>
            <a:r>
              <a:rPr sz="2000" dirty="0"/>
              <a:t>доби</a:t>
            </a:r>
            <a:r>
              <a:rPr sz="2000" spc="5" dirty="0"/>
              <a:t> </a:t>
            </a:r>
            <a:r>
              <a:rPr sz="2000" spc="-5" dirty="0"/>
              <a:t>з'являється</a:t>
            </a:r>
            <a:r>
              <a:rPr sz="2000" spc="25" dirty="0"/>
              <a:t> </a:t>
            </a:r>
            <a:r>
              <a:rPr sz="2000" spc="-10" dirty="0"/>
              <a:t>новий</a:t>
            </a:r>
            <a:r>
              <a:rPr sz="2000" spc="-35" dirty="0"/>
              <a:t> </a:t>
            </a:r>
            <a:r>
              <a:rPr sz="2000" spc="-5" dirty="0"/>
              <a:t>характерний</a:t>
            </a:r>
            <a:endParaRPr sz="2000"/>
          </a:p>
          <a:p>
            <a:pPr algn="ctr">
              <a:lnSpc>
                <a:spcPct val="100000"/>
              </a:lnSpc>
            </a:pPr>
            <a:r>
              <a:rPr sz="2000" spc="-5" dirty="0"/>
              <a:t>прапорний</a:t>
            </a:r>
            <a:r>
              <a:rPr sz="2000" spc="-40" dirty="0"/>
              <a:t> </a:t>
            </a:r>
            <a:r>
              <a:rPr sz="2000" spc="-10" dirty="0"/>
              <a:t>колір,</a:t>
            </a:r>
            <a:r>
              <a:rPr sz="2000" spc="-35" dirty="0"/>
              <a:t> </a:t>
            </a:r>
            <a:r>
              <a:rPr sz="2000" spc="5" dirty="0"/>
              <a:t>так </a:t>
            </a:r>
            <a:r>
              <a:rPr sz="2000" dirty="0"/>
              <a:t>званий</a:t>
            </a:r>
            <a:r>
              <a:rPr sz="2000" spc="-30" dirty="0"/>
              <a:t> </a:t>
            </a:r>
            <a:r>
              <a:rPr sz="2000" spc="-10" dirty="0"/>
              <a:t>малиновий</a:t>
            </a:r>
            <a:r>
              <a:rPr sz="2000" spc="-35" dirty="0"/>
              <a:t> </a:t>
            </a:r>
            <a:r>
              <a:rPr sz="2000" spc="-5" dirty="0"/>
              <a:t>(червоний).</a:t>
            </a:r>
            <a:endParaRPr sz="2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0501" y="79628"/>
            <a:ext cx="5345430" cy="67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6400" algn="ctr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Козацькі</a:t>
            </a:r>
            <a:r>
              <a:rPr spc="-5" dirty="0"/>
              <a:t> </a:t>
            </a:r>
            <a:r>
              <a:rPr spc="-10" dirty="0"/>
              <a:t>прапори</a:t>
            </a:r>
            <a:r>
              <a:rPr spc="10" dirty="0"/>
              <a:t> </a:t>
            </a:r>
            <a:r>
              <a:rPr dirty="0"/>
              <a:t>1651</a:t>
            </a:r>
            <a:r>
              <a:rPr spc="-15" dirty="0"/>
              <a:t> року</a:t>
            </a: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800" spc="-10" dirty="0"/>
              <a:t>Прапори</a:t>
            </a:r>
            <a:r>
              <a:rPr sz="1800" spc="10" dirty="0"/>
              <a:t> </a:t>
            </a:r>
            <a:r>
              <a:rPr sz="1800" spc="-10" dirty="0"/>
              <a:t>Київського</a:t>
            </a:r>
            <a:r>
              <a:rPr sz="1800" spc="-20" dirty="0"/>
              <a:t> </a:t>
            </a:r>
            <a:r>
              <a:rPr sz="1800" spc="-15" dirty="0"/>
              <a:t>полку</a:t>
            </a:r>
            <a:r>
              <a:rPr sz="1800" spc="10" dirty="0"/>
              <a:t> </a:t>
            </a:r>
            <a:r>
              <a:rPr sz="1800" dirty="0"/>
              <a:t>і </a:t>
            </a:r>
            <a:r>
              <a:rPr sz="1800" spc="-10" dirty="0"/>
              <a:t>Київського</a:t>
            </a:r>
            <a:r>
              <a:rPr sz="1800" spc="-20" dirty="0"/>
              <a:t> </a:t>
            </a:r>
            <a:r>
              <a:rPr sz="1800" spc="-10" dirty="0"/>
              <a:t>магістрату</a:t>
            </a:r>
            <a:endParaRPr sz="18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59" y="1126236"/>
            <a:ext cx="1453896" cy="1219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15328" y="2487167"/>
            <a:ext cx="2020824" cy="1155191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11979" y="1164336"/>
            <a:ext cx="2089403" cy="114300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51304" y="1126236"/>
            <a:ext cx="2228088" cy="1219200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659880" y="1135380"/>
            <a:ext cx="2086355" cy="1171956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2263139" y="2491739"/>
            <a:ext cx="4330065" cy="1153795"/>
            <a:chOff x="2263139" y="2491739"/>
            <a:chExt cx="4330065" cy="1153795"/>
          </a:xfrm>
        </p:grpSpPr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63139" y="2528315"/>
              <a:ext cx="1975104" cy="108051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79391" y="2491739"/>
              <a:ext cx="2313432" cy="1153668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850895" y="3815588"/>
            <a:ext cx="32359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Прапори</a:t>
            </a:r>
            <a:r>
              <a:rPr sz="1800" b="1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Чернігівського</a:t>
            </a:r>
            <a:r>
              <a:rPr sz="1800" b="1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полку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12" name="object 1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7556" y="2564892"/>
            <a:ext cx="1761744" cy="1080516"/>
          </a:xfrm>
          <a:prstGeom prst="rect">
            <a:avLst/>
          </a:prstGeom>
        </p:spPr>
      </p:pic>
      <p:grpSp>
        <p:nvGrpSpPr>
          <p:cNvPr id="13" name="object 13"/>
          <p:cNvGrpSpPr/>
          <p:nvPr/>
        </p:nvGrpSpPr>
        <p:grpSpPr>
          <a:xfrm>
            <a:off x="4931664" y="4293108"/>
            <a:ext cx="3778250" cy="2345690"/>
            <a:chOff x="4931664" y="4293108"/>
            <a:chExt cx="3778250" cy="2345690"/>
          </a:xfrm>
        </p:grpSpPr>
        <p:pic>
          <p:nvPicPr>
            <p:cNvPr id="14" name="object 1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31664" y="4293108"/>
              <a:ext cx="1894332" cy="131825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91172" y="4293108"/>
              <a:ext cx="1618487" cy="120853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426964" y="5340096"/>
              <a:ext cx="1956815" cy="1298448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394715" y="4274820"/>
            <a:ext cx="4044950" cy="2394585"/>
            <a:chOff x="394715" y="4274820"/>
            <a:chExt cx="4044950" cy="2394585"/>
          </a:xfrm>
        </p:grpSpPr>
        <p:pic>
          <p:nvPicPr>
            <p:cNvPr id="18" name="object 1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4715" y="4293108"/>
              <a:ext cx="2036064" cy="13014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72155" y="4274820"/>
              <a:ext cx="1667256" cy="124510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12748" y="5373624"/>
              <a:ext cx="1632203" cy="1295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1411" y="6061964"/>
            <a:ext cx="376047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 Домонтівської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сотні,</a:t>
            </a:r>
            <a:r>
              <a:rPr sz="18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1762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808" y="394715"/>
            <a:ext cx="2142743" cy="291236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713603" y="3369005"/>
            <a:ext cx="2902585" cy="575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Зворотня</a:t>
            </a:r>
            <a:r>
              <a:rPr sz="1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сторона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прапора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Лубенського</a:t>
            </a:r>
            <a:r>
              <a:rPr sz="1800" b="1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полку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(1758</a:t>
            </a:r>
            <a:r>
              <a:rPr sz="18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р.)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32" y="405384"/>
            <a:ext cx="4398264" cy="291236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44727" y="3344036"/>
            <a:ext cx="417385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3320" marR="5080" indent="-1151255">
              <a:lnSpc>
                <a:spcPct val="100000"/>
              </a:lnSpc>
              <a:spcBef>
                <a:spcPts val="100"/>
              </a:spcBef>
              <a:tabLst>
                <a:tab pos="1948814" algn="l"/>
              </a:tabLst>
            </a:pP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Корогва </a:t>
            </a: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Сенчанської </a:t>
            </a:r>
            <a:r>
              <a:rPr sz="18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сотні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Лубенського </a:t>
            </a:r>
            <a:r>
              <a:rPr sz="1800" b="1" spc="-43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полку	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(XVIII</a:t>
            </a:r>
            <a:r>
              <a:rPr sz="18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ст.)</a:t>
            </a:r>
            <a:endParaRPr sz="1800">
              <a:latin typeface="Times New Roman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7532" y="4044696"/>
            <a:ext cx="4320540" cy="2552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8000">
        <p:split orient="vert"/>
      </p:transition>
    </mc:Choice>
    <mc:Fallback>
      <p:transition spd="slow" advClick="0" advTm="800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2140</Words>
  <Application>Microsoft Office PowerPoint</Application>
  <PresentationFormat>Экран (4:3)</PresentationFormat>
  <Paragraphs>275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Arial</vt:lpstr>
      <vt:lpstr>Calibri</vt:lpstr>
      <vt:lpstr>Tahoma</vt:lpstr>
      <vt:lpstr>Times New Roman</vt:lpstr>
      <vt:lpstr>Wingdings</vt:lpstr>
      <vt:lpstr>Office Theme</vt:lpstr>
      <vt:lpstr>ДЕРЖАВНИЙ БІОТЕХНОЛОГІЧНИЙ УНІВЕРСИТЕТ  НАУКОВА БІБЛІОТЕКА</vt:lpstr>
      <vt:lpstr>Україна як суверенна держава має власні державні символи</vt:lpstr>
      <vt:lpstr>Еволюція Державного Прапору України</vt:lpstr>
      <vt:lpstr>Державний Прапор – невід’ємний атрибут кожної країни, що символізує її суверенітет й уособлює самобутність та</vt:lpstr>
      <vt:lpstr>Корогви руських земель, які у 1410 р. брали участь у  Грюнвальдській битві на боці Королівства Польського і Великого князівства Литовського (ВКЛ) проти Тевтонського Ордену.</vt:lpstr>
      <vt:lpstr>Презентация PowerPoint</vt:lpstr>
      <vt:lpstr>За козацько-гетьманської доби з'являється новий характерний прапорний колір, так званий малиновий (червоний).</vt:lpstr>
      <vt:lpstr>Козацькі прапори 1651 року Прапори Київського полку і Київського магістрату</vt:lpstr>
      <vt:lpstr>Презентация PowerPoint</vt:lpstr>
      <vt:lpstr>Запорізька Січ дала початок українському морському  прапорництву.</vt:lpstr>
      <vt:lpstr>Презентация PowerPoint</vt:lpstr>
      <vt:lpstr>Презентация PowerPoint</vt:lpstr>
      <vt:lpstr>Прапор Махновського руху  (1918 –1921 рр.)</vt:lpstr>
      <vt:lpstr>Прапор УСРР з 1923 р.</vt:lpstr>
      <vt:lpstr>Презентация PowerPoint</vt:lpstr>
      <vt:lpstr>Еволюція Державного Герба України</vt:lpstr>
      <vt:lpstr>Слово «герб» походить від слова die Erbe (нім.) – спадщина.</vt:lpstr>
      <vt:lpstr>З найдавніших часів тризуб шанується як магічний знак, свого  роду оберіг. Існує до 30 теорій походження і значення тризуба (сокіл,  якір, символ триєдинства світу тощо).</vt:lpstr>
      <vt:lpstr>Найдавніші герби відомі з періоду Галицько-Волинської  держави</vt:lpstr>
      <vt:lpstr>Перемишльський орел  XIII ст.</vt:lpstr>
      <vt:lpstr>У складі Великого князівства Литовського та Королівства  Польського українські землі були представлені земельними  гербами.</vt:lpstr>
      <vt:lpstr>Від кінця XVI ст. відомий герб Війська Запорізького – козак з  мушкетом, який спочатку утвердився як територіальний символ,  а у XVIII ст. трактувався як національний.</vt:lpstr>
      <vt:lpstr>Вперше великий герб з’явився в Україні у 1765 р., коли  президент ІІ Малоросійської колегії граф Румянцев запропонував  замінити стару печатку з козаком (гербом Війська Запорізького).</vt:lpstr>
      <vt:lpstr>З 1861 р. до 1917 р. символи українських земель з’являлися тільки на  великому гербі Російської імперії. Крім того, Україна була представлена  губернськими гербами.</vt:lpstr>
      <vt:lpstr>Офіційні герби українських земель, що входили до складу Австрійської (Австро-Угорської) імперії</vt:lpstr>
      <vt:lpstr>З відродженням української державності у 1917 р., проголошенням незалежності УНР постало питання  про Державний Герб України.</vt:lpstr>
      <vt:lpstr>Презентация PowerPoint</vt:lpstr>
      <vt:lpstr>Презентация PowerPoint</vt:lpstr>
      <vt:lpstr>Герби Радянської України</vt:lpstr>
      <vt:lpstr>Презентация PowerPoint</vt:lpstr>
      <vt:lpstr>З 1996 року проводились конкурси кращих проєктів Великого Державного Герба України.</vt:lpstr>
      <vt:lpstr>Презентация PowerPoint</vt:lpstr>
      <vt:lpstr>Презентация PowerPoint</vt:lpstr>
      <vt:lpstr>Презентация PowerPoint</vt:lpstr>
      <vt:lpstr>Еволюція Державного Гімну України</vt:lpstr>
      <vt:lpstr>Гімн – урочиста пісня держави</vt:lpstr>
      <vt:lpstr>Перші творці українського гімну</vt:lpstr>
      <vt:lpstr>Презентация PowerPoint</vt:lpstr>
      <vt:lpstr>Презентация PowerPoint</vt:lpstr>
      <vt:lpstr>Презентация PowerPoint</vt:lpstr>
      <vt:lpstr>Пропонуємо ознайомитися з літературою про  державні символи України</vt:lpstr>
      <vt:lpstr>Презентация PowerPoint</vt:lpstr>
      <vt:lpstr>Державний Гімн України [Текст] : попул. іст. нарис /  упоряд.: М. П. Линник, В. М. Пономаренко ; авт. тексту М.  П. Загайкевич. – Київ : Музична Укpаїна, 2006. – 56 с.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Культурно-історичні символи України</dc:title>
  <dc:creator>COMP</dc:creator>
  <cp:lastModifiedBy>L530</cp:lastModifiedBy>
  <cp:revision>2</cp:revision>
  <dcterms:created xsi:type="dcterms:W3CDTF">2022-08-21T05:24:23Z</dcterms:created>
  <dcterms:modified xsi:type="dcterms:W3CDTF">2022-08-21T05:33:16Z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2022-08-21T00:00:00Z</vt:filetime>
  </property>
</Properties>
</file>