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82" r:id="rId5"/>
    <p:sldId id="269" r:id="rId6"/>
    <p:sldId id="277" r:id="rId7"/>
    <p:sldId id="286" r:id="rId8"/>
    <p:sldId id="287" r:id="rId9"/>
    <p:sldId id="291" r:id="rId10"/>
    <p:sldId id="278" r:id="rId11"/>
    <p:sldId id="280" r:id="rId12"/>
    <p:sldId id="281" r:id="rId13"/>
    <p:sldId id="284" r:id="rId14"/>
    <p:sldId id="283" r:id="rId15"/>
    <p:sldId id="292" r:id="rId16"/>
    <p:sldId id="274" r:id="rId17"/>
    <p:sldId id="289" r:id="rId18"/>
    <p:sldId id="290" r:id="rId19"/>
    <p:sldId id="275" r:id="rId20"/>
    <p:sldId id="267" r:id="rId21"/>
    <p:sldId id="288" r:id="rId22"/>
    <p:sldId id="285" r:id="rId23"/>
    <p:sldId id="260" r:id="rId24"/>
    <p:sldId id="263" r:id="rId25"/>
    <p:sldId id="279" r:id="rId26"/>
    <p:sldId id="261" r:id="rId27"/>
    <p:sldId id="264" r:id="rId28"/>
    <p:sldId id="270" r:id="rId29"/>
    <p:sldId id="272" r:id="rId30"/>
  </p:sldIdLst>
  <p:sldSz cx="9577388"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290" y="60"/>
      </p:cViewPr>
      <p:guideLst>
        <p:guide orient="horz" pos="2160"/>
        <p:guide pos="30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577388"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577388"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5773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5773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43647" y="5052546"/>
            <a:ext cx="590418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6D26BA-42D7-41DE-95E2-77045AFAC885}" type="slidenum">
              <a:rPr lang="ru-RU" smtClean="0"/>
              <a:pPr/>
              <a:t>‹#›</a:t>
            </a:fld>
            <a:endParaRPr lang="ru-RU"/>
          </a:p>
        </p:txBody>
      </p:sp>
      <p:sp>
        <p:nvSpPr>
          <p:cNvPr id="2" name="Title 1"/>
          <p:cNvSpPr>
            <a:spLocks noGrp="1"/>
          </p:cNvSpPr>
          <p:nvPr>
            <p:ph type="ctrTitle"/>
          </p:nvPr>
        </p:nvSpPr>
        <p:spPr>
          <a:xfrm>
            <a:off x="856332" y="3132290"/>
            <a:ext cx="7515433"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transition spd="slow" advClick="0" advTm="8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95289" y="731519"/>
            <a:ext cx="6704172"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6D26BA-42D7-41DE-95E2-77045AFAC885}" type="slidenum">
              <a:rPr lang="ru-RU" smtClean="0"/>
              <a:pPr/>
              <a:t>‹#›</a:t>
            </a:fld>
            <a:endParaRPr lang="ru-RU"/>
          </a:p>
        </p:txBody>
      </p:sp>
    </p:spTree>
  </p:cSld>
  <p:clrMapOvr>
    <a:masterClrMapping/>
  </p:clrMapOvr>
  <p:transition spd="slow" advClick="0" advTm="8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8442" y="376518"/>
            <a:ext cx="2154912"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481663" y="731520"/>
            <a:ext cx="5058175"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6D26BA-42D7-41DE-95E2-77045AFAC885}" type="slidenum">
              <a:rPr lang="ru-RU" smtClean="0"/>
              <a:pPr/>
              <a:t>‹#›</a:t>
            </a:fld>
            <a:endParaRPr lang="ru-RU"/>
          </a:p>
        </p:txBody>
      </p:sp>
    </p:spTree>
  </p:cSld>
  <p:clrMapOvr>
    <a:masterClrMapping/>
  </p:clrMapOvr>
  <p:transition spd="slow" advClick="0" advTm="8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6D26BA-42D7-41DE-95E2-77045AFAC885}"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97173" y="731520"/>
            <a:ext cx="67041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transition spd="slow" advClick="0" advTm="8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5773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5773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5773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5773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9560" y="2172648"/>
            <a:ext cx="6249461"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118293" y="4607511"/>
            <a:ext cx="6253471"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6D26BA-42D7-41DE-95E2-77045AFAC885}" type="slidenum">
              <a:rPr lang="ru-RU" smtClean="0"/>
              <a:pPr/>
              <a:t>‹#›</a:t>
            </a:fld>
            <a:endParaRPr lang="ru-RU"/>
          </a:p>
        </p:txBody>
      </p:sp>
    </p:spTree>
  </p:cSld>
  <p:clrMapOvr>
    <a:masterClrMapping/>
  </p:clrMapOvr>
  <p:transition spd="slow" advClick="0" advTm="8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6D26BA-42D7-41DE-95E2-77045AFAC885}"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97172" y="731519"/>
            <a:ext cx="350532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865313" y="731520"/>
            <a:ext cx="350532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transition spd="slow" advClick="0" advTm="8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7174" y="731520"/>
            <a:ext cx="350532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11258" y="1400327"/>
            <a:ext cx="350532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67565" y="731520"/>
            <a:ext cx="350532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865180" y="1399032"/>
            <a:ext cx="350532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6D26BA-42D7-41DE-95E2-77045AFAC885}"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transition spd="slow" advClick="0" advTm="8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6D26BA-42D7-41DE-95E2-77045AFAC885}" type="slidenum">
              <a:rPr lang="ru-RU" smtClean="0"/>
              <a:pPr/>
              <a:t>‹#›</a:t>
            </a:fld>
            <a:endParaRPr lang="ru-RU"/>
          </a:p>
        </p:txBody>
      </p:sp>
    </p:spTree>
  </p:cSld>
  <p:clrMapOvr>
    <a:masterClrMapping/>
  </p:clrMapOvr>
  <p:transition spd="slow" advClick="0" advTm="8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6D26BA-42D7-41DE-95E2-77045AFAC885}" type="slidenum">
              <a:rPr lang="ru-RU" smtClean="0"/>
              <a:pPr/>
              <a:t>‹#›</a:t>
            </a:fld>
            <a:endParaRPr lang="ru-RU"/>
          </a:p>
        </p:txBody>
      </p:sp>
    </p:spTree>
  </p:cSld>
  <p:clrMapOvr>
    <a:masterClrMapping/>
  </p:clrMapOvr>
  <p:transition spd="slow" advClick="0" advTm="8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78865" y="2209801"/>
            <a:ext cx="3808420"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811229" y="731520"/>
            <a:ext cx="4207478"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6752" y="3497802"/>
            <a:ext cx="3549269"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6D26BA-42D7-41DE-95E2-77045AFAC885}" type="slidenum">
              <a:rPr lang="ru-RU" smtClean="0"/>
              <a:pPr/>
              <a:t>‹#›</a:t>
            </a:fld>
            <a:endParaRPr lang="ru-RU"/>
          </a:p>
        </p:txBody>
      </p:sp>
    </p:spTree>
  </p:cSld>
  <p:clrMapOvr>
    <a:masterClrMapping/>
  </p:clrMapOvr>
  <p:transition spd="slow" advClick="0" advTm="8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5773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5773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5773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5773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687280" y="1143000"/>
            <a:ext cx="4309825"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9495" y="1010486"/>
            <a:ext cx="3869200"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4C84686-E05E-4C6C-AD8A-DB137AE4A3D8}" type="datetimeFigureOut">
              <a:rPr lang="ru-RU" smtClean="0"/>
              <a:pPr/>
              <a:t>27.06.2022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6D26BA-42D7-41DE-95E2-77045AFAC885}" type="slidenum">
              <a:rPr lang="ru-RU" smtClean="0"/>
              <a:pPr/>
              <a:t>‹#›</a:t>
            </a:fld>
            <a:endParaRPr lang="ru-RU"/>
          </a:p>
        </p:txBody>
      </p:sp>
      <p:sp>
        <p:nvSpPr>
          <p:cNvPr id="2" name="Title 1"/>
          <p:cNvSpPr>
            <a:spLocks noGrp="1"/>
          </p:cNvSpPr>
          <p:nvPr>
            <p:ph type="title"/>
          </p:nvPr>
        </p:nvSpPr>
        <p:spPr>
          <a:xfrm>
            <a:off x="761738" y="4464421"/>
            <a:ext cx="6686091"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transition spd="slow" advClick="0" advTm="8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577388"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577388"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5773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577388"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878284" y="4372168"/>
            <a:ext cx="6821177"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97173" y="732260"/>
            <a:ext cx="6704172"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64737" y="6172201"/>
            <a:ext cx="2633782"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4C84686-E05E-4C6C-AD8A-DB137AE4A3D8}" type="datetimeFigureOut">
              <a:rPr lang="ru-RU" smtClean="0"/>
              <a:pPr/>
              <a:t>27.06.2022</a:t>
            </a:fld>
            <a:endParaRPr lang="ru-RU"/>
          </a:p>
        </p:txBody>
      </p:sp>
      <p:sp>
        <p:nvSpPr>
          <p:cNvPr id="5" name="Footer Placeholder 4"/>
          <p:cNvSpPr>
            <a:spLocks noGrp="1"/>
          </p:cNvSpPr>
          <p:nvPr>
            <p:ph type="ftr" sz="quarter" idx="3"/>
          </p:nvPr>
        </p:nvSpPr>
        <p:spPr>
          <a:xfrm>
            <a:off x="478869" y="6172201"/>
            <a:ext cx="351171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990578" y="6172201"/>
            <a:ext cx="191547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16D26BA-42D7-41DE-95E2-77045AFAC88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8000">
    <p:wedge/>
  </p:transition>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1" y="1"/>
            <a:ext cx="9577388" cy="686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916486" y="1935043"/>
            <a:ext cx="6502555" cy="1569660"/>
          </a:xfrm>
          <a:prstGeom prst="rect">
            <a:avLst/>
          </a:prstGeom>
          <a:noFill/>
        </p:spPr>
        <p:txBody>
          <a:bodyPr wrap="square" lIns="91440" tIns="45720" rIns="91440" bIns="45720">
            <a:spAutoFit/>
          </a:bodyPr>
          <a:lstStyle/>
          <a:p>
            <a:pPr algn="ctr"/>
            <a:r>
              <a:rPr lang="ru-RU" sz="4800" b="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ru-RU" sz="4800" b="1" dirty="0" err="1">
                <a:ln w="18415" cmpd="sng">
                  <a:solidFill>
                    <a:srgbClr val="00B0F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Оберіг</a:t>
            </a:r>
            <a:r>
              <a:rPr lang="ru-RU" sz="4800" b="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4800" b="1" dirty="0" err="1">
                <a:ln w="18415" cmpd="sng">
                  <a:solidFill>
                    <a:srgbClr val="00B0F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нашої</a:t>
            </a:r>
            <a:r>
              <a:rPr lang="ru-RU" sz="4800" b="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4800" b="1" dirty="0" err="1">
                <a:ln w="18415" cmpd="sng">
                  <a:solidFill>
                    <a:srgbClr val="00B0F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державності</a:t>
            </a:r>
            <a:r>
              <a:rPr lang="ru-RU" sz="4800" b="1" dirty="0">
                <a:ln w="18415" cmpd="sng">
                  <a:solidFill>
                    <a:srgbClr val="00B0F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6" name="Заголовок 3"/>
          <p:cNvSpPr txBox="1">
            <a:spLocks/>
          </p:cNvSpPr>
          <p:nvPr/>
        </p:nvSpPr>
        <p:spPr>
          <a:xfrm>
            <a:off x="2916486" y="715015"/>
            <a:ext cx="6236949" cy="60391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j-ea"/>
                <a:cs typeface="Times New Roman" pitchFamily="18" charset="0"/>
              </a:rPr>
              <a:t>ДЕРЖАВНИЙ БІОТЕХНОЛОГІЧНИЙ УНІВЕРСИТЕТ</a:t>
            </a:r>
            <a:br>
              <a:rPr kumimoji="0" lang="uk-UA" sz="2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j-ea"/>
                <a:cs typeface="Times New Roman" pitchFamily="18" charset="0"/>
              </a:rPr>
            </a:br>
            <a:endParaRPr kumimoji="0" lang="uk-UA" sz="2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j-ea"/>
                <a:cs typeface="Times New Roman" pitchFamily="18" charset="0"/>
              </a:rPr>
              <a:t>НАУКОВА БІБЛІОТЕКА</a:t>
            </a:r>
            <a:endParaRPr kumimoji="0" lang="ru-RU" sz="2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j-ea"/>
              <a:cs typeface="Times New Roman" pitchFamily="18" charset="0"/>
            </a:endParaRPr>
          </a:p>
        </p:txBody>
      </p:sp>
      <p:sp>
        <p:nvSpPr>
          <p:cNvPr id="5" name="Прямоугольник 4"/>
          <p:cNvSpPr/>
          <p:nvPr/>
        </p:nvSpPr>
        <p:spPr>
          <a:xfrm>
            <a:off x="2669526" y="3533741"/>
            <a:ext cx="5515036" cy="369332"/>
          </a:xfrm>
          <a:prstGeom prst="rect">
            <a:avLst/>
          </a:prstGeom>
        </p:spPr>
        <p:txBody>
          <a:bodyPr wrap="none">
            <a:spAutoFit/>
          </a:bodyPr>
          <a:lstStyle/>
          <a:p>
            <a:r>
              <a:rPr lang="ru-RU" b="1" i="1" dirty="0">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ru-RU" b="1" i="1" dirty="0" err="1">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віртуальна</a:t>
            </a:r>
            <a:r>
              <a:rPr lang="ru-RU" b="1" i="1" dirty="0">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b="1" i="1" dirty="0" err="1">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виставка</a:t>
            </a:r>
            <a:r>
              <a:rPr lang="ru-RU" b="1" i="1" dirty="0">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до </a:t>
            </a:r>
            <a:r>
              <a:rPr lang="uk-UA" b="1" i="1" dirty="0">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Дня Конституції України</a:t>
            </a:r>
            <a:r>
              <a:rPr lang="ru-RU" b="1" i="1" dirty="0">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159638778"/>
      </p:ext>
    </p:extLst>
  </p:cSld>
  <p:clrMapOvr>
    <a:masterClrMapping/>
  </p:clrMapOvr>
  <mc:AlternateContent xmlns:mc="http://schemas.openxmlformats.org/markup-compatibility/2006">
    <mc:Choice xmlns:p14="http://schemas.microsoft.com/office/powerpoint/2010/main" Requires="p14">
      <p:transition p14:dur="0" advClick="0" advTm="4000"/>
    </mc:Choice>
    <mc:Fallback>
      <p:transition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4"/>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916487" y="404665"/>
            <a:ext cx="6552727" cy="5355312"/>
          </a:xfrm>
          <a:prstGeom prst="rect">
            <a:avLst/>
          </a:prstGeom>
        </p:spPr>
        <p:txBody>
          <a:bodyPr wrap="square">
            <a:spAutoFit/>
          </a:bodyPr>
          <a:lstStyle/>
          <a:p>
            <a:pPr indent="457200" algn="just"/>
            <a:r>
              <a:rPr lang="uk-UA" b="1" dirty="0">
                <a:latin typeface="Times New Roman" pitchFamily="18" charset="0"/>
                <a:cs typeface="Times New Roman" pitchFamily="18" charset="0"/>
              </a:rPr>
              <a:t>Конституція України </a:t>
            </a:r>
            <a:r>
              <a:rPr lang="uk-UA" b="1" dirty="0">
                <a:latin typeface="Times New Roman"/>
                <a:cs typeface="Times New Roman"/>
              </a:rPr>
              <a:t>‒</a:t>
            </a:r>
            <a:r>
              <a:rPr lang="uk-UA" b="1" dirty="0">
                <a:latin typeface="Times New Roman" pitchFamily="18" charset="0"/>
                <a:cs typeface="Times New Roman" pitchFamily="18" charset="0"/>
              </a:rPr>
              <a:t> основа розбудови правової демократичної соціальної держави та формування правової системи [Текст] : матеріали </a:t>
            </a:r>
            <a:r>
              <a:rPr lang="uk-UA" b="1" dirty="0" err="1">
                <a:latin typeface="Times New Roman" pitchFamily="18" charset="0"/>
                <a:cs typeface="Times New Roman" pitchFamily="18" charset="0"/>
              </a:rPr>
              <a:t>Всеукр</a:t>
            </a:r>
            <a:r>
              <a:rPr lang="uk-UA" b="1" dirty="0">
                <a:latin typeface="Times New Roman" pitchFamily="18" charset="0"/>
                <a:cs typeface="Times New Roman" pitchFamily="18" charset="0"/>
              </a:rPr>
              <a:t>. </a:t>
            </a:r>
            <a:r>
              <a:rPr lang="uk-UA" b="1" dirty="0" err="1">
                <a:latin typeface="Times New Roman" pitchFamily="18" charset="0"/>
                <a:cs typeface="Times New Roman" pitchFamily="18" charset="0"/>
              </a:rPr>
              <a:t>наук.-практ</a:t>
            </a:r>
            <a:r>
              <a:rPr lang="uk-UA" b="1" dirty="0">
                <a:latin typeface="Times New Roman" pitchFamily="18" charset="0"/>
                <a:cs typeface="Times New Roman" pitchFamily="18" charset="0"/>
              </a:rPr>
              <a:t>. </a:t>
            </a:r>
            <a:r>
              <a:rPr lang="uk-UA" b="1" dirty="0" err="1">
                <a:latin typeface="Times New Roman" pitchFamily="18" charset="0"/>
                <a:cs typeface="Times New Roman" pitchFamily="18" charset="0"/>
              </a:rPr>
              <a:t>конф</a:t>
            </a:r>
            <a:r>
              <a:rPr lang="uk-UA" b="1" dirty="0">
                <a:latin typeface="Times New Roman" pitchFamily="18" charset="0"/>
                <a:cs typeface="Times New Roman" pitchFamily="18" charset="0"/>
              </a:rPr>
              <a:t>. (м. Харків ; 23-24 черв. 2011 р.) / Нац. ун-т "</a:t>
            </a:r>
            <a:r>
              <a:rPr lang="uk-UA" b="1" dirty="0" err="1">
                <a:latin typeface="Times New Roman" pitchFamily="18" charset="0"/>
                <a:cs typeface="Times New Roman" pitchFamily="18" charset="0"/>
              </a:rPr>
              <a:t>Юрид</a:t>
            </a:r>
            <a:r>
              <a:rPr lang="uk-UA" b="1" dirty="0">
                <a:latin typeface="Times New Roman" pitchFamily="18" charset="0"/>
                <a:cs typeface="Times New Roman" pitchFamily="18" charset="0"/>
              </a:rPr>
              <a:t>. акад. України ім. Я. Мудрого". </a:t>
            </a:r>
            <a:r>
              <a:rPr lang="uk-UA" b="1" dirty="0">
                <a:latin typeface="Times New Roman"/>
                <a:cs typeface="Times New Roman"/>
              </a:rPr>
              <a:t>‒</a:t>
            </a:r>
            <a:r>
              <a:rPr lang="uk-UA" b="1" dirty="0">
                <a:latin typeface="Times New Roman" pitchFamily="18" charset="0"/>
                <a:cs typeface="Times New Roman" pitchFamily="18" charset="0"/>
              </a:rPr>
              <a:t> Харків : Право, 2011. </a:t>
            </a:r>
            <a:r>
              <a:rPr lang="uk-UA" b="1" dirty="0">
                <a:latin typeface="Times New Roman"/>
                <a:cs typeface="Times New Roman"/>
              </a:rPr>
              <a:t>‒</a:t>
            </a:r>
            <a:r>
              <a:rPr lang="uk-UA" b="1" dirty="0">
                <a:latin typeface="Times New Roman" pitchFamily="18" charset="0"/>
                <a:cs typeface="Times New Roman" pitchFamily="18" charset="0"/>
              </a:rPr>
              <a:t> 400 с. </a:t>
            </a:r>
          </a:p>
          <a:p>
            <a:pPr indent="457200" algn="just"/>
            <a:r>
              <a:rPr lang="uk-UA" dirty="0">
                <a:latin typeface="Times New Roman" pitchFamily="18" charset="0"/>
                <a:cs typeface="Times New Roman" pitchFamily="18" charset="0"/>
              </a:rPr>
              <a:t>У матеріалах розглянуті концептуальні засади реформування Конституції України, стратегія здійснення конституційно-правової модернізації України, Конституція 1996 року як запорука суверенітету та основа для подальших суспільних перетворень в Україні, ідеологічна функція Конституції України: проблеми інтерпретації та трансформації, конституційний контроль в Україні </a:t>
            </a:r>
            <a:r>
              <a:rPr lang="uk-UA" dirty="0">
                <a:latin typeface="Times New Roman"/>
                <a:cs typeface="Times New Roman"/>
              </a:rPr>
              <a:t>‒</a:t>
            </a:r>
            <a:r>
              <a:rPr lang="uk-UA" dirty="0">
                <a:latin typeface="Times New Roman" pitchFamily="18" charset="0"/>
                <a:cs typeface="Times New Roman" pitchFamily="18" charset="0"/>
              </a:rPr>
              <a:t> важлива складова розвитку та зміцнення демократичної, соціальної, правової держави, актуальні проблеми розвитку правової демократичної держави в Україні, судова влада як гарант захисту конституційних прав і свобод громадян, реалізація норм Конституції України в галузях права та ін.</a:t>
            </a:r>
          </a:p>
          <a:p>
            <a:pPr indent="457200" algn="just"/>
            <a:endParaRPr lang="uk-UA" b="1" dirty="0">
              <a:latin typeface="Times New Roman" pitchFamily="18" charset="0"/>
              <a:cs typeface="Times New Roman" pitchFamily="18" charset="0"/>
            </a:endParaRPr>
          </a:p>
        </p:txBody>
      </p:sp>
      <p:pic>
        <p:nvPicPr>
          <p:cNvPr id="1026" name="Picture 2" descr="Конституція України - основа розбудови правової демократичної соціальної держави та формування правової системи"/>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52190" y="188640"/>
            <a:ext cx="2507933"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04518" y="404664"/>
            <a:ext cx="6184850" cy="3693319"/>
          </a:xfrm>
          <a:prstGeom prst="rect">
            <a:avLst/>
          </a:prstGeom>
        </p:spPr>
        <p:txBody>
          <a:bodyPr wrap="square">
            <a:spAutoFit/>
          </a:bodyPr>
          <a:lstStyle/>
          <a:p>
            <a:pPr indent="457200" algn="just"/>
            <a:r>
              <a:rPr lang="ru-RU" b="1" dirty="0" err="1">
                <a:latin typeface="Times New Roman" pitchFamily="18" charset="0"/>
                <a:cs typeface="Times New Roman" pitchFamily="18" charset="0"/>
              </a:rPr>
              <a:t>Красноруцький</a:t>
            </a:r>
            <a:r>
              <a:rPr lang="ru-RU" b="1" dirty="0">
                <a:latin typeface="Times New Roman" pitchFamily="18" charset="0"/>
                <a:cs typeface="Times New Roman" pitchFamily="18" charset="0"/>
              </a:rPr>
              <a:t>, О</a:t>
            </a:r>
            <a:r>
              <a:rPr lang="uk-UA" b="1" dirty="0">
                <a:latin typeface="Times New Roman" pitchFamily="18" charset="0"/>
                <a:cs typeface="Times New Roman" pitchFamily="18" charset="0"/>
              </a:rPr>
              <a:t>.</a:t>
            </a:r>
            <a:r>
              <a:rPr lang="ru-RU" b="1" dirty="0">
                <a:latin typeface="Times New Roman" pitchFamily="18" charset="0"/>
                <a:cs typeface="Times New Roman" pitchFamily="18" charset="0"/>
              </a:rPr>
              <a:t> О. </a:t>
            </a:r>
            <a:r>
              <a:rPr lang="ru-RU" b="1" dirty="0" err="1">
                <a:latin typeface="Times New Roman" pitchFamily="18" charset="0"/>
                <a:cs typeface="Times New Roman" pitchFamily="18" charset="0"/>
              </a:rPr>
              <a:t>Конституція</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нормативно-правове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регулювання</a:t>
            </a:r>
            <a:r>
              <a:rPr lang="ru-RU" b="1" dirty="0">
                <a:latin typeface="Times New Roman" pitchFamily="18" charset="0"/>
                <a:cs typeface="Times New Roman" pitchFamily="18" charset="0"/>
              </a:rPr>
              <a:t> [Текст] : курс </a:t>
            </a:r>
            <a:r>
              <a:rPr lang="ru-RU" b="1" dirty="0" err="1">
                <a:latin typeface="Times New Roman" pitchFamily="18" charset="0"/>
                <a:cs typeface="Times New Roman" pitchFamily="18" charset="0"/>
              </a:rPr>
              <a:t>лекцій</a:t>
            </a:r>
            <a:r>
              <a:rPr lang="ru-RU" b="1" dirty="0">
                <a:latin typeface="Times New Roman" pitchFamily="18" charset="0"/>
                <a:cs typeface="Times New Roman" pitchFamily="18" charset="0"/>
              </a:rPr>
              <a:t> для студ. другого (</a:t>
            </a:r>
            <a:r>
              <a:rPr lang="ru-RU" b="1" dirty="0" err="1">
                <a:latin typeface="Times New Roman" pitchFamily="18" charset="0"/>
                <a:cs typeface="Times New Roman" pitchFamily="18" charset="0"/>
              </a:rPr>
              <a:t>магістер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рівня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вищ</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освіти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ден</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заоч</a:t>
            </a:r>
            <a:r>
              <a:rPr lang="ru-RU" b="1" dirty="0">
                <a:latin typeface="Times New Roman" pitchFamily="18" charset="0"/>
                <a:cs typeface="Times New Roman" pitchFamily="18" charset="0"/>
              </a:rPr>
              <a:t>. форм </a:t>
            </a:r>
            <a:r>
              <a:rPr lang="ru-RU" b="1" dirty="0" err="1">
                <a:latin typeface="Times New Roman" pitchFamily="18" charset="0"/>
                <a:cs typeface="Times New Roman" pitchFamily="18" charset="0"/>
              </a:rPr>
              <a:t>навч</a:t>
            </a:r>
            <a:r>
              <a:rPr lang="ru-RU" b="1" dirty="0">
                <a:latin typeface="Times New Roman" pitchFamily="18" charset="0"/>
                <a:cs typeface="Times New Roman" pitchFamily="18" charset="0"/>
              </a:rPr>
              <a:t>. спец. 281 </a:t>
            </a:r>
            <a:r>
              <a:rPr lang="ru-RU" b="1" dirty="0" err="1">
                <a:latin typeface="Times New Roman" pitchFamily="18" charset="0"/>
                <a:cs typeface="Times New Roman" pitchFamily="18" charset="0"/>
              </a:rPr>
              <a:t>Публічне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управління</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адміністрування</a:t>
            </a:r>
            <a:r>
              <a:rPr lang="ru-RU" b="1" dirty="0">
                <a:latin typeface="Times New Roman" pitchFamily="18" charset="0"/>
                <a:cs typeface="Times New Roman" pitchFamily="18" charset="0"/>
              </a:rPr>
              <a:t> / О. О. </a:t>
            </a:r>
            <a:r>
              <a:rPr lang="ru-RU" b="1" dirty="0" err="1">
                <a:latin typeface="Times New Roman" pitchFamily="18" charset="0"/>
                <a:cs typeface="Times New Roman" pitchFamily="18" charset="0"/>
              </a:rPr>
              <a:t>Красноруцький</a:t>
            </a:r>
            <a:r>
              <a:rPr lang="ru-RU" b="1" dirty="0">
                <a:latin typeface="Times New Roman" pitchFamily="18" charset="0"/>
                <a:cs typeface="Times New Roman" pitchFamily="18" charset="0"/>
              </a:rPr>
              <a:t>, Власенко Т. А., С. І. </a:t>
            </a:r>
            <a:r>
              <a:rPr lang="ru-RU" b="1" dirty="0" err="1">
                <a:latin typeface="Times New Roman" pitchFamily="18" charset="0"/>
                <a:cs typeface="Times New Roman" pitchFamily="18" charset="0"/>
              </a:rPr>
              <a:t>Міненко</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Харків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нац</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техн</a:t>
            </a:r>
            <a:r>
              <a:rPr lang="ru-RU" b="1" dirty="0">
                <a:latin typeface="Times New Roman" pitchFamily="18" charset="0"/>
                <a:cs typeface="Times New Roman" pitchFamily="18" charset="0"/>
              </a:rPr>
              <a:t>. ун-т </a:t>
            </a:r>
            <a:r>
              <a:rPr lang="ru-RU" b="1" dirty="0" err="1">
                <a:latin typeface="Times New Roman" pitchFamily="18" charset="0"/>
                <a:cs typeface="Times New Roman" pitchFamily="18" charset="0"/>
              </a:rPr>
              <a:t>сіл</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госп-ва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ім</a:t>
            </a:r>
            <a:r>
              <a:rPr lang="ru-RU" b="1" dirty="0">
                <a:latin typeface="Times New Roman" pitchFamily="18" charset="0"/>
                <a:cs typeface="Times New Roman" pitchFamily="18" charset="0"/>
              </a:rPr>
              <a:t>. П. Василенка. </a:t>
            </a:r>
            <a:r>
              <a:rPr lang="ru-RU" b="1" dirty="0">
                <a:latin typeface="Times New Roman"/>
                <a:cs typeface="Times New Roman"/>
              </a:rPr>
              <a:t>‒</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Харків</a:t>
            </a:r>
            <a:r>
              <a:rPr lang="ru-RU" b="1" dirty="0">
                <a:latin typeface="Times New Roman" pitchFamily="18" charset="0"/>
                <a:cs typeface="Times New Roman" pitchFamily="18" charset="0"/>
              </a:rPr>
              <a:t> : ХНТУСГ, 2020. </a:t>
            </a:r>
            <a:r>
              <a:rPr lang="ru-RU" b="1" dirty="0">
                <a:latin typeface="Times New Roman"/>
                <a:cs typeface="Times New Roman"/>
              </a:rPr>
              <a:t>‒</a:t>
            </a:r>
            <a:r>
              <a:rPr lang="ru-RU" b="1" dirty="0">
                <a:latin typeface="Times New Roman" pitchFamily="18" charset="0"/>
                <a:cs typeface="Times New Roman" pitchFamily="18" charset="0"/>
              </a:rPr>
              <a:t> 104 с. </a:t>
            </a:r>
            <a:endParaRPr lang="ru-RU" dirty="0">
              <a:latin typeface="Times New Roman" pitchFamily="18" charset="0"/>
              <a:cs typeface="Times New Roman" pitchFamily="18" charset="0"/>
            </a:endParaRPr>
          </a:p>
          <a:p>
            <a:pPr indent="457200" algn="just"/>
            <a:r>
              <a:rPr lang="uk-UA" dirty="0">
                <a:latin typeface="Times New Roman" pitchFamily="18" charset="0"/>
                <a:cs typeface="Times New Roman" pitchFamily="18" charset="0"/>
              </a:rPr>
              <a:t>Курс лекцій містить такі теми: конституційне право України; Конституція в Україні, ієрархія та юридична сила нормативно-правових актів; конституційні права, свободи та обов'язки людини і громадянина в Україні; законодавча влада в Україні; виконавча влада в Україні; судова влада в Україні; місцеве самоврядування в Україні та глосарій термінів.</a:t>
            </a:r>
            <a:endParaRPr lang="ru-RU" dirty="0">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3" cstate="print">
            <a:lum contrast="40000"/>
          </a:blip>
          <a:srcRect l="5034" t="3776" r="7704" b="4351"/>
          <a:stretch>
            <a:fillRect/>
          </a:stretch>
        </p:blipFill>
        <p:spPr bwMode="auto">
          <a:xfrm>
            <a:off x="396206" y="188641"/>
            <a:ext cx="2564669"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76526" y="260648"/>
            <a:ext cx="5968826" cy="5078313"/>
          </a:xfrm>
          <a:prstGeom prst="rect">
            <a:avLst/>
          </a:prstGeom>
        </p:spPr>
        <p:txBody>
          <a:bodyPr wrap="square">
            <a:spAutoFit/>
          </a:bodyPr>
          <a:lstStyle/>
          <a:p>
            <a:pPr indent="457200" algn="just"/>
            <a:r>
              <a:rPr lang="uk-UA" b="1" dirty="0">
                <a:latin typeface="Times New Roman" pitchFamily="18" charset="0"/>
                <a:cs typeface="Times New Roman" pitchFamily="18" charset="0"/>
              </a:rPr>
              <a:t>Бюлетень законодавства і юридичної практики України [Текст]. Конституція України. Виборчий кодекс України. Закон України "Щодо вдосконалення виборчого законодавства". Порядок здійснення протиепідемічних заходів під час організації та проведення виборів. № 7. </a:t>
            </a:r>
            <a:r>
              <a:rPr lang="uk-UA" b="1" dirty="0">
                <a:latin typeface="Times New Roman"/>
                <a:cs typeface="Times New Roman"/>
              </a:rPr>
              <a:t>‒</a:t>
            </a:r>
            <a:r>
              <a:rPr lang="uk-UA" b="1" dirty="0">
                <a:latin typeface="Times New Roman" pitchFamily="18" charset="0"/>
                <a:cs typeface="Times New Roman" pitchFamily="18" charset="0"/>
              </a:rPr>
              <a:t> Київ : </a:t>
            </a:r>
            <a:r>
              <a:rPr lang="uk-UA" b="1" dirty="0" err="1">
                <a:latin typeface="Times New Roman" pitchFamily="18" charset="0"/>
                <a:cs typeface="Times New Roman" pitchFamily="18" charset="0"/>
              </a:rPr>
              <a:t>Юрінком</a:t>
            </a:r>
            <a:r>
              <a:rPr lang="uk-UA" b="1" dirty="0">
                <a:latin typeface="Times New Roman" pitchFamily="18" charset="0"/>
                <a:cs typeface="Times New Roman" pitchFamily="18" charset="0"/>
              </a:rPr>
              <a:t> Інтер, 2020. </a:t>
            </a:r>
            <a:r>
              <a:rPr lang="uk-UA" b="1" dirty="0">
                <a:latin typeface="Times New Roman"/>
                <a:cs typeface="Times New Roman"/>
              </a:rPr>
              <a:t>‒</a:t>
            </a:r>
            <a:r>
              <a:rPr lang="uk-UA" b="1" dirty="0">
                <a:latin typeface="Times New Roman" pitchFamily="18" charset="0"/>
                <a:cs typeface="Times New Roman" pitchFamily="18" charset="0"/>
              </a:rPr>
              <a:t> 479 с.</a:t>
            </a:r>
            <a:endParaRPr lang="uk-UA" dirty="0">
              <a:latin typeface="Times New Roman" pitchFamily="18" charset="0"/>
              <a:cs typeface="Times New Roman" pitchFamily="18" charset="0"/>
            </a:endParaRPr>
          </a:p>
          <a:p>
            <a:pPr indent="457200" algn="just"/>
            <a:r>
              <a:rPr lang="uk-UA" dirty="0">
                <a:latin typeface="Times New Roman" pitchFamily="18" charset="0"/>
                <a:cs typeface="Times New Roman" pitchFamily="18" charset="0"/>
              </a:rPr>
              <a:t>Бюлетень є одним із масових професійних видань України. Кожен номер журналу має свою індивідуальну назву та тематику. Видання поширює практичну, наукову та науково-методичну правову інформацію, нормативні акти за предметом регулювання суспільних відносин та практики застосування чинного законодавства. Нормативно-правові акти подаються в кодифікованому стані, супроводжуються зручними пошуковими засобами. Бюлетень вміщує виключно офіційні матеріали. Нормативні акти отримуються в Управлінні комп’ютерних інформаційних систем Верховної Ради України.</a:t>
            </a:r>
          </a:p>
        </p:txBody>
      </p:sp>
      <p:pic>
        <p:nvPicPr>
          <p:cNvPr id="37890" name="Picture 2"/>
          <p:cNvPicPr>
            <a:picLocks noChangeAspect="1" noChangeArrowheads="1"/>
          </p:cNvPicPr>
          <p:nvPr/>
        </p:nvPicPr>
        <p:blipFill>
          <a:blip r:embed="rId3" cstate="print"/>
          <a:srcRect/>
          <a:stretch>
            <a:fillRect/>
          </a:stretch>
        </p:blipFill>
        <p:spPr bwMode="auto">
          <a:xfrm>
            <a:off x="252191" y="188640"/>
            <a:ext cx="2592288"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206" y="3140968"/>
            <a:ext cx="8928992" cy="1754326"/>
          </a:xfrm>
          <a:prstGeom prst="rect">
            <a:avLst/>
          </a:prstGeom>
          <a:noFill/>
        </p:spPr>
        <p:txBody>
          <a:bodyPr wrap="square" lIns="91440" tIns="45720" rIns="91440" bIns="45720">
            <a:spAutoFit/>
          </a:bodyPr>
          <a:lstStyle/>
          <a:p>
            <a:pPr algn="ct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«ІСТОРІЯ УКРАЇНСЬКОЇ КОНСТИТУЦІЇ»</a:t>
            </a:r>
          </a:p>
        </p:txBody>
      </p:sp>
      <p:pic>
        <p:nvPicPr>
          <p:cNvPr id="3" name="Picture 4" descr="Новости - artalbum.org.u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2190" y="764704"/>
            <a:ext cx="3456384" cy="2292392"/>
          </a:xfrm>
          <a:prstGeom prst="rect">
            <a:avLst/>
          </a:prstGeom>
          <a:noFill/>
        </p:spPr>
      </p:pic>
      <p:sp>
        <p:nvSpPr>
          <p:cNvPr id="4" name="Прямоугольник 3"/>
          <p:cNvSpPr/>
          <p:nvPr/>
        </p:nvSpPr>
        <p:spPr>
          <a:xfrm>
            <a:off x="4140622" y="980728"/>
            <a:ext cx="5075932" cy="707886"/>
          </a:xfrm>
          <a:prstGeom prst="rect">
            <a:avLst/>
          </a:prstGeom>
        </p:spPr>
        <p:txBody>
          <a:bodyPr wrap="square">
            <a:spAutoFit/>
          </a:bodyPr>
          <a:lstStyle/>
          <a:p>
            <a:pPr algn="r"/>
            <a:r>
              <a:rPr lang="ru-RU" sz="2000" i="1" dirty="0">
                <a:latin typeface="Times New Roman" pitchFamily="18" charset="0"/>
                <a:cs typeface="Times New Roman" pitchFamily="18" charset="0"/>
              </a:rPr>
              <a:t>«</a:t>
            </a:r>
            <a:r>
              <a:rPr lang="ru-RU" sz="2000" i="1" dirty="0" err="1">
                <a:latin typeface="Times New Roman" pitchFamily="18" charset="0"/>
                <a:cs typeface="Times New Roman" pitchFamily="18" charset="0"/>
              </a:rPr>
              <a:t>Бережи</a:t>
            </a:r>
            <a:r>
              <a:rPr lang="ru-RU" sz="2000" i="1" dirty="0">
                <a:latin typeface="Times New Roman" pitchFamily="18" charset="0"/>
                <a:cs typeface="Times New Roman" pitchFamily="18" charset="0"/>
              </a:rPr>
              <a:t> порядок </a:t>
            </a:r>
            <a:r>
              <a:rPr lang="ru-RU" sz="2000" i="1" dirty="0" err="1">
                <a:latin typeface="Times New Roman" pitchFamily="18" charset="0"/>
                <a:cs typeface="Times New Roman" pitchFamily="18" charset="0"/>
              </a:rPr>
              <a:t>і</a:t>
            </a:r>
            <a:r>
              <a:rPr lang="ru-RU" sz="2000" i="1" dirty="0">
                <a:latin typeface="Times New Roman" pitchFamily="18" charset="0"/>
                <a:cs typeface="Times New Roman" pitchFamily="18" charset="0"/>
              </a:rPr>
              <a:t> порядок </a:t>
            </a:r>
            <a:r>
              <a:rPr lang="ru-RU" sz="2000" i="1" dirty="0" err="1">
                <a:latin typeface="Times New Roman" pitchFamily="18" charset="0"/>
                <a:cs typeface="Times New Roman" pitchFamily="18" charset="0"/>
              </a:rPr>
              <a:t>збереже</a:t>
            </a:r>
            <a:r>
              <a:rPr lang="ru-RU" sz="2000" i="1" dirty="0">
                <a:latin typeface="Times New Roman" pitchFamily="18" charset="0"/>
                <a:cs typeface="Times New Roman" pitchFamily="18" charset="0"/>
              </a:rPr>
              <a:t> тебе.» </a:t>
            </a:r>
            <a:r>
              <a:rPr lang="ru-RU" sz="2000" i="1" dirty="0" err="1">
                <a:latin typeface="Times New Roman" pitchFamily="18" charset="0"/>
                <a:cs typeface="Times New Roman" pitchFamily="18" charset="0"/>
              </a:rPr>
              <a:t>Латинський</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вислів</a:t>
            </a:r>
            <a:endParaRPr lang="ru-RU" sz="2000" i="1" dirty="0">
              <a:latin typeface="Times New Roman" pitchFamily="18" charset="0"/>
              <a:cs typeface="Times New Roman" pitchFamily="18" charset="0"/>
            </a:endParaRPr>
          </a:p>
        </p:txBody>
      </p:sp>
    </p:spTree>
  </p:cSld>
  <p:clrMapOvr>
    <a:masterClrMapping/>
  </p:clrMapOvr>
  <p:transition spd="slow" advClick="0" advTm="7000">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4"/>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dmin\Desktop\конституция\3087199.jpg"/>
          <p:cNvPicPr>
            <a:picLocks noChangeAspect="1" noChangeArrowheads="1"/>
          </p:cNvPicPr>
          <p:nvPr/>
        </p:nvPicPr>
        <p:blipFill>
          <a:blip r:embed="rId3" cstate="print"/>
          <a:srcRect/>
          <a:stretch>
            <a:fillRect/>
          </a:stretch>
        </p:blipFill>
        <p:spPr bwMode="auto">
          <a:xfrm>
            <a:off x="188021" y="116632"/>
            <a:ext cx="2702142"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3054014" y="404664"/>
            <a:ext cx="6335354" cy="923330"/>
          </a:xfrm>
          <a:prstGeom prst="rect">
            <a:avLst/>
          </a:prstGeom>
        </p:spPr>
        <p:txBody>
          <a:bodyPr wrap="square">
            <a:spAutoFit/>
          </a:bodyPr>
          <a:lstStyle/>
          <a:p>
            <a:pPr indent="457200" algn="just"/>
            <a:r>
              <a:rPr lang="ru-RU" b="1" dirty="0">
                <a:latin typeface="Times New Roman" pitchFamily="18" charset="0"/>
                <a:cs typeface="Times New Roman" pitchFamily="18" charset="0"/>
              </a:rPr>
              <a:t> Слюсаренко, А. Г.   </a:t>
            </a:r>
            <a:r>
              <a:rPr lang="ru-RU" b="1" dirty="0" err="1">
                <a:latin typeface="Times New Roman" pitchFamily="18" charset="0"/>
                <a:cs typeface="Times New Roman" pitchFamily="18" charset="0"/>
              </a:rPr>
              <a:t>Історія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української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конституції</a:t>
            </a:r>
            <a:r>
              <a:rPr lang="ru-RU" b="1" dirty="0">
                <a:latin typeface="Times New Roman" pitchFamily="18" charset="0"/>
                <a:cs typeface="Times New Roman" pitchFamily="18" charset="0"/>
              </a:rPr>
              <a:t> [Текст] / А. Г. Слюсаренко, М. В. </a:t>
            </a:r>
            <a:r>
              <a:rPr lang="ru-RU" b="1" dirty="0" err="1">
                <a:latin typeface="Times New Roman" pitchFamily="18" charset="0"/>
                <a:cs typeface="Times New Roman" pitchFamily="18" charset="0"/>
              </a:rPr>
              <a:t>Томенко</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Т-во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Знання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Укpаїни</a:t>
            </a:r>
            <a:r>
              <a:rPr lang="ru-RU" b="1" dirty="0">
                <a:latin typeface="Times New Roman" pitchFamily="18" charset="0"/>
                <a:cs typeface="Times New Roman" pitchFamily="18" charset="0"/>
              </a:rPr>
              <a:t>, 1993. ‒ 191 с.</a:t>
            </a:r>
            <a:endParaRPr lang="ru-RU" dirty="0">
              <a:latin typeface="Times New Roman" pitchFamily="18" charset="0"/>
              <a:cs typeface="Times New Roman" pitchFamily="18" charset="0"/>
            </a:endParaRPr>
          </a:p>
        </p:txBody>
      </p:sp>
      <p:sp>
        <p:nvSpPr>
          <p:cNvPr id="4" name="Прямоугольник 3"/>
          <p:cNvSpPr/>
          <p:nvPr/>
        </p:nvSpPr>
        <p:spPr>
          <a:xfrm>
            <a:off x="3054014" y="1412777"/>
            <a:ext cx="6259932" cy="3970318"/>
          </a:xfrm>
          <a:prstGeom prst="rect">
            <a:avLst/>
          </a:prstGeom>
        </p:spPr>
        <p:txBody>
          <a:bodyPr wrap="square">
            <a:spAutoFit/>
          </a:bodyPr>
          <a:lstStyle/>
          <a:p>
            <a:pPr indent="457200" algn="just"/>
            <a:r>
              <a:rPr lang="uk-UA" dirty="0">
                <a:latin typeface="Times New Roman" pitchFamily="18" charset="0"/>
                <a:cs typeface="Times New Roman" pitchFamily="18" charset="0"/>
              </a:rPr>
              <a:t>У книзі зібрано та проаналізовано конституційно-державні акти України з найдавніших часів до сьогодення. Переконливо доводиться, що Конституцію Пилипа Орлика (1710 р.), «Начерки Конституції» Георгія </a:t>
            </a:r>
            <a:r>
              <a:rPr lang="uk-UA" dirty="0" err="1">
                <a:latin typeface="Times New Roman" pitchFamily="18" charset="0"/>
                <a:cs typeface="Times New Roman" pitchFamily="18" charset="0"/>
              </a:rPr>
              <a:t>Андрузького</a:t>
            </a:r>
            <a:r>
              <a:rPr lang="uk-UA" dirty="0">
                <a:latin typeface="Times New Roman" pitchFamily="18" charset="0"/>
                <a:cs typeface="Times New Roman" pitchFamily="18" charset="0"/>
              </a:rPr>
              <a:t> (1850 р.), Основний закон «Самостійної України» (1905 р.). Конституцію УНР (1918 р.), Конституцію Отто </a:t>
            </a:r>
            <a:r>
              <a:rPr lang="uk-UA" dirty="0" err="1">
                <a:latin typeface="Times New Roman" pitchFamily="18" charset="0"/>
                <a:cs typeface="Times New Roman" pitchFamily="18" charset="0"/>
              </a:rPr>
              <a:t>Єйхельмана</a:t>
            </a:r>
            <a:r>
              <a:rPr lang="uk-UA" dirty="0">
                <a:latin typeface="Times New Roman" pitchFamily="18" charset="0"/>
                <a:cs typeface="Times New Roman" pitchFamily="18" charset="0"/>
              </a:rPr>
              <a:t> (1920-1921 рр.), Конституцію України (прийняту 28 червня 1996 р.) єднає ідея демократичної незалежної України.</a:t>
            </a:r>
          </a:p>
          <a:p>
            <a:pPr indent="457200" algn="just"/>
            <a:r>
              <a:rPr lang="uk-UA" dirty="0">
                <a:latin typeface="Times New Roman" pitchFamily="18" charset="0"/>
                <a:cs typeface="Times New Roman" pitchFamily="18" charset="0"/>
              </a:rPr>
              <a:t>Вивчення історії створення та прийняття конституційних документів, а також розв'язання в них проблем форми правління й устрою держави, місця особистості, нації та суспільства в системі етичних цінностей стане в нагоді у процесі пошуків шляхів розбудови України як держави правової, демократичної.</a:t>
            </a:r>
          </a:p>
        </p:txBody>
      </p:sp>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8021" y="569853"/>
            <a:ext cx="5279461" cy="2862322"/>
          </a:xfrm>
          <a:prstGeom prst="rect">
            <a:avLst/>
          </a:prstGeom>
        </p:spPr>
        <p:txBody>
          <a:bodyPr wrap="square">
            <a:spAutoFit/>
          </a:bodyPr>
          <a:lstStyle/>
          <a:p>
            <a:pPr indent="457200" algn="just"/>
            <a:r>
              <a:rPr lang="uk-UA" b="1" dirty="0">
                <a:latin typeface="Times New Roman" pitchFamily="18" charset="0"/>
                <a:cs typeface="Times New Roman" pitchFamily="18" charset="0"/>
              </a:rPr>
              <a:t> Годованець, В. Ф. Конституційне право України [Текст] : конспект лекцій / В. Ф. Годованець. – Київ : МАУП, 2000. – 213 с.</a:t>
            </a:r>
          </a:p>
          <a:p>
            <a:pPr indent="457200" algn="just"/>
            <a:endParaRPr lang="uk-UA" dirty="0">
              <a:latin typeface="Times New Roman" pitchFamily="18" charset="0"/>
              <a:cs typeface="Times New Roman" pitchFamily="18" charset="0"/>
            </a:endParaRPr>
          </a:p>
          <a:p>
            <a:pPr indent="457200" algn="just"/>
            <a:r>
              <a:rPr lang="uk-UA" dirty="0">
                <a:latin typeface="Times New Roman" pitchFamily="18" charset="0"/>
                <a:cs typeface="Times New Roman" pitchFamily="18" charset="0"/>
              </a:rPr>
              <a:t>У конспекті лекцій висвітлено найважливіші положення вчення про Конституцію, основні етапи історії Конституції України, її юридичні властивості, основні принципи, структуру, функції, порядок реалізації, тлумачення, внесення змін у неї та її охорони.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618" y="332656"/>
            <a:ext cx="3336208"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760579"/>
      </p:ext>
    </p:extLst>
  </p:cSld>
  <p:clrMapOvr>
    <a:masterClrMapping/>
  </p:clrMapOvr>
  <p:transition spd="slow" advClick="0" advTm="8000">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3"/>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916486" y="260648"/>
            <a:ext cx="6472880" cy="4801314"/>
          </a:xfrm>
          <a:prstGeom prst="rect">
            <a:avLst/>
          </a:prstGeom>
        </p:spPr>
        <p:txBody>
          <a:bodyPr wrap="square">
            <a:spAutoFit/>
          </a:bodyPr>
          <a:lstStyle/>
          <a:p>
            <a:pPr indent="457200" algn="just"/>
            <a:r>
              <a:rPr lang="uk-UA" b="1" dirty="0">
                <a:latin typeface="Times New Roman" pitchFamily="18" charset="0"/>
                <a:cs typeface="Times New Roman" pitchFamily="18" charset="0"/>
              </a:rPr>
              <a:t>Конституційно-правові засади становлення української державності [Текст] : </a:t>
            </a:r>
            <a:r>
              <a:rPr lang="uk-UA" b="1" dirty="0" err="1">
                <a:latin typeface="Times New Roman" pitchFamily="18" charset="0"/>
                <a:cs typeface="Times New Roman" pitchFamily="18" charset="0"/>
              </a:rPr>
              <a:t>моногр</a:t>
            </a:r>
            <a:r>
              <a:rPr lang="uk-UA" b="1" dirty="0">
                <a:latin typeface="Times New Roman" pitchFamily="18" charset="0"/>
                <a:cs typeface="Times New Roman" pitchFamily="18" charset="0"/>
              </a:rPr>
              <a:t>. / В. Я. </a:t>
            </a:r>
            <a:r>
              <a:rPr lang="uk-UA" b="1" dirty="0" err="1">
                <a:latin typeface="Times New Roman" pitchFamily="18" charset="0"/>
                <a:cs typeface="Times New Roman" pitchFamily="18" charset="0"/>
              </a:rPr>
              <a:t>Тацій</a:t>
            </a:r>
            <a:r>
              <a:rPr lang="uk-UA" b="1" dirty="0">
                <a:latin typeface="Times New Roman" pitchFamily="18" charset="0"/>
                <a:cs typeface="Times New Roman" pitchFamily="18" charset="0"/>
              </a:rPr>
              <a:t> [та ін.] ; за ред.: В. Я. </a:t>
            </a:r>
            <a:r>
              <a:rPr lang="uk-UA" b="1" dirty="0" err="1">
                <a:latin typeface="Times New Roman" pitchFamily="18" charset="0"/>
                <a:cs typeface="Times New Roman" pitchFamily="18" charset="0"/>
              </a:rPr>
              <a:t>Тація</a:t>
            </a:r>
            <a:r>
              <a:rPr lang="uk-UA" b="1" dirty="0">
                <a:latin typeface="Times New Roman" pitchFamily="18" charset="0"/>
                <a:cs typeface="Times New Roman" pitchFamily="18" charset="0"/>
              </a:rPr>
              <a:t>, Ю. М. </a:t>
            </a:r>
            <a:r>
              <a:rPr lang="uk-UA" b="1" dirty="0" err="1">
                <a:latin typeface="Times New Roman" pitchFamily="18" charset="0"/>
                <a:cs typeface="Times New Roman" pitchFamily="18" charset="0"/>
              </a:rPr>
              <a:t>Тодики</a:t>
            </a:r>
            <a:r>
              <a:rPr lang="uk-UA" b="1" dirty="0">
                <a:latin typeface="Times New Roman" pitchFamily="18" charset="0"/>
                <a:cs typeface="Times New Roman" pitchFamily="18" charset="0"/>
              </a:rPr>
              <a:t> ; Ін-т </a:t>
            </a:r>
            <a:r>
              <a:rPr lang="uk-UA" b="1" dirty="0" err="1">
                <a:latin typeface="Times New Roman" pitchFamily="18" charset="0"/>
                <a:cs typeface="Times New Roman" pitchFamily="18" charset="0"/>
              </a:rPr>
              <a:t>держ</a:t>
            </a:r>
            <a:r>
              <a:rPr lang="uk-UA" b="1" dirty="0">
                <a:latin typeface="Times New Roman" pitchFamily="18" charset="0"/>
                <a:cs typeface="Times New Roman" pitchFamily="18" charset="0"/>
              </a:rPr>
              <a:t>. </a:t>
            </a:r>
            <a:r>
              <a:rPr lang="uk-UA" b="1" dirty="0" err="1">
                <a:latin typeface="Times New Roman" pitchFamily="18" charset="0"/>
                <a:cs typeface="Times New Roman" pitchFamily="18" charset="0"/>
              </a:rPr>
              <a:t>буд-ва</a:t>
            </a:r>
            <a:r>
              <a:rPr lang="uk-UA" b="1" dirty="0">
                <a:latin typeface="Times New Roman" pitchFamily="18" charset="0"/>
                <a:cs typeface="Times New Roman" pitchFamily="18" charset="0"/>
              </a:rPr>
              <a:t> та </a:t>
            </a:r>
            <a:r>
              <a:rPr lang="uk-UA" b="1" dirty="0" err="1">
                <a:latin typeface="Times New Roman" pitchFamily="18" charset="0"/>
                <a:cs typeface="Times New Roman" pitchFamily="18" charset="0"/>
              </a:rPr>
              <a:t>місц</a:t>
            </a:r>
            <a:r>
              <a:rPr lang="uk-UA" b="1" dirty="0">
                <a:latin typeface="Times New Roman" pitchFamily="18" charset="0"/>
                <a:cs typeface="Times New Roman" pitchFamily="18" charset="0"/>
              </a:rPr>
              <a:t>. самоврядування акад. прав. наук України. </a:t>
            </a:r>
            <a:r>
              <a:rPr lang="uk-UA" b="1" dirty="0">
                <a:latin typeface="Times New Roman"/>
                <a:cs typeface="Times New Roman"/>
              </a:rPr>
              <a:t>‒</a:t>
            </a:r>
            <a:r>
              <a:rPr lang="uk-UA" b="1" dirty="0">
                <a:latin typeface="Times New Roman" pitchFamily="18" charset="0"/>
                <a:cs typeface="Times New Roman" pitchFamily="18" charset="0"/>
              </a:rPr>
              <a:t> Харків : Право, 2003. </a:t>
            </a:r>
            <a:r>
              <a:rPr lang="uk-UA" b="1" dirty="0">
                <a:latin typeface="Times New Roman"/>
                <a:cs typeface="Times New Roman"/>
              </a:rPr>
              <a:t>‒</a:t>
            </a:r>
            <a:r>
              <a:rPr lang="uk-UA" b="1" dirty="0">
                <a:latin typeface="Times New Roman" pitchFamily="18" charset="0"/>
                <a:cs typeface="Times New Roman" pitchFamily="18" charset="0"/>
              </a:rPr>
              <a:t> 326 с.</a:t>
            </a:r>
          </a:p>
          <a:p>
            <a:pPr indent="457200" algn="just"/>
            <a:r>
              <a:rPr lang="uk-UA" dirty="0">
                <a:latin typeface="Times New Roman" pitchFamily="18" charset="0"/>
                <a:cs typeface="Times New Roman" pitchFamily="18" charset="0"/>
              </a:rPr>
              <a:t>У монографії з урахуванням сучасного етапу державотворення в Україні аналізуються актуальні проблеми становлення українського конституціоналізму, розвитку громадського суспільства, прав людини і громадянина, розв’язання державно-правових конфліктів, конституційні засади і тенденції розвитку соціальної функції держави, роль Верховної Ради України, Президента України, органів виконавчої влади, органів місцевого самоврядування в становленні української державності, фактори, що впливають на цей процес. Аналізуються питання конституційно-правової реформи, положення проєкту Закону України «Про внесення змін до Конституції України». </a:t>
            </a:r>
          </a:p>
        </p:txBody>
      </p:sp>
      <p:pic>
        <p:nvPicPr>
          <p:cNvPr id="6" name="Рисунок 5" descr="Конституційно- правові засади становлення української державності - фото"/>
          <p:cNvPicPr/>
          <p:nvPr/>
        </p:nvPicPr>
        <p:blipFill>
          <a:blip r:embed="rId3" cstate="print"/>
          <a:srcRect b="4348"/>
          <a:stretch>
            <a:fillRect/>
          </a:stretch>
        </p:blipFill>
        <p:spPr bwMode="auto">
          <a:xfrm>
            <a:off x="263441" y="260648"/>
            <a:ext cx="2564310"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73"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8020" y="620688"/>
            <a:ext cx="5204041" cy="2585323"/>
          </a:xfrm>
          <a:prstGeom prst="rect">
            <a:avLst/>
          </a:prstGeom>
        </p:spPr>
        <p:txBody>
          <a:bodyPr wrap="square">
            <a:spAutoFit/>
          </a:bodyPr>
          <a:lstStyle/>
          <a:p>
            <a:pPr indent="457200" algn="just"/>
            <a:r>
              <a:rPr lang="uk-UA" b="1" dirty="0">
                <a:latin typeface="Times New Roman" pitchFamily="18" charset="0"/>
                <a:cs typeface="Times New Roman" pitchFamily="18" charset="0"/>
              </a:rPr>
              <a:t>Молдован, А. В</a:t>
            </a:r>
            <a:r>
              <a:rPr lang="uk-UA"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uk-UA" b="1" dirty="0">
                <a:latin typeface="Times New Roman" pitchFamily="18" charset="0"/>
                <a:cs typeface="Times New Roman" pitchFamily="18" charset="0"/>
              </a:rPr>
              <a:t>Теорія держави та права: основні поняття [Текст] : </a:t>
            </a:r>
            <a:r>
              <a:rPr lang="uk-UA" b="1" dirty="0" err="1">
                <a:latin typeface="Times New Roman" pitchFamily="18" charset="0"/>
                <a:cs typeface="Times New Roman" pitchFamily="18" charset="0"/>
              </a:rPr>
              <a:t>навч</a:t>
            </a:r>
            <a:r>
              <a:rPr lang="uk-UA" b="1" dirty="0">
                <a:latin typeface="Times New Roman" pitchFamily="18" charset="0"/>
                <a:cs typeface="Times New Roman" pitchFamily="18" charset="0"/>
              </a:rPr>
              <a:t>. </a:t>
            </a:r>
            <a:r>
              <a:rPr lang="uk-UA" b="1" dirty="0" err="1">
                <a:latin typeface="Times New Roman" pitchFamily="18" charset="0"/>
                <a:cs typeface="Times New Roman" pitchFamily="18" charset="0"/>
              </a:rPr>
              <a:t>посіб</a:t>
            </a:r>
            <a:r>
              <a:rPr lang="uk-UA" b="1" dirty="0">
                <a:latin typeface="Times New Roman" pitchFamily="18" charset="0"/>
                <a:cs typeface="Times New Roman" pitchFamily="18" charset="0"/>
              </a:rPr>
              <a:t>. / А. В. Молдован, В. І. </a:t>
            </a:r>
            <a:r>
              <a:rPr lang="uk-UA" b="1" dirty="0" err="1">
                <a:latin typeface="Times New Roman" pitchFamily="18" charset="0"/>
                <a:cs typeface="Times New Roman" pitchFamily="18" charset="0"/>
              </a:rPr>
              <a:t>Озель</a:t>
            </a:r>
            <a:r>
              <a:rPr lang="uk-UA" b="1" dirty="0">
                <a:latin typeface="Times New Roman" pitchFamily="18" charset="0"/>
                <a:cs typeface="Times New Roman" pitchFamily="18" charset="0"/>
              </a:rPr>
              <a:t>. ‒ Київ : </a:t>
            </a:r>
            <a:r>
              <a:rPr lang="uk-UA" b="1" dirty="0" err="1">
                <a:latin typeface="Times New Roman" pitchFamily="18" charset="0"/>
                <a:cs typeface="Times New Roman" pitchFamily="18" charset="0"/>
              </a:rPr>
              <a:t>Алерта</a:t>
            </a:r>
            <a:r>
              <a:rPr lang="uk-UA" b="1" dirty="0">
                <a:latin typeface="Times New Roman" pitchFamily="18" charset="0"/>
                <a:cs typeface="Times New Roman" pitchFamily="18" charset="0"/>
              </a:rPr>
              <a:t>, 2017</a:t>
            </a:r>
            <a:r>
              <a:rPr lang="ru-RU" b="1" dirty="0">
                <a:latin typeface="Times New Roman" pitchFamily="18" charset="0"/>
                <a:cs typeface="Times New Roman" pitchFamily="18" charset="0"/>
              </a:rPr>
              <a:t>. ‒ 100 с. </a:t>
            </a:r>
          </a:p>
          <a:p>
            <a:pPr indent="457200" algn="just"/>
            <a:r>
              <a:rPr lang="uk-UA" dirty="0">
                <a:latin typeface="Times New Roman" pitchFamily="18" charset="0"/>
                <a:cs typeface="Times New Roman" pitchFamily="18" charset="0"/>
              </a:rPr>
              <a:t>У навчальному посібнику в популярній формі викладено основні поняття теорії та історії держави і права України, державно-територіального устрою, права та обов’язки громадян, місцеве самоврядування та управління. </a:t>
            </a:r>
            <a:endParaRPr lang="ru-RU" dirty="0">
              <a:latin typeface="Times New Roman" pitchFamily="18" charset="0"/>
              <a:cs typeface="Times New Roman" pitchFamily="18" charset="0"/>
            </a:endParaRPr>
          </a:p>
        </p:txBody>
      </p:sp>
      <p:pic>
        <p:nvPicPr>
          <p:cNvPr id="3074" name="Picture 2" descr="C:\Users\Admin\Desktop\конституция\teoriya-derzhavi-ta-prava-osnovni-ponyattya-navch-850396-main-1000x1000.jpg"/>
          <p:cNvPicPr>
            <a:picLocks noChangeAspect="1" noChangeArrowheads="1"/>
          </p:cNvPicPr>
          <p:nvPr/>
        </p:nvPicPr>
        <p:blipFill>
          <a:blip r:embed="rId3" cstate="print"/>
          <a:srcRect l="13369" r="13706"/>
          <a:stretch>
            <a:fillRect/>
          </a:stretch>
        </p:blipFill>
        <p:spPr bwMode="auto">
          <a:xfrm>
            <a:off x="5769165" y="404664"/>
            <a:ext cx="3190014"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0033754"/>
      </p:ext>
    </p:extLst>
  </p:cSld>
  <p:clrMapOvr>
    <a:masterClrMapping/>
  </p:clrMapOvr>
  <p:transition spd="slow" advClick="0" advTm="8000">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73"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00" b="3912"/>
          <a:stretch/>
        </p:blipFill>
        <p:spPr bwMode="auto">
          <a:xfrm>
            <a:off x="5775374" y="237490"/>
            <a:ext cx="3561808" cy="4585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8020" y="1388970"/>
            <a:ext cx="5204041" cy="2031325"/>
          </a:xfrm>
          <a:prstGeom prst="rect">
            <a:avLst/>
          </a:prstGeom>
        </p:spPr>
        <p:txBody>
          <a:bodyPr wrap="square">
            <a:spAutoFit/>
          </a:bodyPr>
          <a:lstStyle/>
          <a:p>
            <a:pPr indent="457200" algn="just"/>
            <a:r>
              <a:rPr lang="uk-UA" dirty="0">
                <a:latin typeface="Times New Roman" pitchFamily="18" charset="0"/>
                <a:cs typeface="Times New Roman" pitchFamily="18" charset="0"/>
              </a:rPr>
              <a:t>Структура навчального посібника визначена навчальною програмою курсу, системою юридичних знань даної галузі та складається з двадцяти одного розділу.  </a:t>
            </a:r>
          </a:p>
          <a:p>
            <a:pPr indent="457200" algn="just"/>
            <a:r>
              <a:rPr lang="uk-UA" dirty="0">
                <a:latin typeface="Times New Roman" pitchFamily="18" charset="0"/>
                <a:cs typeface="Times New Roman" pitchFamily="18" charset="0"/>
              </a:rPr>
              <a:t>Начальний посібник спрямований на засвоєння об’єктивної фактологічної картини історичного розвитку української держави і права.</a:t>
            </a:r>
          </a:p>
        </p:txBody>
      </p:sp>
      <p:sp>
        <p:nvSpPr>
          <p:cNvPr id="3" name="Прямоугольник 2"/>
          <p:cNvSpPr/>
          <p:nvPr/>
        </p:nvSpPr>
        <p:spPr>
          <a:xfrm>
            <a:off x="338862" y="174081"/>
            <a:ext cx="5053199" cy="1200329"/>
          </a:xfrm>
          <a:prstGeom prst="rect">
            <a:avLst/>
          </a:prstGeom>
        </p:spPr>
        <p:txBody>
          <a:bodyPr wrap="square">
            <a:spAutoFit/>
          </a:bodyPr>
          <a:lstStyle/>
          <a:p>
            <a:pPr indent="457200" algn="just"/>
            <a:r>
              <a:rPr lang="en-US" b="1" dirty="0">
                <a:latin typeface="Times New Roman" pitchFamily="18" charset="0"/>
                <a:cs typeface="Times New Roman" pitchFamily="18" charset="0"/>
              </a:rPr>
              <a:t>  </a:t>
            </a:r>
            <a:r>
              <a:rPr lang="ru-RU" b="1" dirty="0" err="1">
                <a:latin typeface="Times New Roman" pitchFamily="18" charset="0"/>
                <a:cs typeface="Times New Roman" pitchFamily="18" charset="0"/>
              </a:rPr>
              <a:t>Історія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держави</a:t>
            </a:r>
            <a:r>
              <a:rPr lang="ru-RU" b="1" dirty="0">
                <a:latin typeface="Times New Roman" pitchFamily="18" charset="0"/>
                <a:cs typeface="Times New Roman" pitchFamily="18" charset="0"/>
              </a:rPr>
              <a:t> і права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[Текст] : </a:t>
            </a:r>
            <a:r>
              <a:rPr lang="ru-RU" b="1" dirty="0" err="1">
                <a:latin typeface="Times New Roman" pitchFamily="18" charset="0"/>
                <a:cs typeface="Times New Roman" pitchFamily="18" charset="0"/>
              </a:rPr>
              <a:t>навч</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посіб</a:t>
            </a:r>
            <a:r>
              <a:rPr lang="ru-RU" b="1" dirty="0">
                <a:latin typeface="Times New Roman" pitchFamily="18" charset="0"/>
                <a:cs typeface="Times New Roman" pitchFamily="18" charset="0"/>
              </a:rPr>
              <a:t>. для </a:t>
            </a:r>
            <a:r>
              <a:rPr lang="ru-RU" b="1" dirty="0" err="1">
                <a:latin typeface="Times New Roman" pitchFamily="18" charset="0"/>
                <a:cs typeface="Times New Roman" pitchFamily="18" charset="0"/>
              </a:rPr>
              <a:t>підготовки</a:t>
            </a:r>
            <a:r>
              <a:rPr lang="ru-RU" b="1" dirty="0">
                <a:latin typeface="Times New Roman" pitchFamily="18" charset="0"/>
                <a:cs typeface="Times New Roman" pitchFamily="18" charset="0"/>
              </a:rPr>
              <a:t> до </a:t>
            </a:r>
            <a:r>
              <a:rPr lang="ru-RU" b="1" dirty="0" err="1">
                <a:latin typeface="Times New Roman" pitchFamily="18" charset="0"/>
                <a:cs typeface="Times New Roman" pitchFamily="18" charset="0"/>
              </a:rPr>
              <a:t>іспитів</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упоряд</a:t>
            </a:r>
            <a:r>
              <a:rPr lang="ru-RU" b="1" dirty="0">
                <a:latin typeface="Times New Roman" pitchFamily="18" charset="0"/>
                <a:cs typeface="Times New Roman" pitchFamily="18" charset="0"/>
              </a:rPr>
              <a:t>.: І. В. </a:t>
            </a:r>
            <a:r>
              <a:rPr lang="ru-RU" b="1" dirty="0" err="1">
                <a:latin typeface="Times New Roman" pitchFamily="18" charset="0"/>
                <a:cs typeface="Times New Roman" pitchFamily="18" charset="0"/>
              </a:rPr>
              <a:t>Тетарчук</a:t>
            </a:r>
            <a:r>
              <a:rPr lang="ru-RU" b="1" dirty="0">
                <a:latin typeface="Times New Roman" pitchFamily="18" charset="0"/>
                <a:cs typeface="Times New Roman" pitchFamily="18" charset="0"/>
              </a:rPr>
              <a:t>, Т. Є. </a:t>
            </a:r>
            <a:r>
              <a:rPr lang="ru-RU" b="1" dirty="0" err="1">
                <a:latin typeface="Times New Roman" pitchFamily="18" charset="0"/>
                <a:cs typeface="Times New Roman" pitchFamily="18" charset="0"/>
              </a:rPr>
              <a:t>Дяків</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 Центр </a:t>
            </a:r>
            <a:r>
              <a:rPr lang="ru-RU" b="1" dirty="0" err="1">
                <a:latin typeface="Times New Roman" pitchFamily="18" charset="0"/>
                <a:cs typeface="Times New Roman" pitchFamily="18" charset="0"/>
              </a:rPr>
              <a:t>учб</a:t>
            </a:r>
            <a:r>
              <a:rPr lang="ru-RU" b="1" dirty="0">
                <a:latin typeface="Times New Roman" pitchFamily="18" charset="0"/>
                <a:cs typeface="Times New Roman" pitchFamily="18" charset="0"/>
              </a:rPr>
              <a:t>. л-</a:t>
            </a:r>
            <a:r>
              <a:rPr lang="ru-RU" b="1" dirty="0" err="1">
                <a:latin typeface="Times New Roman" pitchFamily="18" charset="0"/>
                <a:cs typeface="Times New Roman" pitchFamily="18" charset="0"/>
              </a:rPr>
              <a:t>ри</a:t>
            </a:r>
            <a:r>
              <a:rPr lang="ru-RU" b="1" dirty="0">
                <a:latin typeface="Times New Roman" pitchFamily="18" charset="0"/>
                <a:cs typeface="Times New Roman" pitchFamily="18" charset="0"/>
              </a:rPr>
              <a:t>, 2017. – 214 с.</a:t>
            </a:r>
          </a:p>
        </p:txBody>
      </p:sp>
    </p:spTree>
    <p:extLst>
      <p:ext uri="{BB962C8B-B14F-4D97-AF65-F5344CB8AC3E}">
        <p14:creationId xmlns:p14="http://schemas.microsoft.com/office/powerpoint/2010/main" val="950033754"/>
      </p:ext>
    </p:extLst>
  </p:cSld>
  <p:clrMapOvr>
    <a:masterClrMapping/>
  </p:clrMapOvr>
  <p:transition spd="slow" advClick="0" advTm="8000">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3"/>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431118" y="476672"/>
            <a:ext cx="5958249" cy="3416320"/>
          </a:xfrm>
          <a:prstGeom prst="rect">
            <a:avLst/>
          </a:prstGeom>
        </p:spPr>
        <p:txBody>
          <a:bodyPr wrap="square">
            <a:spAutoFit/>
          </a:bodyPr>
          <a:lstStyle/>
          <a:p>
            <a:pPr indent="457200" algn="just"/>
            <a:r>
              <a:rPr lang="ru-RU" b="1" dirty="0" err="1">
                <a:latin typeface="Times New Roman" pitchFamily="18" charset="0"/>
                <a:cs typeface="Times New Roman" pitchFamily="18" charset="0"/>
              </a:rPr>
              <a:t>Основи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правознавства</a:t>
            </a:r>
            <a:r>
              <a:rPr lang="ru-RU" b="1" dirty="0">
                <a:latin typeface="Times New Roman" pitchFamily="18" charset="0"/>
                <a:cs typeface="Times New Roman" pitchFamily="18" charset="0"/>
              </a:rPr>
              <a:t> [Текст] : </a:t>
            </a:r>
            <a:r>
              <a:rPr lang="ru-RU" b="1" dirty="0" err="1">
                <a:latin typeface="Times New Roman" pitchFamily="18" charset="0"/>
                <a:cs typeface="Times New Roman" pitchFamily="18" charset="0"/>
              </a:rPr>
              <a:t>навч</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посіб</a:t>
            </a:r>
            <a:r>
              <a:rPr lang="ru-RU" b="1" dirty="0">
                <a:latin typeface="Times New Roman" pitchFamily="18" charset="0"/>
                <a:cs typeface="Times New Roman" pitchFamily="18" charset="0"/>
              </a:rPr>
              <a:t>. / Ю. І. </a:t>
            </a:r>
            <a:r>
              <a:rPr lang="ru-RU" b="1" dirty="0" err="1">
                <a:latin typeface="Times New Roman" pitchFamily="18" charset="0"/>
                <a:cs typeface="Times New Roman" pitchFamily="18" charset="0"/>
              </a:rPr>
              <a:t>Крегул</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ін</a:t>
            </a:r>
            <a:r>
              <a:rPr lang="ru-RU" b="1" dirty="0">
                <a:latin typeface="Times New Roman" pitchFamily="18" charset="0"/>
                <a:cs typeface="Times New Roman" pitchFamily="18" charset="0"/>
              </a:rPr>
              <a:t>.] ; за ред. Ю. І. </a:t>
            </a:r>
            <a:r>
              <a:rPr lang="ru-RU" b="1" dirty="0" err="1">
                <a:latin typeface="Times New Roman" pitchFamily="18" charset="0"/>
                <a:cs typeface="Times New Roman" pitchFamily="18" charset="0"/>
              </a:rPr>
              <a:t>Крегул</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нац</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торг.-екон</a:t>
            </a:r>
            <a:r>
              <a:rPr lang="ru-RU" b="1" dirty="0">
                <a:latin typeface="Times New Roman" pitchFamily="18" charset="0"/>
                <a:cs typeface="Times New Roman" pitchFamily="18" charset="0"/>
              </a:rPr>
              <a:t>. ун-т. ‒ 2-ге вид., </a:t>
            </a:r>
            <a:r>
              <a:rPr lang="ru-RU" b="1" dirty="0" err="1">
                <a:latin typeface="Times New Roman" pitchFamily="18" charset="0"/>
                <a:cs typeface="Times New Roman" pitchFamily="18" charset="0"/>
              </a:rPr>
              <a:t>перероб</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a:t>
            </a:r>
            <a:r>
              <a:rPr lang="ru-RU" b="1" dirty="0">
                <a:latin typeface="Times New Roman" pitchFamily="18" charset="0"/>
                <a:cs typeface="Times New Roman" pitchFamily="18" charset="0"/>
              </a:rPr>
              <a:t> доп.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 КНТЕУ, 2018. ‒ 527 с. </a:t>
            </a:r>
          </a:p>
          <a:p>
            <a:pPr indent="457200" algn="just"/>
            <a:r>
              <a:rPr lang="uk-UA" dirty="0">
                <a:latin typeface="Times New Roman" pitchFamily="18" charset="0"/>
                <a:cs typeface="Times New Roman" pitchFamily="18" charset="0"/>
              </a:rPr>
              <a:t>У навчальному посібнику висвітлено історію виникнення держави та права, наведено ознаки права, його реалізації, законності й правопорядку, правомірної та протиправної поведінки, юридичної відповідальності. </a:t>
            </a:r>
          </a:p>
          <a:p>
            <a:pPr indent="457200" algn="just"/>
            <a:r>
              <a:rPr lang="ru-RU" dirty="0" err="1">
                <a:latin typeface="Times New Roman" pitchFamily="18" charset="0"/>
                <a:cs typeface="Times New Roman" pitchFamily="18" charset="0"/>
              </a:rPr>
              <a:t>Розглянуто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основи</a:t>
            </a:r>
            <a:r>
              <a:rPr lang="ru-RU" dirty="0">
                <a:latin typeface="Times New Roman" pitchFamily="18" charset="0"/>
                <a:cs typeface="Times New Roman" pitchFamily="18" charset="0"/>
              </a:rPr>
              <a:t> таких </a:t>
            </a:r>
            <a:r>
              <a:rPr lang="ru-RU" dirty="0" err="1">
                <a:latin typeface="Times New Roman" pitchFamily="18" charset="0"/>
                <a:cs typeface="Times New Roman" pitchFamily="18" charset="0"/>
              </a:rPr>
              <a:t>галузей</a:t>
            </a:r>
            <a:r>
              <a:rPr lang="ru-RU" dirty="0">
                <a:latin typeface="Times New Roman" pitchFamily="18" charset="0"/>
                <a:cs typeface="Times New Roman" pitchFamily="18" charset="0"/>
              </a:rPr>
              <a:t> права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як </a:t>
            </a:r>
            <a:r>
              <a:rPr lang="ru-RU" dirty="0" err="1">
                <a:latin typeface="Times New Roman" pitchFamily="18" charset="0"/>
                <a:cs typeface="Times New Roman" pitchFamily="18" charset="0"/>
              </a:rPr>
              <a:t>конституційне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трудове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цивільне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сімейне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адміністративне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кримінальне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екологічне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інформаційне</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господарське</a:t>
            </a:r>
            <a:r>
              <a:rPr lang="ru-RU" dirty="0">
                <a:latin typeface="Times New Roman" pitchFamily="18" charset="0"/>
                <a:cs typeface="Times New Roman" pitchFamily="18" charset="0"/>
              </a:rPr>
              <a:t>. </a:t>
            </a:r>
          </a:p>
        </p:txBody>
      </p:sp>
      <p:pic>
        <p:nvPicPr>
          <p:cNvPr id="2050" name="Picture 2" descr="C:\Users\Admin\Desktop\конституция\Без названия.jpg"/>
          <p:cNvPicPr>
            <a:picLocks noChangeAspect="1" noChangeArrowheads="1"/>
          </p:cNvPicPr>
          <p:nvPr/>
        </p:nvPicPr>
        <p:blipFill>
          <a:blip r:embed="rId3" cstate="print"/>
          <a:srcRect/>
          <a:stretch>
            <a:fillRect/>
          </a:stretch>
        </p:blipFill>
        <p:spPr bwMode="auto">
          <a:xfrm>
            <a:off x="414283" y="332656"/>
            <a:ext cx="2676589"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5278" y="1724944"/>
            <a:ext cx="8597981" cy="1754326"/>
          </a:xfrm>
          <a:prstGeom prst="rect">
            <a:avLst/>
          </a:prstGeom>
        </p:spPr>
        <p:txBody>
          <a:bodyPr wrap="square">
            <a:spAutoFit/>
          </a:bodyPr>
          <a:lstStyle/>
          <a:p>
            <a:pPr indent="457200" algn="just"/>
            <a:r>
              <a:rPr lang="ru-RU" b="1" dirty="0" err="1">
                <a:latin typeface="Times New Roman" pitchFamily="18" charset="0"/>
                <a:cs typeface="Times New Roman" pitchFamily="18" charset="0"/>
              </a:rPr>
              <a:t>Прийняття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Конституції</a:t>
            </a:r>
            <a:r>
              <a:rPr lang="ru-RU" b="1" dirty="0">
                <a:latin typeface="Times New Roman" pitchFamily="18" charset="0"/>
                <a:cs typeface="Times New Roman" pitchFamily="18" charset="0"/>
              </a:rPr>
              <a:t> в 1996 </a:t>
            </a:r>
            <a:r>
              <a:rPr lang="ru-RU" b="1" dirty="0" err="1">
                <a:latin typeface="Times New Roman" pitchFamily="18" charset="0"/>
                <a:cs typeface="Times New Roman" pitchFamily="18" charset="0"/>
              </a:rPr>
              <a:t>ро</a:t>
            </a:r>
            <a:r>
              <a:rPr lang="uk-UA" b="1" dirty="0">
                <a:latin typeface="Times New Roman" pitchFamily="18" charset="0"/>
                <a:cs typeface="Times New Roman" pitchFamily="18" charset="0"/>
              </a:rPr>
              <a:t>ці </a:t>
            </a:r>
            <a:r>
              <a:rPr lang="ru-RU" b="1" dirty="0" err="1">
                <a:latin typeface="Times New Roman" pitchFamily="18" charset="0"/>
                <a:cs typeface="Times New Roman" pitchFamily="18" charset="0"/>
              </a:rPr>
              <a:t>закріпило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правові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основи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незалежної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її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суверенітет</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територіальну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цілісність</a:t>
            </a:r>
            <a:r>
              <a:rPr lang="ru-RU" b="1" dirty="0">
                <a:latin typeface="Times New Roman" pitchFamily="18" charset="0"/>
                <a:cs typeface="Times New Roman" pitchFamily="18" charset="0"/>
              </a:rPr>
              <a:t>, стало </a:t>
            </a:r>
            <a:r>
              <a:rPr lang="ru-RU" b="1" dirty="0" err="1">
                <a:latin typeface="Times New Roman" pitchFamily="18" charset="0"/>
                <a:cs typeface="Times New Roman" pitchFamily="18" charset="0"/>
              </a:rPr>
              <a:t>важливим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кроком</a:t>
            </a:r>
            <a:r>
              <a:rPr lang="ru-RU" b="1" dirty="0">
                <a:latin typeface="Times New Roman" pitchFamily="18" charset="0"/>
                <a:cs typeface="Times New Roman" pitchFamily="18" charset="0"/>
              </a:rPr>
              <a:t> у </a:t>
            </a:r>
            <a:r>
              <a:rPr lang="ru-RU" b="1" dirty="0" err="1">
                <a:latin typeface="Times New Roman" pitchFamily="18" charset="0"/>
                <a:cs typeface="Times New Roman" pitchFamily="18" charset="0"/>
              </a:rPr>
              <a:t>забезпеченні</a:t>
            </a:r>
            <a:r>
              <a:rPr lang="ru-RU" b="1" dirty="0">
                <a:latin typeface="Times New Roman" pitchFamily="18" charset="0"/>
                <a:cs typeface="Times New Roman" pitchFamily="18" charset="0"/>
              </a:rPr>
              <a:t> прав </a:t>
            </a:r>
            <a:r>
              <a:rPr lang="ru-RU" b="1" dirty="0" err="1">
                <a:latin typeface="Times New Roman" pitchFamily="18" charset="0"/>
                <a:cs typeface="Times New Roman" pitchFamily="18" charset="0"/>
              </a:rPr>
              <a:t>людини</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громадянина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сприяло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подальшому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підвищенню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міжнародного</a:t>
            </a:r>
            <a:r>
              <a:rPr lang="ru-RU" b="1" dirty="0">
                <a:latin typeface="Times New Roman" pitchFamily="18" charset="0"/>
                <a:cs typeface="Times New Roman" pitchFamily="18" charset="0"/>
              </a:rPr>
              <a:t> авторитету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на </a:t>
            </a:r>
            <a:r>
              <a:rPr lang="ru-RU" b="1" dirty="0" err="1">
                <a:latin typeface="Times New Roman" pitchFamily="18" charset="0"/>
                <a:cs typeface="Times New Roman" pitchFamily="18" charset="0"/>
              </a:rPr>
              <a:t>світовій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арені</a:t>
            </a:r>
            <a:r>
              <a:rPr lang="ru-RU" b="1" dirty="0">
                <a:latin typeface="Times New Roman" pitchFamily="18" charset="0"/>
                <a:cs typeface="Times New Roman" pitchFamily="18" charset="0"/>
              </a:rPr>
              <a:t>.</a:t>
            </a:r>
          </a:p>
          <a:p>
            <a:pPr indent="457200" algn="just"/>
            <a:r>
              <a:rPr lang="ru-RU" b="1" dirty="0">
                <a:latin typeface="Times New Roman" pitchFamily="18" charset="0"/>
                <a:cs typeface="Times New Roman" pitchFamily="18" charset="0"/>
              </a:rPr>
              <a:t>День </a:t>
            </a:r>
            <a:r>
              <a:rPr lang="ru-RU" b="1" dirty="0" err="1">
                <a:latin typeface="Times New Roman" pitchFamily="18" charset="0"/>
                <a:cs typeface="Times New Roman" pitchFamily="18" charset="0"/>
              </a:rPr>
              <a:t>Конституції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святкується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щорічно</a:t>
            </a:r>
            <a:r>
              <a:rPr lang="ru-RU" b="1" dirty="0">
                <a:latin typeface="Times New Roman" pitchFamily="18" charset="0"/>
                <a:cs typeface="Times New Roman" pitchFamily="18" charset="0"/>
              </a:rPr>
              <a:t> 28 </a:t>
            </a:r>
            <a:r>
              <a:rPr lang="ru-RU" b="1" dirty="0" err="1">
                <a:latin typeface="Times New Roman" pitchFamily="18" charset="0"/>
                <a:cs typeface="Times New Roman" pitchFamily="18" charset="0"/>
              </a:rPr>
              <a:t>червня</a:t>
            </a:r>
            <a:r>
              <a:rPr lang="ru-RU" b="1" dirty="0">
                <a:latin typeface="Times New Roman" pitchFamily="18" charset="0"/>
                <a:cs typeface="Times New Roman" pitchFamily="18" charset="0"/>
              </a:rPr>
              <a:t> і </a:t>
            </a:r>
            <a:r>
              <a:rPr lang="ru-RU" b="1" dirty="0" err="1">
                <a:latin typeface="Times New Roman" pitchFamily="18" charset="0"/>
                <a:cs typeface="Times New Roman" pitchFamily="18" charset="0"/>
              </a:rPr>
              <a:t>відповідно</a:t>
            </a:r>
            <a:r>
              <a:rPr lang="ru-RU" b="1" dirty="0">
                <a:latin typeface="Times New Roman" pitchFamily="18" charset="0"/>
                <a:cs typeface="Times New Roman" pitchFamily="18" charset="0"/>
              </a:rPr>
              <a:t> до Основного Закону є </a:t>
            </a:r>
            <a:r>
              <a:rPr lang="ru-RU" b="1" dirty="0" err="1">
                <a:latin typeface="Times New Roman" pitchFamily="18" charset="0"/>
                <a:cs typeface="Times New Roman" pitchFamily="18" charset="0"/>
              </a:rPr>
              <a:t>державним</a:t>
            </a:r>
            <a:r>
              <a:rPr lang="ru-RU" b="1" dirty="0">
                <a:latin typeface="Times New Roman" pitchFamily="18" charset="0"/>
                <a:cs typeface="Times New Roman" pitchFamily="18" charset="0"/>
              </a:rPr>
              <a:t> святом та </a:t>
            </a:r>
            <a:r>
              <a:rPr lang="ru-RU" b="1" dirty="0" err="1">
                <a:latin typeface="Times New Roman" pitchFamily="18" charset="0"/>
                <a:cs typeface="Times New Roman" pitchFamily="18" charset="0"/>
              </a:rPr>
              <a:t>неробочим</a:t>
            </a:r>
            <a:r>
              <a:rPr lang="ru-RU" b="1" dirty="0">
                <a:latin typeface="Times New Roman" pitchFamily="18" charset="0"/>
                <a:cs typeface="Times New Roman" pitchFamily="18" charset="0"/>
              </a:rPr>
              <a:t> днем.</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866" y="3501008"/>
            <a:ext cx="6434808"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411590" y="332657"/>
            <a:ext cx="4788694" cy="1200329"/>
          </a:xfrm>
          <a:prstGeom prst="rect">
            <a:avLst/>
          </a:prstGeom>
        </p:spPr>
        <p:txBody>
          <a:bodyPr>
            <a:spAutoFit/>
          </a:bodyPr>
          <a:lstStyle/>
          <a:p>
            <a:pPr algn="r"/>
            <a:r>
              <a:rPr lang="ru-RU" b="1" i="1" dirty="0">
                <a:latin typeface="Times New Roman" pitchFamily="18" charset="0"/>
                <a:cs typeface="Times New Roman" pitchFamily="18" charset="0"/>
              </a:rPr>
              <a:t>«</a:t>
            </a:r>
            <a:r>
              <a:rPr lang="ru-RU" b="1" i="1" dirty="0" err="1">
                <a:latin typeface="Times New Roman" pitchFamily="18" charset="0"/>
                <a:cs typeface="Times New Roman" pitchFamily="18" charset="0"/>
              </a:rPr>
              <a:t>Ніколи</a:t>
            </a:r>
            <a:r>
              <a:rPr lang="ru-RU" b="1" i="1" dirty="0">
                <a:latin typeface="Times New Roman" pitchFamily="18" charset="0"/>
                <a:cs typeface="Times New Roman" pitchFamily="18" charset="0"/>
              </a:rPr>
              <a:t> не перестану </a:t>
            </a:r>
            <a:r>
              <a:rPr lang="ru-RU" b="1" i="1" dirty="0" err="1">
                <a:latin typeface="Times New Roman" pitchFamily="18" charset="0"/>
                <a:cs typeface="Times New Roman" pitchFamily="18" charset="0"/>
              </a:rPr>
              <a:t>шукати</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всіх</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легальних</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засобів</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щоб</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заявити</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мої</a:t>
            </a:r>
            <a:r>
              <a:rPr lang="ru-RU" b="1" i="1" dirty="0">
                <a:latin typeface="Times New Roman" pitchFamily="18" charset="0"/>
                <a:cs typeface="Times New Roman" pitchFamily="18" charset="0"/>
              </a:rPr>
              <a:t> права й права </a:t>
            </a:r>
            <a:r>
              <a:rPr lang="ru-RU" b="1" i="1" dirty="0" err="1">
                <a:latin typeface="Times New Roman" pitchFamily="18" charset="0"/>
                <a:cs typeface="Times New Roman" pitchFamily="18" charset="0"/>
              </a:rPr>
              <a:t>моєї</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нації</a:t>
            </a:r>
            <a:r>
              <a:rPr lang="ru-RU" b="1" i="1" dirty="0">
                <a:latin typeface="Times New Roman" pitchFamily="18" charset="0"/>
                <a:cs typeface="Times New Roman" pitchFamily="18" charset="0"/>
              </a:rPr>
              <a:t> на </a:t>
            </a:r>
            <a:r>
              <a:rPr lang="ru-RU" b="1" i="1" dirty="0" err="1">
                <a:latin typeface="Times New Roman" pitchFamily="18" charset="0"/>
                <a:cs typeface="Times New Roman" pitchFamily="18" charset="0"/>
              </a:rPr>
              <a:t>Україну</a:t>
            </a:r>
            <a:r>
              <a:rPr lang="ru-RU" b="1" i="1" dirty="0">
                <a:latin typeface="Times New Roman" pitchFamily="18" charset="0"/>
                <a:cs typeface="Times New Roman" pitchFamily="18" charset="0"/>
              </a:rPr>
              <a:t>»   </a:t>
            </a:r>
          </a:p>
          <a:p>
            <a:pPr algn="r"/>
            <a:r>
              <a:rPr lang="ru-RU" b="1" i="1" dirty="0" err="1">
                <a:latin typeface="Times New Roman" pitchFamily="18" charset="0"/>
                <a:cs typeface="Times New Roman" pitchFamily="18" charset="0"/>
              </a:rPr>
              <a:t>Пилип</a:t>
            </a:r>
            <a:r>
              <a:rPr lang="ru-RU" b="1" i="1" dirty="0">
                <a:latin typeface="Times New Roman" pitchFamily="18" charset="0"/>
                <a:cs typeface="Times New Roman" pitchFamily="18" charset="0"/>
              </a:rPr>
              <a:t> Орлик</a:t>
            </a:r>
          </a:p>
        </p:txBody>
      </p:sp>
    </p:spTree>
    <p:extLst>
      <p:ext uri="{BB962C8B-B14F-4D97-AF65-F5344CB8AC3E}">
        <p14:creationId xmlns:p14="http://schemas.microsoft.com/office/powerpoint/2010/main" val="2357954392"/>
      </p:ext>
    </p:extLst>
  </p:cSld>
  <p:clrMapOvr>
    <a:masterClrMapping/>
  </p:clrMapOvr>
  <p:transition spd="slow" advClick="0" advTm="10000">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 y="0"/>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270" y="260647"/>
            <a:ext cx="3253777"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38863" y="1628800"/>
            <a:ext cx="5474123" cy="1477328"/>
          </a:xfrm>
          <a:prstGeom prst="rect">
            <a:avLst/>
          </a:prstGeom>
        </p:spPr>
        <p:txBody>
          <a:bodyPr wrap="square">
            <a:spAutoFit/>
          </a:bodyPr>
          <a:lstStyle/>
          <a:p>
            <a:pPr indent="457200" algn="just"/>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посібнику</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доступній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формі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розглянута</a:t>
            </a:r>
            <a:r>
              <a:rPr lang="ru-RU" dirty="0">
                <a:latin typeface="Times New Roman" pitchFamily="18" charset="0"/>
                <a:cs typeface="Times New Roman" pitchFamily="18" charset="0"/>
              </a:rPr>
              <a:t> коротка </a:t>
            </a:r>
            <a:r>
              <a:rPr lang="ru-RU" dirty="0" err="1">
                <a:latin typeface="Times New Roman" pitchFamily="18" charset="0"/>
                <a:cs typeface="Times New Roman" pitchFamily="18" charset="0"/>
              </a:rPr>
              <a:t>історія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держави</a:t>
            </a:r>
            <a:r>
              <a:rPr lang="ru-RU" dirty="0">
                <a:latin typeface="Times New Roman" pitchFamily="18" charset="0"/>
                <a:cs typeface="Times New Roman" pitchFamily="18" charset="0"/>
              </a:rPr>
              <a:t> і права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розкриваються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поняття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держави</a:t>
            </a:r>
            <a:r>
              <a:rPr lang="ru-RU" dirty="0">
                <a:latin typeface="Times New Roman" pitchFamily="18" charset="0"/>
                <a:cs typeface="Times New Roman" pitchFamily="18" charset="0"/>
              </a:rPr>
              <a:t>, права, </a:t>
            </a:r>
            <a:r>
              <a:rPr lang="ru-RU" dirty="0" err="1">
                <a:latin typeface="Times New Roman" pitchFamily="18" charset="0"/>
                <a:cs typeface="Times New Roman" pitchFamily="18" charset="0"/>
              </a:rPr>
              <a:t>юридичної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відповідальності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державна</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виборча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системи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а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основні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галузі</a:t>
            </a:r>
            <a:r>
              <a:rPr lang="ru-RU" dirty="0">
                <a:latin typeface="Times New Roman" pitchFamily="18" charset="0"/>
                <a:cs typeface="Times New Roman" pitchFamily="18" charset="0"/>
              </a:rPr>
              <a:t> права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a:t>
            </a:r>
          </a:p>
        </p:txBody>
      </p:sp>
      <p:sp>
        <p:nvSpPr>
          <p:cNvPr id="3" name="Прямоугольник 2"/>
          <p:cNvSpPr/>
          <p:nvPr/>
        </p:nvSpPr>
        <p:spPr>
          <a:xfrm>
            <a:off x="338862" y="260648"/>
            <a:ext cx="5474125" cy="1200329"/>
          </a:xfrm>
          <a:prstGeom prst="rect">
            <a:avLst/>
          </a:prstGeom>
        </p:spPr>
        <p:txBody>
          <a:bodyPr wrap="square">
            <a:spAutoFit/>
          </a:bodyPr>
          <a:lstStyle/>
          <a:p>
            <a:pPr indent="457200" algn="just"/>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Воронянский</a:t>
            </a:r>
            <a:r>
              <a:rPr lang="ru-RU" b="1" dirty="0">
                <a:latin typeface="Times New Roman" pitchFamily="18" charset="0"/>
                <a:cs typeface="Times New Roman" pitchFamily="18" charset="0"/>
              </a:rPr>
              <a:t>, А. В. Основы правоведения [Текст] : учеб. пособие / А. В. </a:t>
            </a:r>
            <a:r>
              <a:rPr lang="ru-RU" b="1" dirty="0" err="1">
                <a:latin typeface="Times New Roman" pitchFamily="18" charset="0"/>
                <a:cs typeface="Times New Roman" pitchFamily="18" charset="0"/>
              </a:rPr>
              <a:t>Воронянский</a:t>
            </a:r>
            <a:r>
              <a:rPr lang="ru-RU" b="1" dirty="0">
                <a:latin typeface="Times New Roman" pitchFamily="18" charset="0"/>
                <a:cs typeface="Times New Roman" pitchFamily="18" charset="0"/>
              </a:rPr>
              <a:t>, А. В. Губа, Ю. В. Зайончковский. – Харьков : </a:t>
            </a:r>
            <a:r>
              <a:rPr lang="ru-RU" b="1" dirty="0" err="1">
                <a:latin typeface="Times New Roman" pitchFamily="18" charset="0"/>
                <a:cs typeface="Times New Roman" pitchFamily="18" charset="0"/>
              </a:rPr>
              <a:t>Паpус</a:t>
            </a:r>
            <a:r>
              <a:rPr lang="ru-RU" b="1" dirty="0">
                <a:latin typeface="Times New Roman" pitchFamily="18" charset="0"/>
                <a:cs typeface="Times New Roman" pitchFamily="18" charset="0"/>
              </a:rPr>
              <a:t>, 2004. – 400 с.</a:t>
            </a:r>
          </a:p>
        </p:txBody>
      </p:sp>
    </p:spTree>
    <p:extLst>
      <p:ext uri="{BB962C8B-B14F-4D97-AF65-F5344CB8AC3E}">
        <p14:creationId xmlns:p14="http://schemas.microsoft.com/office/powerpoint/2010/main" val="1245081507"/>
      </p:ext>
    </p:extLst>
  </p:cSld>
  <p:clrMapOvr>
    <a:masterClrMapping/>
  </p:clrMapOvr>
  <p:transition spd="slow" advClick="0" advTm="8000">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3441" y="476672"/>
            <a:ext cx="5128620" cy="3416320"/>
          </a:xfrm>
          <a:prstGeom prst="rect">
            <a:avLst/>
          </a:prstGeom>
        </p:spPr>
        <p:txBody>
          <a:bodyPr wrap="square">
            <a:spAutoFit/>
          </a:bodyPr>
          <a:lstStyle/>
          <a:p>
            <a:pPr indent="457200" algn="just"/>
            <a:r>
              <a:rPr lang="uk-UA" b="1">
                <a:latin typeface="Times New Roman" pitchFamily="18" charset="0"/>
                <a:cs typeface="Times New Roman" pitchFamily="18" charset="0"/>
              </a:rPr>
              <a:t>Правознавство [Текст] : навч. посібник / під заг. ред. В. П. Пастухова. – 2-ге вид., стереотипне. – Київ : Алерта, 2007. – 398 с.</a:t>
            </a:r>
          </a:p>
          <a:p>
            <a:pPr indent="457200" algn="just"/>
            <a:endParaRPr lang="uk-UA">
              <a:latin typeface="Times New Roman" pitchFamily="18" charset="0"/>
              <a:cs typeface="Times New Roman" pitchFamily="18" charset="0"/>
            </a:endParaRPr>
          </a:p>
          <a:p>
            <a:pPr indent="457200" algn="just"/>
            <a:r>
              <a:rPr lang="uk-UA">
                <a:latin typeface="Times New Roman" pitchFamily="18" charset="0"/>
                <a:cs typeface="Times New Roman" pitchFamily="18" charset="0"/>
              </a:rPr>
              <a:t>У навчальному посібнику висвітлюються основи теорії держави і права, конституційного права України, основи адміністративного, цивільного, сімейного, трудового, земельного, екологічного, житлового, фінансового, кримінального права, правові основи підприємницької діяльності, чинна система правоохоронних органів України тощо.</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76" t="6435" r="15823" b="13517"/>
          <a:stretch/>
        </p:blipFill>
        <p:spPr bwMode="auto">
          <a:xfrm>
            <a:off x="5769165" y="260648"/>
            <a:ext cx="3445897" cy="4853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436384"/>
      </p:ext>
    </p:extLst>
  </p:cSld>
  <p:clrMapOvr>
    <a:masterClrMapping/>
  </p:clrMapOvr>
  <p:transition spd="slow" advClick="0" advTm="8000">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8254" y="1484784"/>
            <a:ext cx="7992888" cy="1754326"/>
          </a:xfrm>
          <a:prstGeom prst="rect">
            <a:avLst/>
          </a:prstGeom>
          <a:noFill/>
        </p:spPr>
        <p:txBody>
          <a:bodyPr wrap="square" lIns="91440" tIns="45720" rIns="91440" bIns="45720">
            <a:spAutoFit/>
          </a:bodyPr>
          <a:lstStyle/>
          <a:p>
            <a:pPr algn="ct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«КОНСТИТУЦІЙНЕ ПРАВО УКРАЇНИ»</a:t>
            </a:r>
          </a:p>
        </p:txBody>
      </p:sp>
      <p:pic>
        <p:nvPicPr>
          <p:cNvPr id="3" name="Picture 4" descr="Новости - artalbum.org.u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6206" y="3501008"/>
            <a:ext cx="3456384" cy="2292392"/>
          </a:xfrm>
          <a:prstGeom prst="rect">
            <a:avLst/>
          </a:prstGeom>
          <a:noFill/>
        </p:spPr>
      </p:pic>
      <p:sp>
        <p:nvSpPr>
          <p:cNvPr id="4" name="Прямоугольник 3"/>
          <p:cNvSpPr/>
          <p:nvPr/>
        </p:nvSpPr>
        <p:spPr>
          <a:xfrm>
            <a:off x="3924598" y="4293096"/>
            <a:ext cx="5400600" cy="1015663"/>
          </a:xfrm>
          <a:prstGeom prst="rect">
            <a:avLst/>
          </a:prstGeom>
        </p:spPr>
        <p:txBody>
          <a:bodyPr wrap="square">
            <a:spAutoFit/>
          </a:bodyPr>
          <a:lstStyle/>
          <a:p>
            <a:pPr indent="457200" algn="just"/>
            <a:r>
              <a:rPr lang="ru-RU" sz="2000" b="1" i="1" dirty="0" err="1">
                <a:latin typeface="Times New Roman" pitchFamily="18" charset="0"/>
                <a:cs typeface="Times New Roman" pitchFamily="18" charset="0"/>
              </a:rPr>
              <a:t>Стаття</a:t>
            </a:r>
            <a:r>
              <a:rPr lang="ru-RU" sz="2000" b="1" i="1" dirty="0">
                <a:latin typeface="Times New Roman" pitchFamily="18" charset="0"/>
                <a:cs typeface="Times New Roman" pitchFamily="18" charset="0"/>
              </a:rPr>
              <a:t> 24.</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Громадяни</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мають</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рівні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конституційні</a:t>
            </a:r>
            <a:r>
              <a:rPr lang="ru-RU" sz="2000" i="1" dirty="0">
                <a:latin typeface="Times New Roman" pitchFamily="18" charset="0"/>
                <a:cs typeface="Times New Roman" pitchFamily="18" charset="0"/>
              </a:rPr>
              <a:t> права </a:t>
            </a:r>
            <a:r>
              <a:rPr lang="ru-RU" sz="2000" i="1" dirty="0" err="1">
                <a:latin typeface="Times New Roman" pitchFamily="18" charset="0"/>
                <a:cs typeface="Times New Roman" pitchFamily="18" charset="0"/>
              </a:rPr>
              <a:t>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свободи</a:t>
            </a:r>
            <a:r>
              <a:rPr lang="ru-RU" sz="2000" i="1" dirty="0">
                <a:latin typeface="Times New Roman" pitchFamily="18" charset="0"/>
                <a:cs typeface="Times New Roman" pitchFamily="18" charset="0"/>
              </a:rPr>
              <a:t> та </a:t>
            </a:r>
            <a:r>
              <a:rPr lang="ru-RU" sz="2000" i="1" dirty="0" err="1">
                <a:latin typeface="Times New Roman" pitchFamily="18" charset="0"/>
                <a:cs typeface="Times New Roman" pitchFamily="18" charset="0"/>
              </a:rPr>
              <a:t>є</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рівними</a:t>
            </a:r>
            <a:r>
              <a:rPr lang="ru-RU" sz="2000" i="1" dirty="0">
                <a:latin typeface="Times New Roman" pitchFamily="18" charset="0"/>
                <a:cs typeface="Times New Roman" pitchFamily="18" charset="0"/>
              </a:rPr>
              <a:t> перед законом.</a:t>
            </a:r>
          </a:p>
        </p:txBody>
      </p:sp>
    </p:spTree>
  </p:cSld>
  <p:clrMapOvr>
    <a:masterClrMapping/>
  </p:clrMapOvr>
  <p:transition spd="slow" advClick="0" advTm="7000">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38862" y="255221"/>
            <a:ext cx="5053199" cy="923330"/>
          </a:xfrm>
          <a:prstGeom prst="rect">
            <a:avLst/>
          </a:prstGeom>
        </p:spPr>
        <p:txBody>
          <a:bodyPr wrap="square">
            <a:spAutoFit/>
          </a:bodyPr>
          <a:lstStyle/>
          <a:p>
            <a:pPr indent="457200" algn="just"/>
            <a:r>
              <a:rPr lang="ru-RU" b="1" dirty="0">
                <a:latin typeface="Times New Roman" pitchFamily="18" charset="0"/>
                <a:cs typeface="Times New Roman" pitchFamily="18" charset="0"/>
              </a:rPr>
              <a:t>Кравченко, В. В. </a:t>
            </a:r>
            <a:r>
              <a:rPr lang="ru-RU" b="1" dirty="0" err="1">
                <a:latin typeface="Times New Roman" pitchFamily="18" charset="0"/>
                <a:cs typeface="Times New Roman" pitchFamily="18" charset="0"/>
              </a:rPr>
              <a:t>Конституційне</a:t>
            </a:r>
            <a:r>
              <a:rPr lang="ru-RU" b="1" dirty="0">
                <a:latin typeface="Times New Roman" pitchFamily="18" charset="0"/>
                <a:cs typeface="Times New Roman" pitchFamily="18" charset="0"/>
              </a:rPr>
              <a:t> право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[Текст] : </a:t>
            </a:r>
            <a:r>
              <a:rPr lang="ru-RU" b="1" dirty="0" err="1">
                <a:latin typeface="Times New Roman" pitchFamily="18" charset="0"/>
                <a:cs typeface="Times New Roman" pitchFamily="18" charset="0"/>
              </a:rPr>
              <a:t>навч</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посібник</a:t>
            </a:r>
            <a:r>
              <a:rPr lang="ru-RU" b="1" dirty="0">
                <a:latin typeface="Times New Roman" pitchFamily="18" charset="0"/>
                <a:cs typeface="Times New Roman" pitchFamily="18" charset="0"/>
              </a:rPr>
              <a:t> / В. В. Кравченко.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Атiка</a:t>
            </a:r>
            <a:r>
              <a:rPr lang="ru-RU" b="1" dirty="0">
                <a:latin typeface="Times New Roman" pitchFamily="18" charset="0"/>
                <a:cs typeface="Times New Roman" pitchFamily="18" charset="0"/>
              </a:rPr>
              <a:t>, 2000. – 318 с.</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0007" y="255222"/>
            <a:ext cx="3293360" cy="4590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1965" y="1484783"/>
            <a:ext cx="5354883" cy="2308324"/>
          </a:xfrm>
          <a:prstGeom prst="rect">
            <a:avLst/>
          </a:prstGeom>
        </p:spPr>
        <p:txBody>
          <a:bodyPr wrap="square">
            <a:spAutoFit/>
          </a:bodyPr>
          <a:lstStyle/>
          <a:p>
            <a:pPr indent="457200" algn="just"/>
            <a:r>
              <a:rPr lang="uk-UA">
                <a:latin typeface="Times New Roman" pitchFamily="18" charset="0"/>
                <a:cs typeface="Times New Roman" pitchFamily="18" charset="0"/>
              </a:rPr>
              <a:t> У посібнику системно розглянуто основи теорії конституційного права, загальні засади конституційного ладу України, конституційно-правовий статус людини і громадянина, форми безпосереднього народовладдя, статус органів державної влади та Президента України, територіальний устрій та місцеве самоврядування в Україні. </a:t>
            </a:r>
          </a:p>
        </p:txBody>
      </p:sp>
    </p:spTree>
    <p:extLst>
      <p:ext uri="{BB962C8B-B14F-4D97-AF65-F5344CB8AC3E}">
        <p14:creationId xmlns:p14="http://schemas.microsoft.com/office/powerpoint/2010/main" val="1976317168"/>
      </p:ext>
    </p:extLst>
  </p:cSld>
  <p:clrMapOvr>
    <a:masterClrMapping/>
  </p:clrMapOvr>
  <p:transition spd="slow" advClick="0" advTm="8000">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77" r="3186" b="6383"/>
          <a:stretch/>
        </p:blipFill>
        <p:spPr bwMode="auto">
          <a:xfrm>
            <a:off x="5542904" y="332657"/>
            <a:ext cx="3544782" cy="4834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3441" y="343745"/>
            <a:ext cx="4977778" cy="3693319"/>
          </a:xfrm>
          <a:prstGeom prst="rect">
            <a:avLst/>
          </a:prstGeom>
        </p:spPr>
        <p:txBody>
          <a:bodyPr wrap="square">
            <a:spAutoFit/>
          </a:bodyPr>
          <a:lstStyle/>
          <a:p>
            <a:pPr indent="457200" algn="just"/>
            <a:r>
              <a:rPr lang="uk-UA" b="1" dirty="0">
                <a:latin typeface="Times New Roman" pitchFamily="18" charset="0"/>
                <a:cs typeface="Times New Roman" pitchFamily="18" charset="0"/>
              </a:rPr>
              <a:t>Конституційне право України [Текст] : </a:t>
            </a:r>
            <a:r>
              <a:rPr lang="uk-UA" b="1" dirty="0" err="1">
                <a:latin typeface="Times New Roman" pitchFamily="18" charset="0"/>
                <a:cs typeface="Times New Roman" pitchFamily="18" charset="0"/>
              </a:rPr>
              <a:t>посіб</a:t>
            </a:r>
            <a:r>
              <a:rPr lang="uk-UA" b="1" dirty="0">
                <a:latin typeface="Times New Roman" pitchFamily="18" charset="0"/>
                <a:cs typeface="Times New Roman" pitchFamily="18" charset="0"/>
              </a:rPr>
              <a:t>. для підготовки до іспитів / Ю. Г. Барабаш [та ін.] ; за ред. Ю. Г. Барабаша. – 2-ге вид., перероб. та </a:t>
            </a:r>
            <a:r>
              <a:rPr lang="uk-UA" b="1" dirty="0" err="1">
                <a:latin typeface="Times New Roman" pitchFamily="18" charset="0"/>
                <a:cs typeface="Times New Roman" pitchFamily="18" charset="0"/>
              </a:rPr>
              <a:t>доп</a:t>
            </a:r>
            <a:r>
              <a:rPr lang="uk-UA" b="1" dirty="0">
                <a:latin typeface="Times New Roman" pitchFamily="18" charset="0"/>
                <a:cs typeface="Times New Roman" pitchFamily="18" charset="0"/>
              </a:rPr>
              <a:t>. – Харків : Право, 2015. – 326 с.</a:t>
            </a:r>
          </a:p>
          <a:p>
            <a:pPr indent="457200" algn="just"/>
            <a:r>
              <a:rPr lang="uk-UA" dirty="0">
                <a:latin typeface="Times New Roman" pitchFamily="18" charset="0"/>
                <a:cs typeface="Times New Roman" pitchFamily="18" charset="0"/>
              </a:rPr>
              <a:t> </a:t>
            </a:r>
          </a:p>
          <a:p>
            <a:pPr indent="457200" algn="just"/>
            <a:r>
              <a:rPr lang="uk-UA" dirty="0">
                <a:latin typeface="Times New Roman" pitchFamily="18" charset="0"/>
                <a:cs typeface="Times New Roman" pitchFamily="18" charset="0"/>
              </a:rPr>
              <a:t>У навчальному посібнику висвітлено основні питання, які виносяться на іспит з курсу «Конституційне право України» для студентів </a:t>
            </a:r>
            <a:r>
              <a:rPr lang="uk-UA" dirty="0" err="1">
                <a:latin typeface="Times New Roman" pitchFamily="18" charset="0"/>
                <a:cs typeface="Times New Roman" pitchFamily="18" charset="0"/>
              </a:rPr>
              <a:t>бакалаврату</a:t>
            </a:r>
            <a:r>
              <a:rPr lang="uk-UA" dirty="0">
                <a:latin typeface="Times New Roman" pitchFamily="18" charset="0"/>
                <a:cs typeface="Times New Roman" pitchFamily="18" charset="0"/>
              </a:rPr>
              <a:t> юридичних ЗВО. Ураховано новітнє законодавство (станом на 1 травня 2014 року), а також практику Конституційного  Суду України на вказаний період.</a:t>
            </a:r>
          </a:p>
        </p:txBody>
      </p:sp>
    </p:spTree>
    <p:extLst>
      <p:ext uri="{BB962C8B-B14F-4D97-AF65-F5344CB8AC3E}">
        <p14:creationId xmlns:p14="http://schemas.microsoft.com/office/powerpoint/2010/main" val="2713998620"/>
      </p:ext>
    </p:extLst>
  </p:cSld>
  <p:clrMapOvr>
    <a:masterClrMapping/>
  </p:clrMapOvr>
  <p:transition spd="slow" advClick="0" advTm="8000">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76526" y="188640"/>
            <a:ext cx="6192688" cy="6186309"/>
          </a:xfrm>
          <a:prstGeom prst="rect">
            <a:avLst/>
          </a:prstGeom>
        </p:spPr>
        <p:txBody>
          <a:bodyPr wrap="square">
            <a:spAutoFit/>
          </a:bodyPr>
          <a:lstStyle/>
          <a:p>
            <a:pPr indent="457200" algn="just"/>
            <a:r>
              <a:rPr lang="uk-UA" b="1" dirty="0" err="1">
                <a:latin typeface="Times New Roman" pitchFamily="18" charset="0"/>
                <a:cs typeface="Times New Roman" pitchFamily="18" charset="0"/>
              </a:rPr>
              <a:t>Цоклан</a:t>
            </a:r>
            <a:r>
              <a:rPr lang="uk-UA" b="1" dirty="0">
                <a:latin typeface="Times New Roman" pitchFamily="18" charset="0"/>
                <a:cs typeface="Times New Roman" pitchFamily="18" charset="0"/>
              </a:rPr>
              <a:t>, В. І</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Система сучасних джерел конституційного права України [Текст] : </a:t>
            </a:r>
            <a:r>
              <a:rPr lang="uk-UA" b="1" dirty="0" err="1">
                <a:latin typeface="Times New Roman" pitchFamily="18" charset="0"/>
                <a:cs typeface="Times New Roman" pitchFamily="18" charset="0"/>
              </a:rPr>
              <a:t>моногр</a:t>
            </a:r>
            <a:r>
              <a:rPr lang="uk-UA" b="1" dirty="0">
                <a:latin typeface="Times New Roman" pitchFamily="18" charset="0"/>
                <a:cs typeface="Times New Roman" pitchFamily="18" charset="0"/>
              </a:rPr>
              <a:t>. / </a:t>
            </a:r>
            <a:r>
              <a:rPr lang="uk-UA" b="1" dirty="0" err="1">
                <a:latin typeface="Times New Roman" pitchFamily="18" charset="0"/>
                <a:cs typeface="Times New Roman" pitchFamily="18" charset="0"/>
              </a:rPr>
              <a:t>Цоклан</a:t>
            </a:r>
            <a:r>
              <a:rPr lang="uk-UA" b="1" dirty="0">
                <a:latin typeface="Times New Roman" pitchFamily="18" charset="0"/>
                <a:cs typeface="Times New Roman" pitchFamily="18" charset="0"/>
              </a:rPr>
              <a:t> В. І., Федоренко В. Л. ‒ Київ : Ліра-К, 2009. ‒ 400 с. </a:t>
            </a:r>
          </a:p>
          <a:p>
            <a:pPr indent="457200" algn="just" fontAlgn="t"/>
            <a:r>
              <a:rPr lang="uk-UA" dirty="0">
                <a:latin typeface="Times New Roman" pitchFamily="18" charset="0"/>
                <a:cs typeface="Times New Roman" pitchFamily="18" charset="0"/>
              </a:rPr>
              <a:t>У монографії обґрунтовуються теоретико-методологічні основи системи джерел сучасною конституційного права України, зокрема, досліджуються концептуальні підходи щодо розуміння джерел сучасного конституційного права, </a:t>
            </a:r>
            <a:r>
              <a:rPr lang="uk-UA" dirty="0" err="1">
                <a:latin typeface="Times New Roman" pitchFamily="18" charset="0"/>
                <a:cs typeface="Times New Roman" pitchFamily="18" charset="0"/>
              </a:rPr>
              <a:t>періодизуються</a:t>
            </a:r>
            <a:r>
              <a:rPr lang="uk-UA" dirty="0">
                <a:latin typeface="Times New Roman" pitchFamily="18" charset="0"/>
                <a:cs typeface="Times New Roman" pitchFamily="18" charset="0"/>
              </a:rPr>
              <a:t> основні етапи їх становлення та розвитку, здійснюється системна класифікація основних джерел конституційного права та пропонується авторський концепт системи джерел сучасного конституційного права України. Значна увага приділяється проблемам співвідношення та взаємодії системи джерел сучасного конституційного права України з багатоаспектною системою національного конституційною права. Визначаються основні тенденції та шляхи розвитку та вдосконалення системи джерел конституційного права України в сучасних правових реаліях.</a:t>
            </a:r>
          </a:p>
          <a:p>
            <a:pPr indent="457200" algn="just" fontAlgn="t"/>
            <a:r>
              <a:rPr lang="uk-UA" dirty="0">
                <a:latin typeface="Times New Roman" pitchFamily="18" charset="0"/>
                <a:cs typeface="Times New Roman" pitchFamily="18" charset="0"/>
              </a:rPr>
              <a:t>Монографія ґрунтується на аналізі актуальних проблем сучасної правотворчої і правозастосовної практики, містить додатки, які висвітлюють </a:t>
            </a:r>
            <a:r>
              <a:rPr lang="uk-UA" dirty="0" err="1">
                <a:latin typeface="Times New Roman" pitchFamily="18" charset="0"/>
                <a:cs typeface="Times New Roman" pitchFamily="18" charset="0"/>
              </a:rPr>
              <a:t>нормопроєктні</a:t>
            </a:r>
            <a:r>
              <a:rPr lang="uk-UA" dirty="0">
                <a:latin typeface="Times New Roman" pitchFamily="18" charset="0"/>
                <a:cs typeface="Times New Roman" pitchFamily="18" charset="0"/>
              </a:rPr>
              <a:t> здобутки 2008-2004 років у сфері конституційної правотворчості.</a:t>
            </a:r>
          </a:p>
        </p:txBody>
      </p:sp>
      <p:pic>
        <p:nvPicPr>
          <p:cNvPr id="35842" name="Picture 2" descr="https://nlu.org.ua/storage/tinymce_pic/2016070815383057.jpg"/>
          <p:cNvPicPr>
            <a:picLocks noChangeAspect="1" noChangeArrowheads="1"/>
          </p:cNvPicPr>
          <p:nvPr/>
        </p:nvPicPr>
        <p:blipFill>
          <a:blip r:embed="rId3" cstate="print"/>
          <a:srcRect/>
          <a:stretch>
            <a:fillRect/>
          </a:stretch>
        </p:blipFill>
        <p:spPr bwMode="auto">
          <a:xfrm>
            <a:off x="324198" y="188640"/>
            <a:ext cx="2664296" cy="3633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3998620"/>
      </p:ext>
    </p:extLst>
  </p:cSld>
  <p:clrMapOvr>
    <a:masterClrMapping/>
  </p:clrMapOvr>
  <p:transition spd="slow" advClick="0" advTm="8000">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6" r="1"/>
          <a:stretch/>
        </p:blipFill>
        <p:spPr bwMode="auto">
          <a:xfrm>
            <a:off x="6141690" y="248026"/>
            <a:ext cx="3223053" cy="4693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1581" y="764704"/>
            <a:ext cx="5372164" cy="2862322"/>
          </a:xfrm>
          <a:prstGeom prst="rect">
            <a:avLst/>
          </a:prstGeom>
        </p:spPr>
        <p:txBody>
          <a:bodyPr wrap="square">
            <a:spAutoFit/>
          </a:bodyPr>
          <a:lstStyle/>
          <a:p>
            <a:pPr indent="457200" algn="just"/>
            <a:r>
              <a:rPr lang="ru-RU" b="1" dirty="0" err="1">
                <a:latin typeface="Times New Roman" pitchFamily="18" charset="0"/>
                <a:cs typeface="Times New Roman" pitchFamily="18" charset="0"/>
              </a:rPr>
              <a:t>Теорія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держави</a:t>
            </a:r>
            <a:r>
              <a:rPr lang="ru-RU" b="1" dirty="0">
                <a:latin typeface="Times New Roman" pitchFamily="18" charset="0"/>
                <a:cs typeface="Times New Roman" pitchFamily="18" charset="0"/>
              </a:rPr>
              <a:t> і права: </a:t>
            </a:r>
            <a:r>
              <a:rPr lang="ru-RU" b="1" dirty="0" err="1">
                <a:latin typeface="Times New Roman" pitchFamily="18" charset="0"/>
                <a:cs typeface="Times New Roman" pitchFamily="18" charset="0"/>
              </a:rPr>
              <a:t>підручник</a:t>
            </a:r>
            <a:r>
              <a:rPr lang="ru-RU" b="1" dirty="0">
                <a:latin typeface="Times New Roman" pitchFamily="18" charset="0"/>
                <a:cs typeface="Times New Roman" pitchFamily="18" charset="0"/>
              </a:rPr>
              <a:t> [Текст] / О. В. </a:t>
            </a:r>
            <a:r>
              <a:rPr lang="ru-RU" b="1" dirty="0" err="1">
                <a:latin typeface="Times New Roman" pitchFamily="18" charset="0"/>
                <a:cs typeface="Times New Roman" pitchFamily="18" charset="0"/>
              </a:rPr>
              <a:t>Петришин</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ін</a:t>
            </a:r>
            <a:r>
              <a:rPr lang="ru-RU" b="1" dirty="0">
                <a:latin typeface="Times New Roman" pitchFamily="18" charset="0"/>
                <a:cs typeface="Times New Roman" pitchFamily="18" charset="0"/>
              </a:rPr>
              <a:t>.] ; за ред. О.В. </a:t>
            </a:r>
            <a:r>
              <a:rPr lang="ru-RU" b="1" dirty="0" err="1">
                <a:latin typeface="Times New Roman" pitchFamily="18" charset="0"/>
                <a:cs typeface="Times New Roman" pitchFamily="18" charset="0"/>
              </a:rPr>
              <a:t>Петришина</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Харків</a:t>
            </a:r>
            <a:r>
              <a:rPr lang="ru-RU" b="1" dirty="0">
                <a:latin typeface="Times New Roman" pitchFamily="18" charset="0"/>
                <a:cs typeface="Times New Roman" pitchFamily="18" charset="0"/>
              </a:rPr>
              <a:t> : Право, 2015. – 368 с.</a:t>
            </a:r>
          </a:p>
          <a:p>
            <a:pPr indent="457200" algn="just"/>
            <a:endParaRPr lang="ru-RU" dirty="0">
              <a:latin typeface="Times New Roman" pitchFamily="18" charset="0"/>
              <a:cs typeface="Times New Roman" pitchFamily="18" charset="0"/>
            </a:endParaRPr>
          </a:p>
          <a:p>
            <a:pPr indent="457200" algn="just"/>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підручнику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відображені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актуальні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підходи</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дослідження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юридичних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явищ</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процесів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Навчальний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матеріал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викладено</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урахуванням</a:t>
            </a:r>
            <a:r>
              <a:rPr lang="ru-RU" dirty="0">
                <a:latin typeface="Times New Roman" pitchFamily="18" charset="0"/>
                <a:cs typeface="Times New Roman" pitchFamily="18" charset="0"/>
              </a:rPr>
              <a:t> норм </a:t>
            </a:r>
            <a:r>
              <a:rPr lang="ru-RU" dirty="0" err="1">
                <a:latin typeface="Times New Roman" pitchFamily="18" charset="0"/>
                <a:cs typeface="Times New Roman" pitchFamily="18" charset="0"/>
              </a:rPr>
              <a:t>Конституції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узагальнень</a:t>
            </a:r>
            <a:r>
              <a:rPr lang="ru-RU" dirty="0">
                <a:latin typeface="Times New Roman" pitchFamily="18" charset="0"/>
                <a:cs typeface="Times New Roman" pitchFamily="18" charset="0"/>
              </a:rPr>
              <a:t> чинного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юридичної</a:t>
            </a:r>
            <a:r>
              <a:rPr lang="ru-RU" dirty="0">
                <a:latin typeface="Times New Roman" pitchFamily="18" charset="0"/>
                <a:cs typeface="Times New Roman" pitchFamily="18" charset="0"/>
              </a:rPr>
              <a:t> практики, </a:t>
            </a:r>
            <a:r>
              <a:rPr lang="ru-RU" dirty="0" err="1">
                <a:latin typeface="Times New Roman" pitchFamily="18" charset="0"/>
                <a:cs typeface="Times New Roman" pitchFamily="18" charset="0"/>
              </a:rPr>
              <a:t>порівняльно-правових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досліджень</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1676086543"/>
      </p:ext>
    </p:extLst>
  </p:cSld>
  <p:clrMapOvr>
    <a:masterClrMapping/>
  </p:clrMapOvr>
  <p:transition spd="slow" advClick="0" advTm="8000">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586" y="148303"/>
            <a:ext cx="3318519" cy="4578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8020" y="404664"/>
            <a:ext cx="5053199" cy="923330"/>
          </a:xfrm>
          <a:prstGeom prst="rect">
            <a:avLst/>
          </a:prstGeom>
        </p:spPr>
        <p:txBody>
          <a:bodyPr wrap="square">
            <a:spAutoFit/>
          </a:bodyPr>
          <a:lstStyle/>
          <a:p>
            <a:pPr indent="457200" algn="just"/>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Теорія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держави</a:t>
            </a:r>
            <a:r>
              <a:rPr lang="ru-RU" b="1" dirty="0">
                <a:latin typeface="Times New Roman" pitchFamily="18" charset="0"/>
                <a:cs typeface="Times New Roman" pitchFamily="18" charset="0"/>
              </a:rPr>
              <a:t> і права [Текст] : </a:t>
            </a:r>
            <a:r>
              <a:rPr lang="ru-RU" b="1" dirty="0" err="1">
                <a:latin typeface="Times New Roman" pitchFamily="18" charset="0"/>
                <a:cs typeface="Times New Roman" pitchFamily="18" charset="0"/>
              </a:rPr>
              <a:t>навч</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посібник</a:t>
            </a:r>
            <a:r>
              <a:rPr lang="ru-RU" b="1" dirty="0">
                <a:latin typeface="Times New Roman" pitchFamily="18" charset="0"/>
                <a:cs typeface="Times New Roman" pitchFamily="18" charset="0"/>
              </a:rPr>
              <a:t> / С. К. </a:t>
            </a:r>
            <a:r>
              <a:rPr lang="ru-RU" b="1" dirty="0" err="1">
                <a:latin typeface="Times New Roman" pitchFamily="18" charset="0"/>
                <a:cs typeface="Times New Roman" pitchFamily="18" charset="0"/>
              </a:rPr>
              <a:t>Бостан</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ін</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Академiя</a:t>
            </a:r>
            <a:r>
              <a:rPr lang="ru-RU" b="1" dirty="0">
                <a:latin typeface="Times New Roman" pitchFamily="18" charset="0"/>
                <a:cs typeface="Times New Roman" pitchFamily="18" charset="0"/>
              </a:rPr>
              <a:t>, 2013. – 348 с. </a:t>
            </a:r>
          </a:p>
        </p:txBody>
      </p:sp>
      <p:sp>
        <p:nvSpPr>
          <p:cNvPr id="3" name="Прямоугольник 2"/>
          <p:cNvSpPr/>
          <p:nvPr/>
        </p:nvSpPr>
        <p:spPr>
          <a:xfrm>
            <a:off x="188020" y="1560274"/>
            <a:ext cx="5053199" cy="1754326"/>
          </a:xfrm>
          <a:prstGeom prst="rect">
            <a:avLst/>
          </a:prstGeom>
        </p:spPr>
        <p:txBody>
          <a:bodyPr wrap="square">
            <a:spAutoFit/>
          </a:bodyPr>
          <a:lstStyle/>
          <a:p>
            <a:pPr indent="457200" algn="just"/>
            <a:r>
              <a:rPr lang="ru-RU" dirty="0" err="1">
                <a:latin typeface="Times New Roman" pitchFamily="18" charset="0"/>
                <a:cs typeface="Times New Roman" pitchFamily="18" charset="0"/>
              </a:rPr>
              <a:t>Навчальний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посібник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висвітлює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найактуальніші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проблеми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теорії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держави</a:t>
            </a:r>
            <a:r>
              <a:rPr lang="ru-RU" dirty="0">
                <a:latin typeface="Times New Roman" pitchFamily="18" charset="0"/>
                <a:cs typeface="Times New Roman" pitchFamily="18" charset="0"/>
              </a:rPr>
              <a:t> та права, </a:t>
            </a:r>
            <a:r>
              <a:rPr lang="ru-RU" dirty="0" err="1">
                <a:latin typeface="Times New Roman" pitchFamily="18" charset="0"/>
                <a:cs typeface="Times New Roman" pitchFamily="18" charset="0"/>
              </a:rPr>
              <a:t>пізнання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покликане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сприяти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глибокому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засвоєнню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фундаментальних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дисциплін</a:t>
            </a:r>
            <a:r>
              <a:rPr lang="ru-RU" dirty="0">
                <a:latin typeface="Times New Roman" pitchFamily="18" charset="0"/>
                <a:cs typeface="Times New Roman" pitchFamily="18" charset="0"/>
              </a:rPr>
              <a:t> студентами </a:t>
            </a:r>
            <a:r>
              <a:rPr lang="ru-RU" dirty="0" err="1">
                <a:latin typeface="Times New Roman" pitchFamily="18" charset="0"/>
                <a:cs typeface="Times New Roman" pitchFamily="18" charset="0"/>
              </a:rPr>
              <a:t>закладів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вищої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освіти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юридичного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профілю</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44118822"/>
      </p:ext>
    </p:extLst>
  </p:cSld>
  <p:clrMapOvr>
    <a:masterClrMapping/>
  </p:clrMapOvr>
  <p:transition spd="slow" advClick="0" advTm="8000">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6" y="1"/>
            <a:ext cx="9693781" cy="688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644678" y="3933056"/>
            <a:ext cx="4639578" cy="1569660"/>
          </a:xfrm>
          <a:prstGeom prst="rect">
            <a:avLst/>
          </a:prstGeom>
          <a:noFill/>
        </p:spPr>
        <p:txBody>
          <a:bodyPr wrap="square" lIns="91440" tIns="45720" rIns="91440" bIns="45720">
            <a:spAutoFit/>
          </a:bodyPr>
          <a:lstStyle/>
          <a:p>
            <a:pPr algn="ctr"/>
            <a:r>
              <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ДЯКУЄМО ЗА УВАГУ!</a:t>
            </a:r>
            <a:endPar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Прямоугольник 3"/>
          <p:cNvSpPr/>
          <p:nvPr/>
        </p:nvSpPr>
        <p:spPr>
          <a:xfrm>
            <a:off x="324198" y="620688"/>
            <a:ext cx="8892356" cy="2246769"/>
          </a:xfrm>
          <a:prstGeom prst="rect">
            <a:avLst/>
          </a:prstGeom>
        </p:spPr>
        <p:txBody>
          <a:bodyPr wrap="square">
            <a:spAutoFit/>
          </a:bodyPr>
          <a:lstStyle/>
          <a:p>
            <a:pPr indent="457200" algn="just"/>
            <a:r>
              <a:rPr lang="ru-RU" sz="2000" i="1" dirty="0">
                <a:latin typeface="Times New Roman" pitchFamily="18" charset="0"/>
                <a:cs typeface="Times New Roman" pitchFamily="18" charset="0"/>
              </a:rPr>
              <a:t>«Є </a:t>
            </a:r>
            <a:r>
              <a:rPr lang="ru-RU" sz="2000" i="1" dirty="0" err="1">
                <a:latin typeface="Times New Roman" pitchFamily="18" charset="0"/>
                <a:cs typeface="Times New Roman" pitchFamily="18" charset="0"/>
              </a:rPr>
              <a:t>Конституція</a:t>
            </a:r>
            <a:r>
              <a:rPr lang="ru-RU" sz="2000" i="1" dirty="0">
                <a:latin typeface="Times New Roman" pitchFamily="18" charset="0"/>
                <a:cs typeface="Times New Roman" pitchFamily="18" charset="0"/>
              </a:rPr>
              <a:t>!», – </a:t>
            </a:r>
            <a:r>
              <a:rPr lang="ru-RU" sz="2000" i="1" dirty="0" err="1">
                <a:latin typeface="Times New Roman" pitchFamily="18" charset="0"/>
                <a:cs typeface="Times New Roman" pitchFamily="18" charset="0"/>
              </a:rPr>
              <a:t>такі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були</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перші</a:t>
            </a:r>
            <a:r>
              <a:rPr lang="ru-RU" sz="2000" i="1" dirty="0">
                <a:latin typeface="Times New Roman" pitchFamily="18" charset="0"/>
                <a:cs typeface="Times New Roman" pitchFamily="18" charset="0"/>
              </a:rPr>
              <a:t> слова </a:t>
            </a:r>
            <a:r>
              <a:rPr lang="ru-RU" sz="2000" i="1" dirty="0" err="1">
                <a:latin typeface="Times New Roman" pitchFamily="18" charset="0"/>
                <a:cs typeface="Times New Roman" pitchFamily="18" charset="0"/>
              </a:rPr>
              <a:t>голови</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Верховної</a:t>
            </a:r>
            <a:r>
              <a:rPr lang="ru-RU" sz="2000" i="1" dirty="0">
                <a:latin typeface="Times New Roman" pitchFamily="18" charset="0"/>
                <a:cs typeface="Times New Roman" pitchFamily="18" charset="0"/>
              </a:rPr>
              <a:t> ради </a:t>
            </a:r>
            <a:r>
              <a:rPr lang="ru-RU" sz="2000" i="1" dirty="0" err="1">
                <a:latin typeface="Times New Roman" pitchFamily="18" charset="0"/>
                <a:cs typeface="Times New Roman" pitchFamily="18" charset="0"/>
              </a:rPr>
              <a:t>Олександра</a:t>
            </a:r>
            <a:r>
              <a:rPr lang="ru-RU" sz="2000" i="1" dirty="0">
                <a:latin typeface="Times New Roman" pitchFamily="18" charset="0"/>
                <a:cs typeface="Times New Roman" pitchFamily="18" charset="0"/>
              </a:rPr>
              <a:t> Мороза </a:t>
            </a:r>
            <a:r>
              <a:rPr lang="ru-RU" sz="2000" i="1" dirty="0" err="1">
                <a:latin typeface="Times New Roman" pitchFamily="18" charset="0"/>
                <a:cs typeface="Times New Roman" pitchFamily="18" charset="0"/>
              </a:rPr>
              <a:t>після</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прийняття</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Конституції</a:t>
            </a:r>
            <a:r>
              <a:rPr lang="ru-RU" sz="2000" i="1" dirty="0">
                <a:latin typeface="Times New Roman" pitchFamily="18" charset="0"/>
                <a:cs typeface="Times New Roman" pitchFamily="18" charset="0"/>
              </a:rPr>
              <a:t> 315 голосами. </a:t>
            </a:r>
          </a:p>
          <a:p>
            <a:pPr indent="457200" algn="just"/>
            <a:r>
              <a:rPr lang="ru-RU" sz="2000" i="1" dirty="0" err="1">
                <a:latin typeface="Times New Roman" pitchFamily="18" charset="0"/>
                <a:cs typeface="Times New Roman" pitchFamily="18" charset="0"/>
              </a:rPr>
              <a:t>Міжнародне</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співтовариство</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привітало</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ухвалення</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Конституції</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України</a:t>
            </a:r>
            <a:r>
              <a:rPr lang="ru-RU" sz="2000" i="1" dirty="0">
                <a:latin typeface="Times New Roman" pitchFamily="18" charset="0"/>
                <a:cs typeface="Times New Roman" pitchFamily="18" charset="0"/>
              </a:rPr>
              <a:t>, назвавши </a:t>
            </a:r>
            <a:r>
              <a:rPr lang="ru-RU" sz="2000" i="1" dirty="0" err="1">
                <a:latin typeface="Times New Roman" pitchFamily="18" charset="0"/>
                <a:cs typeface="Times New Roman" pitchFamily="18" charset="0"/>
              </a:rPr>
              <a:t>її</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однією</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з</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найдемократичніших</a:t>
            </a:r>
            <a:r>
              <a:rPr lang="ru-RU" sz="2000" i="1" dirty="0">
                <a:latin typeface="Times New Roman" pitchFamily="18" charset="0"/>
                <a:cs typeface="Times New Roman" pitchFamily="18" charset="0"/>
              </a:rPr>
              <a:t> у </a:t>
            </a:r>
            <a:r>
              <a:rPr lang="ru-RU" sz="2000" i="1" dirty="0" err="1">
                <a:latin typeface="Times New Roman" pitchFamily="18" charset="0"/>
                <a:cs typeface="Times New Roman" pitchFamily="18" charset="0"/>
              </a:rPr>
              <a:t>світі</a:t>
            </a:r>
            <a:r>
              <a:rPr lang="ru-RU" sz="2000" i="1" dirty="0">
                <a:latin typeface="Times New Roman" pitchFamily="18" charset="0"/>
                <a:cs typeface="Times New Roman" pitchFamily="18" charset="0"/>
              </a:rPr>
              <a:t>.</a:t>
            </a:r>
          </a:p>
          <a:p>
            <a:pPr indent="457200" algn="just"/>
            <a:r>
              <a:rPr lang="ru-RU" sz="2000" i="1" dirty="0" err="1">
                <a:latin typeface="Times New Roman" pitchFamily="18" charset="0"/>
                <a:cs typeface="Times New Roman" pitchFamily="18" charset="0"/>
              </a:rPr>
              <a:t>Конституція</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України</a:t>
            </a:r>
            <a:r>
              <a:rPr lang="ru-RU" sz="2000" i="1" dirty="0">
                <a:latin typeface="Times New Roman" pitchFamily="18" charset="0"/>
                <a:cs typeface="Times New Roman" pitchFamily="18" charset="0"/>
              </a:rPr>
              <a:t> – </a:t>
            </a:r>
            <a:r>
              <a:rPr lang="ru-RU" sz="2000" i="1" dirty="0" err="1">
                <a:latin typeface="Times New Roman" pitchFamily="18" charset="0"/>
                <a:cs typeface="Times New Roman" pitchFamily="18" charset="0"/>
              </a:rPr>
              <a:t>це</a:t>
            </a:r>
            <a:r>
              <a:rPr lang="ru-RU" sz="2000" i="1" dirty="0">
                <a:latin typeface="Times New Roman" pitchFamily="18" charset="0"/>
                <a:cs typeface="Times New Roman" pitchFamily="18" charset="0"/>
              </a:rPr>
              <a:t> не </a:t>
            </a:r>
            <a:r>
              <a:rPr lang="ru-RU" sz="2000" i="1" dirty="0" err="1">
                <a:latin typeface="Times New Roman" pitchFamily="18" charset="0"/>
                <a:cs typeface="Times New Roman" pitchFamily="18" charset="0"/>
              </a:rPr>
              <a:t>лише</a:t>
            </a:r>
            <a:r>
              <a:rPr lang="ru-RU" sz="2000" i="1" dirty="0">
                <a:latin typeface="Times New Roman" pitchFamily="18" charset="0"/>
                <a:cs typeface="Times New Roman" pitchFamily="18" charset="0"/>
              </a:rPr>
              <a:t> Закон </a:t>
            </a:r>
            <a:r>
              <a:rPr lang="ru-RU" sz="2000" i="1" dirty="0" err="1">
                <a:latin typeface="Times New Roman" pitchFamily="18" charset="0"/>
                <a:cs typeface="Times New Roman" pitchFamily="18" charset="0"/>
              </a:rPr>
              <a:t>законів</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це</a:t>
            </a:r>
            <a:r>
              <a:rPr lang="ru-RU" sz="2000" i="1" dirty="0">
                <a:latin typeface="Times New Roman" pitchFamily="18" charset="0"/>
                <a:cs typeface="Times New Roman" pitchFamily="18" charset="0"/>
              </a:rPr>
              <a:t> – </a:t>
            </a:r>
            <a:r>
              <a:rPr lang="ru-RU" sz="2000" i="1" dirty="0" err="1">
                <a:latin typeface="Times New Roman" pitchFamily="18" charset="0"/>
                <a:cs typeface="Times New Roman" pitchFamily="18" charset="0"/>
              </a:rPr>
              <a:t>серце</a:t>
            </a:r>
            <a:r>
              <a:rPr lang="ru-RU" sz="2000" i="1" dirty="0">
                <a:latin typeface="Times New Roman" pitchFamily="18" charset="0"/>
                <a:cs typeface="Times New Roman" pitchFamily="18" charset="0"/>
              </a:rPr>
              <a:t>, ядро </a:t>
            </a:r>
            <a:r>
              <a:rPr lang="ru-RU" sz="2000" i="1" dirty="0" err="1">
                <a:latin typeface="Times New Roman" pitchFamily="18" charset="0"/>
                <a:cs typeface="Times New Roman" pitchFamily="18" charset="0"/>
              </a:rPr>
              <a:t>подальшого</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розвитку</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вдосконалення</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суспільства</a:t>
            </a:r>
            <a:r>
              <a:rPr lang="ru-RU" sz="2000" i="1" dirty="0">
                <a:latin typeface="Times New Roman" pitchFamily="18" charset="0"/>
                <a:cs typeface="Times New Roman" pitchFamily="18" charset="0"/>
              </a:rPr>
              <a:t>. Вона </a:t>
            </a:r>
            <a:r>
              <a:rPr lang="ru-RU" sz="2000" i="1" dirty="0" err="1">
                <a:latin typeface="Times New Roman" pitchFamily="18" charset="0"/>
                <a:cs typeface="Times New Roman" pitchFamily="18" charset="0"/>
              </a:rPr>
              <a:t>увійшла</a:t>
            </a:r>
            <a:r>
              <a:rPr lang="ru-RU" sz="2000" i="1" dirty="0">
                <a:latin typeface="Times New Roman" pitchFamily="18" charset="0"/>
                <a:cs typeface="Times New Roman" pitchFamily="18" charset="0"/>
              </a:rPr>
              <a:t> в </a:t>
            </a:r>
            <a:r>
              <a:rPr lang="ru-RU" sz="2000" i="1" dirty="0" err="1">
                <a:latin typeface="Times New Roman" pitchFamily="18" charset="0"/>
                <a:cs typeface="Times New Roman" pitchFamily="18" charset="0"/>
              </a:rPr>
              <a:t>суспільне</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життя</a:t>
            </a:r>
            <a:r>
              <a:rPr lang="ru-RU" sz="2000" i="1" dirty="0">
                <a:latin typeface="Times New Roman" pitchFamily="18" charset="0"/>
                <a:cs typeface="Times New Roman" pitchFamily="18" charset="0"/>
              </a:rPr>
              <a:t>, як </a:t>
            </a:r>
            <a:r>
              <a:rPr lang="ru-RU" sz="2000" i="1" dirty="0" err="1">
                <a:latin typeface="Times New Roman" pitchFamily="18" charset="0"/>
                <a:cs typeface="Times New Roman" pitchFamily="18" charset="0"/>
              </a:rPr>
              <a:t>головний</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оберіг</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державності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й</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соборності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України</a:t>
            </a:r>
            <a:r>
              <a:rPr lang="ru-RU" sz="2000" i="1" dirty="0">
                <a:latin typeface="Times New Roman" pitchFamily="18" charset="0"/>
                <a:cs typeface="Times New Roman" pitchFamily="18" charset="0"/>
              </a:rPr>
              <a:t>.</a:t>
            </a:r>
          </a:p>
        </p:txBody>
      </p:sp>
    </p:spTree>
    <p:extLst>
      <p:ext uri="{BB962C8B-B14F-4D97-AF65-F5344CB8AC3E}">
        <p14:creationId xmlns:p14="http://schemas.microsoft.com/office/powerpoint/2010/main" val="4009280473"/>
      </p:ext>
    </p:extLst>
  </p:cSld>
  <p:clrMapOvr>
    <a:masterClrMapping/>
  </p:clrMapOvr>
  <p:transition spd="slow" advClick="0" advTm="10000">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134" y="0"/>
            <a:ext cx="106786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989897"/>
      </p:ext>
    </p:extLst>
  </p:cSld>
  <p:clrMapOvr>
    <a:masterClrMapping/>
  </p:clrMapOvr>
  <p:transition spd="slow" advClick="0" advTm="3000">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01" r="2907" b="7455"/>
          <a:stretch/>
        </p:blipFill>
        <p:spPr bwMode="auto">
          <a:xfrm>
            <a:off x="662304" y="404664"/>
            <a:ext cx="2667217" cy="323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034485" y="1093415"/>
            <a:ext cx="5204041" cy="3139321"/>
          </a:xfrm>
          <a:prstGeom prst="rect">
            <a:avLst/>
          </a:prstGeom>
        </p:spPr>
        <p:txBody>
          <a:bodyPr wrap="square">
            <a:spAutoFit/>
          </a:bodyPr>
          <a:lstStyle/>
          <a:p>
            <a:pPr algn="ctr"/>
            <a:r>
              <a:rPr lang="ru-RU" b="1" dirty="0" err="1">
                <a:latin typeface="Times New Roman" pitchFamily="18" charset="0"/>
                <a:cs typeface="Times New Roman" pitchFamily="18" charset="0"/>
              </a:rPr>
              <a:t>Шановні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користувачі</a:t>
            </a:r>
            <a:r>
              <a:rPr lang="ru-RU" b="1" dirty="0">
                <a:latin typeface="Times New Roman" pitchFamily="18" charset="0"/>
                <a:cs typeface="Times New Roman" pitchFamily="18" charset="0"/>
              </a:rPr>
              <a:t>!</a:t>
            </a:r>
          </a:p>
          <a:p>
            <a:pPr algn="ctr"/>
            <a:endParaRPr lang="ru-RU" b="1" dirty="0">
              <a:latin typeface="Times New Roman" pitchFamily="18" charset="0"/>
              <a:cs typeface="Times New Roman" pitchFamily="18" charset="0"/>
            </a:endParaRPr>
          </a:p>
          <a:p>
            <a:pPr algn="ctr"/>
            <a:r>
              <a:rPr lang="ru-RU" b="1" dirty="0" err="1">
                <a:latin typeface="Times New Roman" pitchFamily="18" charset="0"/>
                <a:cs typeface="Times New Roman" pitchFamily="18" charset="0"/>
              </a:rPr>
              <a:t>Запрошуємо</a:t>
            </a:r>
            <a:r>
              <a:rPr lang="ru-RU" b="1" dirty="0">
                <a:latin typeface="Times New Roman" pitchFamily="18" charset="0"/>
                <a:cs typeface="Times New Roman" pitchFamily="18" charset="0"/>
              </a:rPr>
              <a:t> вас </a:t>
            </a:r>
            <a:r>
              <a:rPr lang="ru-RU" b="1" dirty="0" err="1">
                <a:latin typeface="Times New Roman" pitchFamily="18" charset="0"/>
                <a:cs typeface="Times New Roman" pitchFamily="18" charset="0"/>
              </a:rPr>
              <a:t>ознайомитися</a:t>
            </a:r>
            <a:r>
              <a:rPr lang="ru-RU" b="1" dirty="0">
                <a:latin typeface="Times New Roman" pitchFamily="18" charset="0"/>
                <a:cs typeface="Times New Roman" pitchFamily="18" charset="0"/>
              </a:rPr>
              <a:t> з книгами, </a:t>
            </a:r>
            <a:r>
              <a:rPr lang="ru-RU" b="1" dirty="0" err="1">
                <a:latin typeface="Times New Roman" pitchFamily="18" charset="0"/>
                <a:cs typeface="Times New Roman" pitchFamily="18" charset="0"/>
              </a:rPr>
              <a:t>які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розповідають</a:t>
            </a:r>
            <a:r>
              <a:rPr lang="ru-RU" b="1" dirty="0">
                <a:latin typeface="Times New Roman" pitchFamily="18" charset="0"/>
                <a:cs typeface="Times New Roman" pitchFamily="18" charset="0"/>
              </a:rPr>
              <a:t> про </a:t>
            </a:r>
            <a:r>
              <a:rPr lang="ru-RU" b="1" dirty="0" err="1">
                <a:latin typeface="Times New Roman" pitchFamily="18" charset="0"/>
                <a:cs typeface="Times New Roman" pitchFamily="18" charset="0"/>
              </a:rPr>
              <a:t>історію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створення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Конституції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основні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її</a:t>
            </a:r>
            <a:r>
              <a:rPr lang="ru-RU" b="1" dirty="0">
                <a:latin typeface="Times New Roman" pitchFamily="18" charset="0"/>
                <a:cs typeface="Times New Roman" pitchFamily="18" charset="0"/>
              </a:rPr>
              <a:t> засади, </a:t>
            </a:r>
            <a:r>
              <a:rPr lang="ru-RU" b="1" dirty="0" err="1">
                <a:latin typeface="Times New Roman" pitchFamily="18" charset="0"/>
                <a:cs typeface="Times New Roman" pitchFamily="18" charset="0"/>
              </a:rPr>
              <a:t>виховують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почуття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патріотизму</a:t>
            </a:r>
            <a:r>
              <a:rPr lang="ru-RU" b="1" dirty="0">
                <a:latin typeface="Times New Roman" pitchFamily="18" charset="0"/>
                <a:cs typeface="Times New Roman" pitchFamily="18" charset="0"/>
              </a:rPr>
              <a:t> до </a:t>
            </a:r>
            <a:r>
              <a:rPr lang="ru-RU" b="1" dirty="0" err="1">
                <a:latin typeface="Times New Roman" pitchFamily="18" charset="0"/>
                <a:cs typeface="Times New Roman" pitchFamily="18" charset="0"/>
              </a:rPr>
              <a:t>своєї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країни</a:t>
            </a:r>
            <a:r>
              <a:rPr lang="ru-RU" b="1" dirty="0">
                <a:latin typeface="Times New Roman" pitchFamily="18" charset="0"/>
                <a:cs typeface="Times New Roman" pitchFamily="18" charset="0"/>
              </a:rPr>
              <a:t>. На </a:t>
            </a:r>
            <a:r>
              <a:rPr lang="ru-RU" b="1" dirty="0" err="1">
                <a:latin typeface="Times New Roman" pitchFamily="18" charset="0"/>
                <a:cs typeface="Times New Roman" pitchFamily="18" charset="0"/>
              </a:rPr>
              <a:t>виставці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представлені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документи</a:t>
            </a:r>
            <a:r>
              <a:rPr lang="ru-RU" b="1" dirty="0">
                <a:latin typeface="Times New Roman" pitchFamily="18" charset="0"/>
                <a:cs typeface="Times New Roman" pitchFamily="18" charset="0"/>
              </a:rPr>
              <a:t> з фонду </a:t>
            </a:r>
            <a:r>
              <a:rPr lang="ru-RU" b="1" dirty="0" err="1">
                <a:latin typeface="Times New Roman" pitchFamily="18" charset="0"/>
                <a:cs typeface="Times New Roman" pitchFamily="18" charset="0"/>
              </a:rPr>
              <a:t>Наукової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бібліотеки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які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відображають</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найважливіші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історичні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моменти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конституційного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процесу</a:t>
            </a:r>
            <a:r>
              <a:rPr lang="ru-RU" b="1" dirty="0">
                <a:latin typeface="Times New Roman" pitchFamily="18" charset="0"/>
                <a:cs typeface="Times New Roman" pitchFamily="18" charset="0"/>
              </a:rPr>
              <a:t> на складному і </a:t>
            </a:r>
            <a:r>
              <a:rPr lang="ru-RU" b="1" dirty="0" err="1">
                <a:latin typeface="Times New Roman" pitchFamily="18" charset="0"/>
                <a:cs typeface="Times New Roman" pitchFamily="18" charset="0"/>
              </a:rPr>
              <a:t>довгому</a:t>
            </a:r>
            <a:r>
              <a:rPr lang="ru-RU" b="1" dirty="0">
                <a:latin typeface="Times New Roman" pitchFamily="18" charset="0"/>
                <a:cs typeface="Times New Roman" pitchFamily="18" charset="0"/>
              </a:rPr>
              <a:t> шляху </a:t>
            </a:r>
            <a:r>
              <a:rPr lang="ru-RU" b="1" dirty="0" err="1">
                <a:latin typeface="Times New Roman" pitchFamily="18" charset="0"/>
                <a:cs typeface="Times New Roman" pitchFamily="18" charset="0"/>
              </a:rPr>
              <a:t>державотворення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a:t>
            </a:r>
          </a:p>
        </p:txBody>
      </p:sp>
      <p:pic>
        <p:nvPicPr>
          <p:cNvPr id="2052" name="Picture 4"/>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89084" y="3212977"/>
            <a:ext cx="3836648" cy="347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047866"/>
      </p:ext>
    </p:extLst>
  </p:cSld>
  <p:clrMapOvr>
    <a:masterClrMapping/>
  </p:clrMapOvr>
  <p:transition spd="slow" advClick="0" advTm="10000">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2270" y="2564904"/>
            <a:ext cx="7722603" cy="1754326"/>
          </a:xfrm>
          <a:prstGeom prst="rect">
            <a:avLst/>
          </a:prstGeom>
          <a:noFill/>
        </p:spPr>
        <p:txBody>
          <a:bodyPr wrap="square" lIns="91440" tIns="45720" rIns="91440" bIns="45720">
            <a:spAutoFit/>
          </a:bodyPr>
          <a:lstStyle/>
          <a:p>
            <a:pPr algn="ct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«ОСНОВНИЙ ЗАКОН УКРАЇНИ»</a:t>
            </a:r>
          </a:p>
        </p:txBody>
      </p:sp>
      <p:sp>
        <p:nvSpPr>
          <p:cNvPr id="3" name="Прямоугольник 2"/>
          <p:cNvSpPr/>
          <p:nvPr/>
        </p:nvSpPr>
        <p:spPr>
          <a:xfrm>
            <a:off x="396206" y="4653136"/>
            <a:ext cx="8856984" cy="1661993"/>
          </a:xfrm>
          <a:prstGeom prst="rect">
            <a:avLst/>
          </a:prstGeom>
        </p:spPr>
        <p:txBody>
          <a:bodyPr wrap="square">
            <a:spAutoFit/>
          </a:bodyPr>
          <a:lstStyle/>
          <a:p>
            <a:pPr indent="457200" algn="just"/>
            <a:r>
              <a:rPr lang="ru-RU" sz="1700" b="1" i="1" dirty="0" err="1">
                <a:latin typeface="Times New Roman" pitchFamily="18" charset="0"/>
                <a:cs typeface="Times New Roman" pitchFamily="18" charset="0"/>
              </a:rPr>
              <a:t>Стаття</a:t>
            </a:r>
            <a:r>
              <a:rPr lang="ru-RU" sz="1700" b="1" i="1" dirty="0">
                <a:latin typeface="Times New Roman" pitchFamily="18" charset="0"/>
                <a:cs typeface="Times New Roman" pitchFamily="18" charset="0"/>
              </a:rPr>
              <a:t> 8.</a:t>
            </a:r>
            <a:r>
              <a:rPr lang="ru-RU" sz="1700" i="1" dirty="0">
                <a:latin typeface="Times New Roman" pitchFamily="18" charset="0"/>
                <a:cs typeface="Times New Roman" pitchFamily="18" charset="0"/>
              </a:rPr>
              <a:t> В </a:t>
            </a:r>
            <a:r>
              <a:rPr lang="ru-RU" sz="1700" i="1" dirty="0" err="1">
                <a:latin typeface="Times New Roman" pitchFamily="18" charset="0"/>
                <a:cs typeface="Times New Roman" pitchFamily="18" charset="0"/>
              </a:rPr>
              <a:t>Україні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визнається</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діє</a:t>
            </a:r>
            <a:r>
              <a:rPr lang="ru-RU" sz="1700" i="1" dirty="0">
                <a:latin typeface="Times New Roman" pitchFamily="18" charset="0"/>
                <a:cs typeface="Times New Roman" pitchFamily="18" charset="0"/>
              </a:rPr>
              <a:t> принцип верховенства права.</a:t>
            </a:r>
          </a:p>
          <a:p>
            <a:pPr indent="457200" algn="just"/>
            <a:r>
              <a:rPr lang="ru-RU" sz="1700" i="1" dirty="0" err="1">
                <a:latin typeface="Times New Roman" pitchFamily="18" charset="0"/>
                <a:cs typeface="Times New Roman" pitchFamily="18" charset="0"/>
              </a:rPr>
              <a:t>Конституція</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України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має</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найвищу</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юридичну</a:t>
            </a:r>
            <a:r>
              <a:rPr lang="ru-RU" sz="1700" i="1" dirty="0">
                <a:latin typeface="Times New Roman" pitchFamily="18" charset="0"/>
                <a:cs typeface="Times New Roman" pitchFamily="18" charset="0"/>
              </a:rPr>
              <a:t> силу. </a:t>
            </a:r>
            <a:r>
              <a:rPr lang="ru-RU" sz="1700" i="1" dirty="0" err="1">
                <a:latin typeface="Times New Roman" pitchFamily="18" charset="0"/>
                <a:cs typeface="Times New Roman" pitchFamily="18" charset="0"/>
              </a:rPr>
              <a:t>Закони</a:t>
            </a:r>
            <a:r>
              <a:rPr lang="ru-RU" sz="1700" i="1" dirty="0">
                <a:latin typeface="Times New Roman" pitchFamily="18" charset="0"/>
                <a:cs typeface="Times New Roman" pitchFamily="18" charset="0"/>
              </a:rPr>
              <a:t> та </a:t>
            </a:r>
            <a:r>
              <a:rPr lang="ru-RU" sz="1700" i="1" dirty="0" err="1">
                <a:latin typeface="Times New Roman" pitchFamily="18" charset="0"/>
                <a:cs typeface="Times New Roman" pitchFamily="18" charset="0"/>
              </a:rPr>
              <a:t>інші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нормативно-правові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акти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приймаються</a:t>
            </a:r>
            <a:r>
              <a:rPr lang="ru-RU" sz="1700" i="1" dirty="0">
                <a:latin typeface="Times New Roman" pitchFamily="18" charset="0"/>
                <a:cs typeface="Times New Roman" pitchFamily="18" charset="0"/>
              </a:rPr>
              <a:t> на </a:t>
            </a:r>
            <a:r>
              <a:rPr lang="ru-RU" sz="1700" i="1" dirty="0" err="1">
                <a:latin typeface="Times New Roman" pitchFamily="18" charset="0"/>
                <a:cs typeface="Times New Roman" pitchFamily="18" charset="0"/>
              </a:rPr>
              <a:t>основі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Конституції</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України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повинні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відповідати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їй</a:t>
            </a:r>
            <a:r>
              <a:rPr lang="ru-RU" sz="1700" i="1" dirty="0">
                <a:latin typeface="Times New Roman" pitchFamily="18" charset="0"/>
                <a:cs typeface="Times New Roman" pitchFamily="18" charset="0"/>
              </a:rPr>
              <a:t>.</a:t>
            </a:r>
          </a:p>
          <a:p>
            <a:pPr indent="457200" algn="just"/>
            <a:r>
              <a:rPr lang="ru-RU" sz="1700" i="1" dirty="0" err="1">
                <a:latin typeface="Times New Roman" pitchFamily="18" charset="0"/>
                <a:cs typeface="Times New Roman" pitchFamily="18" charset="0"/>
              </a:rPr>
              <a:t>Норми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Конституції</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України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є</a:t>
            </a:r>
            <a:r>
              <a:rPr lang="ru-RU" sz="1700" i="1" dirty="0">
                <a:latin typeface="Times New Roman" pitchFamily="18" charset="0"/>
                <a:cs typeface="Times New Roman" pitchFamily="18" charset="0"/>
              </a:rPr>
              <a:t> нормами </a:t>
            </a:r>
            <a:r>
              <a:rPr lang="ru-RU" sz="1700" i="1" dirty="0" err="1">
                <a:latin typeface="Times New Roman" pitchFamily="18" charset="0"/>
                <a:cs typeface="Times New Roman" pitchFamily="18" charset="0"/>
              </a:rPr>
              <a:t>прямої</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дії</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Звернення</a:t>
            </a:r>
            <a:r>
              <a:rPr lang="ru-RU" sz="1700" i="1" dirty="0">
                <a:latin typeface="Times New Roman" pitchFamily="18" charset="0"/>
                <a:cs typeface="Times New Roman" pitchFamily="18" charset="0"/>
              </a:rPr>
              <a:t> до суду для </a:t>
            </a:r>
            <a:r>
              <a:rPr lang="ru-RU" sz="1700" i="1" dirty="0" err="1">
                <a:latin typeface="Times New Roman" pitchFamily="18" charset="0"/>
                <a:cs typeface="Times New Roman" pitchFamily="18" charset="0"/>
              </a:rPr>
              <a:t>захисту</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конституційних</a:t>
            </a:r>
            <a:r>
              <a:rPr lang="ru-RU" sz="1700" i="1" dirty="0">
                <a:latin typeface="Times New Roman" pitchFamily="18" charset="0"/>
                <a:cs typeface="Times New Roman" pitchFamily="18" charset="0"/>
              </a:rPr>
              <a:t> прав </a:t>
            </a:r>
            <a:r>
              <a:rPr lang="ru-RU" sz="1700" i="1" dirty="0" err="1">
                <a:latin typeface="Times New Roman" pitchFamily="18" charset="0"/>
                <a:cs typeface="Times New Roman" pitchFamily="18" charset="0"/>
              </a:rPr>
              <a:t>і</a:t>
            </a:r>
            <a:r>
              <a:rPr lang="ru-RU" sz="1700" i="1" dirty="0">
                <a:latin typeface="Times New Roman" pitchFamily="18" charset="0"/>
                <a:cs typeface="Times New Roman" pitchFamily="18" charset="0"/>
              </a:rPr>
              <a:t> свобод </a:t>
            </a:r>
            <a:r>
              <a:rPr lang="ru-RU" sz="1700" i="1" dirty="0" err="1">
                <a:latin typeface="Times New Roman" pitchFamily="18" charset="0"/>
                <a:cs typeface="Times New Roman" pitchFamily="18" charset="0"/>
              </a:rPr>
              <a:t>людини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громадянина</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безпосередньо</a:t>
            </a:r>
            <a:r>
              <a:rPr lang="ru-RU" sz="1700" i="1" dirty="0">
                <a:latin typeface="Times New Roman" pitchFamily="18" charset="0"/>
                <a:cs typeface="Times New Roman" pitchFamily="18" charset="0"/>
              </a:rPr>
              <a:t> на </a:t>
            </a:r>
            <a:r>
              <a:rPr lang="ru-RU" sz="1700" i="1" dirty="0" err="1">
                <a:latin typeface="Times New Roman" pitchFamily="18" charset="0"/>
                <a:cs typeface="Times New Roman" pitchFamily="18" charset="0"/>
              </a:rPr>
              <a:t>підставі</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Конституції</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України</a:t>
            </a:r>
            <a:r>
              <a:rPr lang="ru-RU" sz="1700" i="1" dirty="0">
                <a:latin typeface="Times New Roman" pitchFamily="18" charset="0"/>
                <a:cs typeface="Times New Roman" pitchFamily="18" charset="0"/>
              </a:rPr>
              <a:t> </a:t>
            </a:r>
            <a:r>
              <a:rPr lang="ru-RU" sz="1700" i="1" dirty="0" err="1">
                <a:latin typeface="Times New Roman" pitchFamily="18" charset="0"/>
                <a:cs typeface="Times New Roman" pitchFamily="18" charset="0"/>
              </a:rPr>
              <a:t>гарантується</a:t>
            </a:r>
            <a:r>
              <a:rPr lang="ru-RU" sz="1700" i="1" dirty="0">
                <a:latin typeface="Times New Roman" pitchFamily="18" charset="0"/>
                <a:cs typeface="Times New Roman" pitchFamily="18" charset="0"/>
              </a:rPr>
              <a:t>.</a:t>
            </a:r>
          </a:p>
        </p:txBody>
      </p:sp>
      <p:pic>
        <p:nvPicPr>
          <p:cNvPr id="48132" name="Picture 4" descr="Новости - artalbum.org.u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68814" y="260648"/>
            <a:ext cx="3456384" cy="2292392"/>
          </a:xfrm>
          <a:prstGeom prst="rect">
            <a:avLst/>
          </a:prstGeom>
          <a:noFill/>
        </p:spPr>
      </p:pic>
    </p:spTree>
  </p:cSld>
  <p:clrMapOvr>
    <a:masterClrMapping/>
  </p:clrMapOvr>
  <p:transition spd="slow" advClick="0" advTm="9000">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4"/>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054014" y="169358"/>
            <a:ext cx="6335354" cy="1477328"/>
          </a:xfrm>
          <a:prstGeom prst="rect">
            <a:avLst/>
          </a:prstGeom>
        </p:spPr>
        <p:txBody>
          <a:bodyPr wrap="square">
            <a:spAutoFit/>
          </a:bodyPr>
          <a:lstStyle/>
          <a:p>
            <a:pPr indent="457200" algn="just"/>
            <a:r>
              <a:rPr lang="ru-RU" b="1" dirty="0" err="1">
                <a:latin typeface="Times New Roman" pitchFamily="18" charset="0"/>
                <a:cs typeface="Times New Roman" pitchFamily="18" charset="0"/>
              </a:rPr>
              <a:t>Конституція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[Текст] : [</a:t>
            </a:r>
            <a:r>
              <a:rPr lang="ru-RU" b="1" dirty="0" err="1">
                <a:latin typeface="Times New Roman" pitchFamily="18" charset="0"/>
                <a:cs typeface="Times New Roman" pitchFamily="18" charset="0"/>
              </a:rPr>
              <a:t>прийнята</a:t>
            </a:r>
            <a:r>
              <a:rPr lang="ru-RU" b="1" dirty="0">
                <a:latin typeface="Times New Roman" pitchFamily="18" charset="0"/>
                <a:cs typeface="Times New Roman" pitchFamily="18" charset="0"/>
              </a:rPr>
              <a:t> на </a:t>
            </a:r>
            <a:r>
              <a:rPr lang="ru-RU" b="1" dirty="0" err="1">
                <a:latin typeface="Times New Roman" pitchFamily="18" charset="0"/>
                <a:cs typeface="Times New Roman" pitchFamily="18" charset="0"/>
              </a:rPr>
              <a:t>п'ятій</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сес</a:t>
            </a:r>
            <a:r>
              <a:rPr lang="ru-RU" b="1" dirty="0">
                <a:latin typeface="Times New Roman" pitchFamily="18" charset="0"/>
                <a:cs typeface="Times New Roman" pitchFamily="18" charset="0"/>
              </a:rPr>
              <a:t>. Верхов. Ради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28 </a:t>
            </a:r>
            <a:r>
              <a:rPr lang="ru-RU" b="1" dirty="0" err="1">
                <a:latin typeface="Times New Roman" pitchFamily="18" charset="0"/>
                <a:cs typeface="Times New Roman" pitchFamily="18" charset="0"/>
              </a:rPr>
              <a:t>червня</a:t>
            </a:r>
            <a:r>
              <a:rPr lang="ru-RU" b="1" dirty="0">
                <a:latin typeface="Times New Roman" pitchFamily="18" charset="0"/>
                <a:cs typeface="Times New Roman" pitchFamily="18" charset="0"/>
              </a:rPr>
              <a:t> 1996 р. </a:t>
            </a:r>
            <a:r>
              <a:rPr lang="ru-RU" b="1" dirty="0" err="1">
                <a:latin typeface="Times New Roman" pitchFamily="18" charset="0"/>
                <a:cs typeface="Times New Roman" pitchFamily="18" charset="0"/>
              </a:rPr>
              <a:t>Із</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змінами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внесеними</a:t>
            </a:r>
            <a:r>
              <a:rPr lang="ru-RU" b="1" dirty="0">
                <a:latin typeface="Times New Roman" pitchFamily="18" charset="0"/>
                <a:cs typeface="Times New Roman" pitchFamily="18" charset="0"/>
              </a:rPr>
              <a:t> Законом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від</a:t>
            </a:r>
            <a:r>
              <a:rPr lang="ru-RU" b="1" dirty="0">
                <a:latin typeface="Times New Roman" pitchFamily="18" charset="0"/>
                <a:cs typeface="Times New Roman" pitchFamily="18" charset="0"/>
              </a:rPr>
              <a:t> 8 </a:t>
            </a:r>
            <a:r>
              <a:rPr lang="ru-RU" b="1" dirty="0" err="1">
                <a:latin typeface="Times New Roman" pitchFamily="18" charset="0"/>
                <a:cs typeface="Times New Roman" pitchFamily="18" charset="0"/>
              </a:rPr>
              <a:t>грудня</a:t>
            </a:r>
            <a:r>
              <a:rPr lang="ru-RU" b="1" dirty="0">
                <a:latin typeface="Times New Roman" pitchFamily="18" charset="0"/>
                <a:cs typeface="Times New Roman" pitchFamily="18" charset="0"/>
              </a:rPr>
              <a:t> 2004 року №2222-ІV]. Станом на 1 </a:t>
            </a:r>
            <a:r>
              <a:rPr lang="ru-RU" b="1" dirty="0" err="1">
                <a:latin typeface="Times New Roman" pitchFamily="18" charset="0"/>
                <a:cs typeface="Times New Roman" pitchFamily="18" charset="0"/>
              </a:rPr>
              <a:t>січня</a:t>
            </a:r>
            <a:r>
              <a:rPr lang="ru-RU" b="1" dirty="0">
                <a:latin typeface="Times New Roman" pitchFamily="18" charset="0"/>
                <a:cs typeface="Times New Roman" pitchFamily="18" charset="0"/>
              </a:rPr>
              <a:t> 2006 р. / М-во </a:t>
            </a:r>
            <a:r>
              <a:rPr lang="ru-RU" b="1" dirty="0" err="1">
                <a:latin typeface="Times New Roman" pitchFamily="18" charset="0"/>
                <a:cs typeface="Times New Roman" pitchFamily="18" charset="0"/>
              </a:rPr>
              <a:t>юстиції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2006. – 124 с.</a:t>
            </a:r>
          </a:p>
        </p:txBody>
      </p:sp>
      <p:sp>
        <p:nvSpPr>
          <p:cNvPr id="4" name="Прямоугольник 3"/>
          <p:cNvSpPr/>
          <p:nvPr/>
        </p:nvSpPr>
        <p:spPr>
          <a:xfrm>
            <a:off x="3054015" y="1772816"/>
            <a:ext cx="6335353" cy="4801314"/>
          </a:xfrm>
          <a:prstGeom prst="rect">
            <a:avLst/>
          </a:prstGeom>
        </p:spPr>
        <p:txBody>
          <a:bodyPr wrap="square">
            <a:spAutoFit/>
          </a:bodyPr>
          <a:lstStyle/>
          <a:p>
            <a:pPr indent="457200" algn="just"/>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Конституція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Основний</a:t>
            </a:r>
            <a:r>
              <a:rPr lang="ru-RU" dirty="0">
                <a:latin typeface="Times New Roman" pitchFamily="18" charset="0"/>
                <a:cs typeface="Times New Roman" pitchFamily="18" charset="0"/>
              </a:rPr>
              <a:t> Закон </a:t>
            </a:r>
            <a:r>
              <a:rPr lang="ru-RU" dirty="0" err="1">
                <a:latin typeface="Times New Roman" pitchFamily="18" charset="0"/>
                <a:cs typeface="Times New Roman" pitchFamily="18" charset="0"/>
              </a:rPr>
              <a:t>держави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ухвалений</a:t>
            </a:r>
            <a:r>
              <a:rPr lang="ru-RU" dirty="0">
                <a:latin typeface="Times New Roman" pitchFamily="18" charset="0"/>
                <a:cs typeface="Times New Roman" pitchFamily="18" charset="0"/>
              </a:rPr>
              <a:t> і введений в </a:t>
            </a:r>
            <a:r>
              <a:rPr lang="ru-RU" dirty="0" err="1">
                <a:latin typeface="Times New Roman" pitchFamily="18" charset="0"/>
                <a:cs typeface="Times New Roman" pitchFamily="18" charset="0"/>
              </a:rPr>
              <a:t>дію</a:t>
            </a:r>
            <a:r>
              <a:rPr lang="ru-RU" dirty="0">
                <a:latin typeface="Times New Roman" pitchFamily="18" charset="0"/>
                <a:cs typeface="Times New Roman" pitchFamily="18" charset="0"/>
              </a:rPr>
              <a:t> на 5-й </a:t>
            </a:r>
            <a:r>
              <a:rPr lang="ru-RU" dirty="0" err="1">
                <a:latin typeface="Times New Roman" pitchFamily="18" charset="0"/>
                <a:cs typeface="Times New Roman" pitchFamily="18" charset="0"/>
              </a:rPr>
              <a:t>сесії</a:t>
            </a:r>
            <a:r>
              <a:rPr lang="ru-RU" dirty="0">
                <a:latin typeface="Times New Roman" pitchFamily="18" charset="0"/>
                <a:cs typeface="Times New Roman" pitchFamily="18" charset="0"/>
              </a:rPr>
              <a:t> </a:t>
            </a:r>
            <a:r>
              <a:rPr lang="ru-RU">
                <a:latin typeface="Times New Roman" pitchFamily="18" charset="0"/>
                <a:cs typeface="Times New Roman" pitchFamily="18" charset="0"/>
              </a:rPr>
              <a:t>Верховної</a:t>
            </a:r>
            <a:r>
              <a:rPr lang="ru-RU" dirty="0">
                <a:latin typeface="Times New Roman" pitchFamily="18" charset="0"/>
                <a:cs typeface="Times New Roman" pitchFamily="18" charset="0"/>
              </a:rPr>
              <a:t> Ради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2-го </a:t>
            </a:r>
            <a:r>
              <a:rPr lang="ru-RU" dirty="0" err="1">
                <a:latin typeface="Times New Roman" pitchFamily="18" charset="0"/>
                <a:cs typeface="Times New Roman" pitchFamily="18" charset="0"/>
              </a:rPr>
              <a:t>скликання</a:t>
            </a:r>
            <a:r>
              <a:rPr lang="ru-RU" dirty="0">
                <a:latin typeface="Times New Roman" pitchFamily="18" charset="0"/>
                <a:cs typeface="Times New Roman" pitchFamily="18" charset="0"/>
              </a:rPr>
              <a:t> 28 </a:t>
            </a:r>
            <a:r>
              <a:rPr lang="ru-RU" dirty="0" err="1">
                <a:latin typeface="Times New Roman" pitchFamily="18" charset="0"/>
                <a:cs typeface="Times New Roman" pitchFamily="18" charset="0"/>
              </a:rPr>
              <a:t>червня</a:t>
            </a:r>
            <a:r>
              <a:rPr lang="ru-RU" dirty="0">
                <a:latin typeface="Times New Roman" pitchFamily="18" charset="0"/>
                <a:cs typeface="Times New Roman" pitchFamily="18" charset="0"/>
              </a:rPr>
              <a:t> 1996 року. </a:t>
            </a:r>
            <a:r>
              <a:rPr lang="ru-RU" dirty="0" err="1">
                <a:latin typeface="Times New Roman" pitchFamily="18" charset="0"/>
                <a:cs typeface="Times New Roman" pitchFamily="18" charset="0"/>
              </a:rPr>
              <a:t>Конституція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набула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чинності</a:t>
            </a:r>
            <a:r>
              <a:rPr lang="ru-RU" dirty="0">
                <a:latin typeface="Times New Roman" pitchFamily="18" charset="0"/>
                <a:cs typeface="Times New Roman" pitchFamily="18" charset="0"/>
              </a:rPr>
              <a:t> з дня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прийняття</a:t>
            </a:r>
            <a:r>
              <a:rPr lang="ru-RU" dirty="0">
                <a:latin typeface="Times New Roman" pitchFamily="18" charset="0"/>
                <a:cs typeface="Times New Roman" pitchFamily="18" charset="0"/>
              </a:rPr>
              <a:t>. </a:t>
            </a:r>
          </a:p>
          <a:p>
            <a:pPr indent="457200" algn="just"/>
            <a:r>
              <a:rPr lang="ru-RU" dirty="0" err="1">
                <a:latin typeface="Times New Roman" pitchFamily="18" charset="0"/>
                <a:cs typeface="Times New Roman" pitchFamily="18" charset="0"/>
              </a:rPr>
              <a:t>Конституція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складається</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преамбули</a:t>
            </a:r>
            <a:r>
              <a:rPr lang="ru-RU" dirty="0">
                <a:latin typeface="Times New Roman" pitchFamily="18" charset="0"/>
                <a:cs typeface="Times New Roman" pitchFamily="18" charset="0"/>
              </a:rPr>
              <a:t> та 15 </a:t>
            </a:r>
            <a:r>
              <a:rPr lang="ru-RU" dirty="0" err="1">
                <a:latin typeface="Times New Roman" pitchFamily="18" charset="0"/>
                <a:cs typeface="Times New Roman" pitchFamily="18" charset="0"/>
              </a:rPr>
              <a:t>розділів</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преамбулі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підкреслюється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В</a:t>
            </a:r>
            <a:r>
              <a:rPr lang="uk-UA" dirty="0" err="1">
                <a:latin typeface="Times New Roman" pitchFamily="18" charset="0"/>
                <a:cs typeface="Times New Roman" pitchFamily="18" charset="0"/>
              </a:rPr>
              <a:t>ерховна</a:t>
            </a:r>
            <a:r>
              <a:rPr lang="uk-UA" dirty="0">
                <a:latin typeface="Times New Roman" pitchFamily="18" charset="0"/>
                <a:cs typeface="Times New Roman" pitchFamily="18" charset="0"/>
              </a:rPr>
              <a:t> </a:t>
            </a:r>
            <a:r>
              <a:rPr lang="ru-RU" dirty="0">
                <a:latin typeface="Times New Roman" pitchFamily="18" charset="0"/>
                <a:cs typeface="Times New Roman" pitchFamily="18" charset="0"/>
              </a:rPr>
              <a:t>Рада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ухвалює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Конституцію</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Основний</a:t>
            </a:r>
            <a:r>
              <a:rPr lang="ru-RU" dirty="0">
                <a:latin typeface="Times New Roman" pitchFamily="18" charset="0"/>
                <a:cs typeface="Times New Roman" pitchFamily="18" charset="0"/>
              </a:rPr>
              <a:t> Закон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імені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українського</a:t>
            </a:r>
            <a:r>
              <a:rPr lang="ru-RU" dirty="0">
                <a:latin typeface="Times New Roman" pitchFamily="18" charset="0"/>
                <a:cs typeface="Times New Roman" pitchFamily="18" charset="0"/>
              </a:rPr>
              <a:t> народу – </a:t>
            </a:r>
            <a:r>
              <a:rPr lang="ru-RU" dirty="0" err="1">
                <a:latin typeface="Times New Roman" pitchFamily="18" charset="0"/>
                <a:cs typeface="Times New Roman" pitchFamily="18" charset="0"/>
              </a:rPr>
              <a:t>громадян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всіх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національностей</a:t>
            </a:r>
            <a:r>
              <a:rPr lang="ru-RU" dirty="0">
                <a:latin typeface="Times New Roman" pitchFamily="18" charset="0"/>
                <a:cs typeface="Times New Roman" pitchFamily="18" charset="0"/>
              </a:rPr>
              <a:t>. </a:t>
            </a:r>
          </a:p>
          <a:p>
            <a:pPr indent="457200" algn="just"/>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Конституції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передбачена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досить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жорстка</a:t>
            </a:r>
            <a:r>
              <a:rPr lang="ru-RU" dirty="0">
                <a:latin typeface="Times New Roman" pitchFamily="18" charset="0"/>
                <a:cs typeface="Times New Roman" pitchFamily="18" charset="0"/>
              </a:rPr>
              <a:t> процедура </a:t>
            </a:r>
            <a:r>
              <a:rPr lang="ru-RU" dirty="0" err="1">
                <a:latin typeface="Times New Roman" pitchFamily="18" charset="0"/>
                <a:cs typeface="Times New Roman" pitchFamily="18" charset="0"/>
              </a:rPr>
              <a:t>внесення</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неї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змін</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доповнень</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схвалення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відповідних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змін</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різних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розділів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вимагається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2/3 до 3/4 </a:t>
            </a:r>
            <a:r>
              <a:rPr lang="ru-RU" dirty="0" err="1">
                <a:latin typeface="Times New Roman" pitchFamily="18" charset="0"/>
                <a:cs typeface="Times New Roman" pitchFamily="18" charset="0"/>
              </a:rPr>
              <a:t>голосів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конституційного</a:t>
            </a:r>
            <a:r>
              <a:rPr lang="ru-RU" dirty="0">
                <a:latin typeface="Times New Roman" pitchFamily="18" charset="0"/>
                <a:cs typeface="Times New Roman" pitchFamily="18" charset="0"/>
              </a:rPr>
              <a:t> складу </a:t>
            </a:r>
            <a:r>
              <a:rPr lang="ru-RU" dirty="0" err="1">
                <a:latin typeface="Times New Roman" pitchFamily="18" charset="0"/>
                <a:cs typeface="Times New Roman" pitchFamily="18" charset="0"/>
              </a:rPr>
              <a:t>Верховної</a:t>
            </a:r>
            <a:r>
              <a:rPr lang="ru-RU" dirty="0">
                <a:latin typeface="Times New Roman" pitchFamily="18" charset="0"/>
                <a:cs typeface="Times New Roman" pitchFamily="18" charset="0"/>
              </a:rPr>
              <a:t> Ради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p>
          <a:p>
            <a:pPr indent="457200" algn="just"/>
            <a:r>
              <a:rPr lang="ru-RU" dirty="0">
                <a:latin typeface="Times New Roman" pitchFamily="18" charset="0"/>
                <a:cs typeface="Times New Roman" pitchFamily="18" charset="0"/>
              </a:rPr>
              <a:t>З </a:t>
            </a:r>
            <a:r>
              <a:rPr lang="ru-RU" dirty="0" err="1">
                <a:latin typeface="Times New Roman" pitchFamily="18" charset="0"/>
                <a:cs typeface="Times New Roman" pitchFamily="18" charset="0"/>
              </a:rPr>
              <a:t>прийняттям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Конституції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1996 року </a:t>
            </a:r>
            <a:r>
              <a:rPr lang="ru-RU" dirty="0" err="1">
                <a:latin typeface="Times New Roman" pitchFamily="18" charset="0"/>
                <a:cs typeface="Times New Roman" pitchFamily="18" charset="0"/>
              </a:rPr>
              <a:t>втратили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чинність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Конституція</a:t>
            </a:r>
            <a:r>
              <a:rPr lang="ru-RU" dirty="0">
                <a:latin typeface="Times New Roman" pitchFamily="18" charset="0"/>
                <a:cs typeface="Times New Roman" pitchFamily="18" charset="0"/>
              </a:rPr>
              <a:t> 1978 р. і </a:t>
            </a:r>
            <a:r>
              <a:rPr lang="ru-RU" dirty="0" err="1">
                <a:latin typeface="Times New Roman" pitchFamily="18" charset="0"/>
                <a:cs typeface="Times New Roman" pitchFamily="18" charset="0"/>
              </a:rPr>
              <a:t>Конституційний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договір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a:t>
            </a:r>
            <a:r>
              <a:rPr lang="ru-RU" dirty="0">
                <a:latin typeface="Times New Roman" pitchFamily="18" charset="0"/>
                <a:cs typeface="Times New Roman" pitchFamily="18" charset="0"/>
              </a:rPr>
              <a:t> В</a:t>
            </a:r>
            <a:r>
              <a:rPr lang="uk-UA" dirty="0" err="1">
                <a:latin typeface="Times New Roman" pitchFamily="18" charset="0"/>
                <a:cs typeface="Times New Roman" pitchFamily="18" charset="0"/>
              </a:rPr>
              <a:t>ерховною</a:t>
            </a:r>
            <a:r>
              <a:rPr lang="uk-UA" dirty="0">
                <a:latin typeface="Times New Roman" pitchFamily="18" charset="0"/>
                <a:cs typeface="Times New Roman" pitchFamily="18" charset="0"/>
              </a:rPr>
              <a:t> </a:t>
            </a:r>
            <a:r>
              <a:rPr lang="ru-RU" dirty="0">
                <a:latin typeface="Times New Roman" pitchFamily="18" charset="0"/>
                <a:cs typeface="Times New Roman" pitchFamily="18" charset="0"/>
              </a:rPr>
              <a:t>Радою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та Президентом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8 </a:t>
            </a:r>
            <a:r>
              <a:rPr lang="ru-RU" dirty="0" err="1">
                <a:latin typeface="Times New Roman" pitchFamily="18" charset="0"/>
                <a:cs typeface="Times New Roman" pitchFamily="18" charset="0"/>
              </a:rPr>
              <a:t>червня</a:t>
            </a:r>
            <a:r>
              <a:rPr lang="ru-RU" dirty="0">
                <a:latin typeface="Times New Roman" pitchFamily="18" charset="0"/>
                <a:cs typeface="Times New Roman" pitchFamily="18" charset="0"/>
              </a:rPr>
              <a:t> 1995 р.</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20" y="260649"/>
            <a:ext cx="2658586"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4"/>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2190" y="692696"/>
            <a:ext cx="5976664" cy="3416320"/>
          </a:xfrm>
          <a:prstGeom prst="rect">
            <a:avLst/>
          </a:prstGeom>
        </p:spPr>
        <p:txBody>
          <a:bodyPr wrap="square">
            <a:spAutoFit/>
          </a:bodyPr>
          <a:lstStyle/>
          <a:p>
            <a:pPr indent="457200" algn="just"/>
            <a:r>
              <a:rPr lang="uk-UA" b="1" dirty="0">
                <a:latin typeface="Times New Roman" pitchFamily="18" charset="0"/>
                <a:cs typeface="Times New Roman" pitchFamily="18" charset="0"/>
              </a:rPr>
              <a:t>Нова Конституція України [Текст] : огляд, коментарі і текст Основного Закону / авт. огляду В. Ф. </a:t>
            </a:r>
            <a:r>
              <a:rPr lang="uk-UA" b="1" dirty="0" err="1">
                <a:latin typeface="Times New Roman" pitchFamily="18" charset="0"/>
                <a:cs typeface="Times New Roman" pitchFamily="18" charset="0"/>
              </a:rPr>
              <a:t>Погорілко</a:t>
            </a:r>
            <a:r>
              <a:rPr lang="uk-UA" b="1" dirty="0">
                <a:latin typeface="Times New Roman" pitchFamily="18" charset="0"/>
                <a:cs typeface="Times New Roman" pitchFamily="18" charset="0"/>
              </a:rPr>
              <a:t>. </a:t>
            </a:r>
            <a:r>
              <a:rPr lang="uk-UA" b="1" dirty="0">
                <a:latin typeface="Times New Roman"/>
                <a:cs typeface="Times New Roman"/>
              </a:rPr>
              <a:t>‒</a:t>
            </a:r>
            <a:r>
              <a:rPr lang="uk-UA" b="1" dirty="0">
                <a:latin typeface="Times New Roman" pitchFamily="18" charset="0"/>
                <a:cs typeface="Times New Roman" pitchFamily="18" charset="0"/>
              </a:rPr>
              <a:t> 2-е вид., </a:t>
            </a:r>
            <a:r>
              <a:rPr lang="uk-UA" b="1" dirty="0" err="1">
                <a:latin typeface="Times New Roman" pitchFamily="18" charset="0"/>
                <a:cs typeface="Times New Roman" pitchFamily="18" charset="0"/>
              </a:rPr>
              <a:t>доопрац</a:t>
            </a:r>
            <a:r>
              <a:rPr lang="uk-UA" b="1" dirty="0">
                <a:latin typeface="Times New Roman" pitchFamily="18" charset="0"/>
                <a:cs typeface="Times New Roman" pitchFamily="18" charset="0"/>
              </a:rPr>
              <a:t>. </a:t>
            </a:r>
            <a:r>
              <a:rPr lang="uk-UA" b="1" dirty="0">
                <a:latin typeface="Times New Roman"/>
                <a:cs typeface="Times New Roman"/>
              </a:rPr>
              <a:t>‒</a:t>
            </a:r>
            <a:r>
              <a:rPr lang="uk-UA" b="1" dirty="0">
                <a:latin typeface="Times New Roman" pitchFamily="18" charset="0"/>
                <a:cs typeface="Times New Roman" pitchFamily="18" charset="0"/>
              </a:rPr>
              <a:t> Київ : Наук. думка, 1997. </a:t>
            </a:r>
            <a:r>
              <a:rPr lang="uk-UA" b="1" dirty="0">
                <a:latin typeface="Times New Roman"/>
                <a:cs typeface="Times New Roman"/>
              </a:rPr>
              <a:t>‒</a:t>
            </a:r>
            <a:r>
              <a:rPr lang="uk-UA" b="1" dirty="0">
                <a:latin typeface="Times New Roman" pitchFamily="18" charset="0"/>
                <a:cs typeface="Times New Roman" pitchFamily="18" charset="0"/>
              </a:rPr>
              <a:t> 155 с. </a:t>
            </a:r>
          </a:p>
          <a:p>
            <a:pPr indent="457200" algn="just"/>
            <a:endParaRPr lang="uk-UA" dirty="0">
              <a:latin typeface="Times New Roman" pitchFamily="18" charset="0"/>
              <a:cs typeface="Times New Roman" pitchFamily="18" charset="0"/>
            </a:endParaRPr>
          </a:p>
          <a:p>
            <a:pPr indent="457200" algn="just"/>
            <a:r>
              <a:rPr lang="uk-UA" dirty="0">
                <a:latin typeface="Times New Roman" pitchFamily="18" charset="0"/>
                <a:cs typeface="Times New Roman" pitchFamily="18" charset="0"/>
              </a:rPr>
              <a:t>У виданні подається текст нової Конституції України, висвітлюються її найважливіші риси та основні положення, зокрема щодо державного та суспільного ладу, правового статусу особи, форм безпосередньої демократії, організації державної влади та місцевого самоврядування. Найбільша увага приділяється правам та свободам людини і громадянина та механізму їх реалізації.  </a:t>
            </a:r>
            <a:endParaRPr lang="uk-UA" b="1" dirty="0">
              <a:latin typeface="Times New Roman" pitchFamily="18" charset="0"/>
              <a:cs typeface="Times New Roman" pitchFamily="18" charset="0"/>
            </a:endParaRPr>
          </a:p>
        </p:txBody>
      </p:sp>
      <p:pic>
        <p:nvPicPr>
          <p:cNvPr id="6" name="Рисунок 5" descr="Конституція України - гарант волі і незалежності народу | Національна  бібліотека України імені В. І. Вернадського"/>
          <p:cNvPicPr/>
          <p:nvPr/>
        </p:nvPicPr>
        <p:blipFill>
          <a:blip r:embed="rId3" cstate="print"/>
          <a:srcRect/>
          <a:stretch>
            <a:fillRect/>
          </a:stretch>
        </p:blipFill>
        <p:spPr bwMode="auto">
          <a:xfrm>
            <a:off x="6516886" y="548680"/>
            <a:ext cx="280831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04518" y="404664"/>
            <a:ext cx="6192688" cy="3693319"/>
          </a:xfrm>
          <a:prstGeom prst="rect">
            <a:avLst/>
          </a:prstGeom>
        </p:spPr>
        <p:txBody>
          <a:bodyPr wrap="square">
            <a:spAutoFit/>
          </a:bodyPr>
          <a:lstStyle/>
          <a:p>
            <a:pPr indent="457200" algn="just"/>
            <a:r>
              <a:rPr lang="uk-UA" b="1">
                <a:latin typeface="Times New Roman" pitchFamily="18" charset="0"/>
                <a:cs typeface="Times New Roman" pitchFamily="18" charset="0"/>
              </a:rPr>
              <a:t>Конституція України – основа реформування суспільства  [Текст] / В. Я. Тацій [та ін.]. – Харків : Право, 1996. – 96 с. </a:t>
            </a:r>
          </a:p>
          <a:p>
            <a:pPr indent="457200" algn="just"/>
            <a:r>
              <a:rPr lang="uk-UA">
                <a:latin typeface="Times New Roman" pitchFamily="18" charset="0"/>
                <a:cs typeface="Times New Roman" pitchFamily="18" charset="0"/>
              </a:rPr>
              <a:t>У цьому виданні вміщено текст Конституції України, короткий нарис з історії її творення, розкривається історичне значення і зміст її 15 розділів. Автори сподіваються, що їхня розповідь допоможе зорієнтуватися в багатому за змістом і досить складному для необізнаних з конституційним правом громадян документі, буде сприяти виробленню та укріпленню поваги до нього.</a:t>
            </a:r>
          </a:p>
          <a:p>
            <a:pPr indent="457200" algn="just"/>
            <a:r>
              <a:rPr lang="uk-UA">
                <a:latin typeface="Times New Roman" pitchFamily="18" charset="0"/>
                <a:cs typeface="Times New Roman" pitchFamily="18" charset="0"/>
              </a:rPr>
              <a:t>Колектив авторів звертає увагу на втілення в Конституції загальнолюдських демократичних принципів і її спрямованість на реформування українського суспільства.</a:t>
            </a:r>
          </a:p>
        </p:txBody>
      </p:sp>
      <p:pic>
        <p:nvPicPr>
          <p:cNvPr id="44033" name="Picture 1"/>
          <p:cNvPicPr>
            <a:picLocks noChangeAspect="1" noChangeArrowheads="1"/>
          </p:cNvPicPr>
          <p:nvPr/>
        </p:nvPicPr>
        <p:blipFill>
          <a:blip r:embed="rId3" cstate="print"/>
          <a:srcRect/>
          <a:stretch>
            <a:fillRect/>
          </a:stretch>
        </p:blipFill>
        <p:spPr bwMode="auto">
          <a:xfrm>
            <a:off x="324198" y="332657"/>
            <a:ext cx="2664296"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156137"/>
      </p:ext>
    </p:extLst>
  </p:cSld>
  <p:clrMapOvr>
    <a:masterClrMapping/>
  </p:clrMapOvr>
  <p:transition spd="slow" advClick="0" advTm="8000">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 y="3175"/>
            <a:ext cx="96937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0182" y="980728"/>
            <a:ext cx="5461357" cy="2585323"/>
          </a:xfrm>
          <a:prstGeom prst="rect">
            <a:avLst/>
          </a:prstGeom>
        </p:spPr>
        <p:txBody>
          <a:bodyPr wrap="square">
            <a:spAutoFit/>
          </a:bodyPr>
          <a:lstStyle/>
          <a:p>
            <a:pPr indent="457200" algn="just"/>
            <a:r>
              <a:rPr lang="ru-RU" b="1" dirty="0" err="1">
                <a:latin typeface="Times New Roman" pitchFamily="18" charset="0"/>
                <a:cs typeface="Times New Roman" pitchFamily="18" charset="0"/>
              </a:rPr>
              <a:t>Основи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держави</a:t>
            </a:r>
            <a:r>
              <a:rPr lang="ru-RU" b="1" dirty="0">
                <a:latin typeface="Times New Roman" pitchFamily="18" charset="0"/>
                <a:cs typeface="Times New Roman" pitchFamily="18" charset="0"/>
              </a:rPr>
              <a:t> і права [Текст] : </a:t>
            </a:r>
            <a:r>
              <a:rPr lang="ru-RU" b="1" dirty="0" err="1">
                <a:latin typeface="Times New Roman" pitchFamily="18" charset="0"/>
                <a:cs typeface="Times New Roman" pitchFamily="18" charset="0"/>
              </a:rPr>
              <a:t>навч</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посібник</a:t>
            </a:r>
            <a:r>
              <a:rPr lang="ru-RU" b="1" dirty="0">
                <a:latin typeface="Times New Roman" pitchFamily="18" charset="0"/>
                <a:cs typeface="Times New Roman" pitchFamily="18" charset="0"/>
              </a:rPr>
              <a:t> / С. Д. </a:t>
            </a:r>
            <a:r>
              <a:rPr lang="ru-RU" b="1" dirty="0" err="1">
                <a:latin typeface="Times New Roman" pitchFamily="18" charset="0"/>
                <a:cs typeface="Times New Roman" pitchFamily="18" charset="0"/>
              </a:rPr>
              <a:t>Гусарєв</a:t>
            </a:r>
            <a:r>
              <a:rPr lang="ru-RU" b="1" dirty="0">
                <a:latin typeface="Times New Roman" pitchFamily="18" charset="0"/>
                <a:cs typeface="Times New Roman" pitchFamily="18" charset="0"/>
              </a:rPr>
              <a:t> [та </a:t>
            </a:r>
            <a:r>
              <a:rPr lang="ru-RU" b="1" dirty="0" err="1">
                <a:latin typeface="Times New Roman" pitchFamily="18" charset="0"/>
                <a:cs typeface="Times New Roman" pitchFamily="18" charset="0"/>
              </a:rPr>
              <a:t>ін</a:t>
            </a:r>
            <a:r>
              <a:rPr lang="ru-RU" b="1" dirty="0">
                <a:latin typeface="Times New Roman" pitchFamily="18" charset="0"/>
                <a:cs typeface="Times New Roman" pitchFamily="18" charset="0"/>
              </a:rPr>
              <a:t>.] ; за ред. А. М. </a:t>
            </a:r>
            <a:r>
              <a:rPr lang="ru-RU" b="1" dirty="0" err="1">
                <a:latin typeface="Times New Roman" pitchFamily="18" charset="0"/>
                <a:cs typeface="Times New Roman" pitchFamily="18" charset="0"/>
              </a:rPr>
              <a:t>Колодія</a:t>
            </a:r>
            <a:r>
              <a:rPr lang="ru-RU" b="1" dirty="0">
                <a:latin typeface="Times New Roman" pitchFamily="18" charset="0"/>
                <a:cs typeface="Times New Roman" pitchFamily="18" charset="0"/>
              </a:rPr>
              <a:t>, А. Ю. </a:t>
            </a:r>
            <a:r>
              <a:rPr lang="ru-RU" b="1" dirty="0" err="1">
                <a:latin typeface="Times New Roman" pitchFamily="18" charset="0"/>
                <a:cs typeface="Times New Roman" pitchFamily="18" charset="0"/>
              </a:rPr>
              <a:t>Олійника</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Київ</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Либiдь</a:t>
            </a:r>
            <a:r>
              <a:rPr lang="ru-RU" b="1" dirty="0">
                <a:latin typeface="Times New Roman" pitchFamily="18" charset="0"/>
                <a:cs typeface="Times New Roman" pitchFamily="18" charset="0"/>
              </a:rPr>
              <a:t>, 1997. – 208 с.</a:t>
            </a:r>
          </a:p>
          <a:p>
            <a:pPr indent="457200" algn="just"/>
            <a:endParaRPr lang="ru-RU" b="1" dirty="0">
              <a:latin typeface="Times New Roman" pitchFamily="18" charset="0"/>
              <a:cs typeface="Times New Roman" pitchFamily="18" charset="0"/>
            </a:endParaRPr>
          </a:p>
          <a:p>
            <a:pPr indent="457200" algn="just"/>
            <a:r>
              <a:rPr lang="uk-UA" dirty="0">
                <a:latin typeface="Times New Roman" pitchFamily="18" charset="0"/>
                <a:cs typeface="Times New Roman" pitchFamily="18" charset="0"/>
              </a:rPr>
              <a:t>Стисло описані галузі законодавства, подано загальну характеристику окремих законів, що деталізують положення Конституції України, розглянуто інші нормативно-правові акти.</a:t>
            </a:r>
            <a:endParaRPr lang="ru-RU"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401" t="9227" r="11937" b="11313"/>
          <a:stretch/>
        </p:blipFill>
        <p:spPr bwMode="auto">
          <a:xfrm>
            <a:off x="6175213" y="260649"/>
            <a:ext cx="3076148" cy="4176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52859"/>
      </p:ext>
    </p:extLst>
  </p:cSld>
  <p:clrMapOvr>
    <a:masterClrMapping/>
  </p:clrMapOvr>
  <p:transition spd="slow" advClick="0" advTm="800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74"/>
            <a:ext cx="9691051" cy="688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6206" y="620688"/>
            <a:ext cx="5608786" cy="2308324"/>
          </a:xfrm>
          <a:prstGeom prst="rect">
            <a:avLst/>
          </a:prstGeom>
        </p:spPr>
        <p:txBody>
          <a:bodyPr wrap="square">
            <a:spAutoFit/>
          </a:bodyPr>
          <a:lstStyle/>
          <a:p>
            <a:pPr indent="457200" algn="just"/>
            <a:r>
              <a:rPr lang="ru-RU" b="1" dirty="0" err="1">
                <a:latin typeface="Times New Roman" pitchFamily="18" charset="0"/>
                <a:cs typeface="Times New Roman" pitchFamily="18" charset="0"/>
              </a:rPr>
              <a:t>Гонтар</a:t>
            </a:r>
            <a:r>
              <a:rPr lang="ru-RU" b="1" dirty="0">
                <a:latin typeface="Times New Roman" pitchFamily="18" charset="0"/>
                <a:cs typeface="Times New Roman" pitchFamily="18" charset="0"/>
              </a:rPr>
              <a:t>, Т. М.</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Вивчаємо</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Конституцію</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[Текст] : </a:t>
            </a:r>
            <a:r>
              <a:rPr lang="ru-RU" b="1" dirty="0" err="1">
                <a:latin typeface="Times New Roman" pitchFamily="18" charset="0"/>
                <a:cs typeface="Times New Roman" pitchFamily="18" charset="0"/>
              </a:rPr>
              <a:t>навч.-метод</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посіб</a:t>
            </a:r>
            <a:r>
              <a:rPr lang="ru-RU" b="1" dirty="0">
                <a:latin typeface="Times New Roman" pitchFamily="18" charset="0"/>
                <a:cs typeface="Times New Roman" pitchFamily="18" charset="0"/>
              </a:rPr>
              <a:t> / Т. М. </a:t>
            </a:r>
            <a:r>
              <a:rPr lang="ru-RU" b="1" dirty="0" err="1">
                <a:latin typeface="Times New Roman" pitchFamily="18" charset="0"/>
                <a:cs typeface="Times New Roman" pitchFamily="18" charset="0"/>
              </a:rPr>
              <a:t>Гонтар</a:t>
            </a:r>
            <a:r>
              <a:rPr lang="ru-RU" b="1" dirty="0">
                <a:latin typeface="Times New Roman" pitchFamily="18" charset="0"/>
                <a:cs typeface="Times New Roman" pitchFamily="18" charset="0"/>
              </a:rPr>
              <a:t>, В. Д. </a:t>
            </a:r>
            <a:r>
              <a:rPr lang="ru-RU" b="1" dirty="0" err="1">
                <a:latin typeface="Times New Roman" pitchFamily="18" charset="0"/>
                <a:cs typeface="Times New Roman" pitchFamily="18" charset="0"/>
              </a:rPr>
              <a:t>Шепетюк</a:t>
            </a:r>
            <a:r>
              <a:rPr lang="ru-RU" b="1" dirty="0">
                <a:latin typeface="Times New Roman" pitchFamily="18" charset="0"/>
                <a:cs typeface="Times New Roman" pitchFamily="18" charset="0"/>
              </a:rPr>
              <a:t>. </a:t>
            </a:r>
            <a:r>
              <a:rPr lang="uk-UA" b="1" dirty="0">
                <a:latin typeface="Times New Roman" pitchFamily="18" charset="0"/>
                <a:cs typeface="Times New Roman" pitchFamily="18" charset="0"/>
              </a:rPr>
              <a:t>‒</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Теpнопiль</a:t>
            </a:r>
            <a:r>
              <a:rPr lang="ru-RU" b="1" dirty="0">
                <a:latin typeface="Times New Roman" pitchFamily="18" charset="0"/>
                <a:cs typeface="Times New Roman" pitchFamily="18" charset="0"/>
              </a:rPr>
              <a:t> : </a:t>
            </a:r>
            <a:r>
              <a:rPr lang="ru-RU" b="1" dirty="0" err="1">
                <a:latin typeface="Times New Roman" pitchFamily="18" charset="0"/>
                <a:cs typeface="Times New Roman" pitchFamily="18" charset="0"/>
              </a:rPr>
              <a:t>Пiдpучники&amp;Поciбники</a:t>
            </a:r>
            <a:r>
              <a:rPr lang="ru-RU" b="1" dirty="0">
                <a:latin typeface="Times New Roman" pitchFamily="18" charset="0"/>
                <a:cs typeface="Times New Roman" pitchFamily="18" charset="0"/>
              </a:rPr>
              <a:t>, 1996. </a:t>
            </a:r>
            <a:r>
              <a:rPr lang="uk-UA" b="1" dirty="0">
                <a:latin typeface="Times New Roman" pitchFamily="18" charset="0"/>
                <a:cs typeface="Times New Roman" pitchFamily="18" charset="0"/>
              </a:rPr>
              <a:t>‒</a:t>
            </a:r>
            <a:r>
              <a:rPr lang="ru-RU" b="1" dirty="0">
                <a:latin typeface="Times New Roman" pitchFamily="18" charset="0"/>
                <a:cs typeface="Times New Roman" pitchFamily="18" charset="0"/>
              </a:rPr>
              <a:t> 64 с.</a:t>
            </a:r>
          </a:p>
          <a:p>
            <a:pPr indent="457200" algn="just"/>
            <a:r>
              <a:rPr lang="uk-UA" dirty="0">
                <a:latin typeface="Times New Roman" pitchFamily="18" charset="0"/>
                <a:cs typeface="Times New Roman" pitchFamily="18" charset="0"/>
              </a:rPr>
              <a:t>Навчально-методичний посібник містить розробки  занять і поради щодо організації вивчення Конституції України, роз’яснення її тексту, визначення ряду понять, важливих для її розуміння.</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t="16477" b="6630"/>
          <a:stretch>
            <a:fillRect/>
          </a:stretch>
        </p:blipFill>
        <p:spPr bwMode="auto">
          <a:xfrm>
            <a:off x="6300862" y="404664"/>
            <a:ext cx="2808312" cy="3839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079589"/>
      </p:ext>
    </p:extLst>
  </p:cSld>
  <p:clrMapOvr>
    <a:masterClrMapping/>
  </p:clrMapOvr>
  <p:transition spd="slow" advClick="0" advTm="8000">
    <p:wedge/>
  </p:transition>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843</TotalTime>
  <Words>1213</Words>
  <Application>Microsoft Office PowerPoint</Application>
  <PresentationFormat>Произвольный</PresentationFormat>
  <Paragraphs>79</Paragraphs>
  <Slides>29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Georgia</vt:lpstr>
      <vt:lpstr>Times New Roman</vt:lpstr>
      <vt:lpstr>Trebuchet MS</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Пользователь_lib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Administrator</dc:creator>
  <cp:lastModifiedBy>ЕВГЕНИЯ</cp:lastModifiedBy>
  <cp:revision>75</cp:revision>
  <dcterms:created xsi:type="dcterms:W3CDTF">2019-05-21T06:32:32Z</dcterms:created>
  <dcterms:modified xsi:type="dcterms:W3CDTF">2022-06-27T14:03:29Z</dcterms:modified>
</cp:coreProperties>
</file>