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73" r:id="rId2"/>
    <p:sldId id="274" r:id="rId3"/>
    <p:sldId id="275" r:id="rId4"/>
    <p:sldId id="276" r:id="rId5"/>
    <p:sldId id="277" r:id="rId6"/>
    <p:sldId id="278" r:id="rId7"/>
    <p:sldId id="279" r:id="rId8"/>
    <p:sldId id="280" r:id="rId9"/>
    <p:sldId id="281" r:id="rId10"/>
    <p:sldId id="282" r:id="rId11"/>
    <p:sldId id="283" r:id="rId12"/>
    <p:sldId id="284" r:id="rId13"/>
    <p:sldId id="285" r:id="rId14"/>
    <p:sldId id="286" r:id="rId15"/>
    <p:sldId id="287" r:id="rId16"/>
    <p:sldId id="288" r:id="rId17"/>
    <p:sldId id="289" r:id="rId18"/>
    <p:sldId id="290" r:id="rId19"/>
    <p:sldId id="291" r:id="rId20"/>
    <p:sldId id="292" r:id="rId21"/>
  </p:sldIdLst>
  <p:sldSz cx="7561263" cy="10801350"/>
  <p:notesSz cx="6858000" cy="9144000"/>
  <p:defaultTextStyle>
    <a:defPPr>
      <a:defRPr lang="ru-RU"/>
    </a:defPPr>
    <a:lvl1pPr marL="0" algn="l" defTabSz="1001503" rtl="0" eaLnBrk="1" latinLnBrk="0" hangingPunct="1">
      <a:defRPr sz="2000" kern="1200">
        <a:solidFill>
          <a:schemeClr val="tx1"/>
        </a:solidFill>
        <a:latin typeface="+mn-lt"/>
        <a:ea typeface="+mn-ea"/>
        <a:cs typeface="+mn-cs"/>
      </a:defRPr>
    </a:lvl1pPr>
    <a:lvl2pPr marL="500752" algn="l" defTabSz="1001503" rtl="0" eaLnBrk="1" latinLnBrk="0" hangingPunct="1">
      <a:defRPr sz="2000" kern="1200">
        <a:solidFill>
          <a:schemeClr val="tx1"/>
        </a:solidFill>
        <a:latin typeface="+mn-lt"/>
        <a:ea typeface="+mn-ea"/>
        <a:cs typeface="+mn-cs"/>
      </a:defRPr>
    </a:lvl2pPr>
    <a:lvl3pPr marL="1001503" algn="l" defTabSz="1001503" rtl="0" eaLnBrk="1" latinLnBrk="0" hangingPunct="1">
      <a:defRPr sz="2000" kern="1200">
        <a:solidFill>
          <a:schemeClr val="tx1"/>
        </a:solidFill>
        <a:latin typeface="+mn-lt"/>
        <a:ea typeface="+mn-ea"/>
        <a:cs typeface="+mn-cs"/>
      </a:defRPr>
    </a:lvl3pPr>
    <a:lvl4pPr marL="1502254" algn="l" defTabSz="1001503" rtl="0" eaLnBrk="1" latinLnBrk="0" hangingPunct="1">
      <a:defRPr sz="2000" kern="1200">
        <a:solidFill>
          <a:schemeClr val="tx1"/>
        </a:solidFill>
        <a:latin typeface="+mn-lt"/>
        <a:ea typeface="+mn-ea"/>
        <a:cs typeface="+mn-cs"/>
      </a:defRPr>
    </a:lvl4pPr>
    <a:lvl5pPr marL="2003006" algn="l" defTabSz="1001503" rtl="0" eaLnBrk="1" latinLnBrk="0" hangingPunct="1">
      <a:defRPr sz="2000" kern="1200">
        <a:solidFill>
          <a:schemeClr val="tx1"/>
        </a:solidFill>
        <a:latin typeface="+mn-lt"/>
        <a:ea typeface="+mn-ea"/>
        <a:cs typeface="+mn-cs"/>
      </a:defRPr>
    </a:lvl5pPr>
    <a:lvl6pPr marL="2503757" algn="l" defTabSz="1001503" rtl="0" eaLnBrk="1" latinLnBrk="0" hangingPunct="1">
      <a:defRPr sz="2000" kern="1200">
        <a:solidFill>
          <a:schemeClr val="tx1"/>
        </a:solidFill>
        <a:latin typeface="+mn-lt"/>
        <a:ea typeface="+mn-ea"/>
        <a:cs typeface="+mn-cs"/>
      </a:defRPr>
    </a:lvl6pPr>
    <a:lvl7pPr marL="3004509" algn="l" defTabSz="1001503" rtl="0" eaLnBrk="1" latinLnBrk="0" hangingPunct="1">
      <a:defRPr sz="2000" kern="1200">
        <a:solidFill>
          <a:schemeClr val="tx1"/>
        </a:solidFill>
        <a:latin typeface="+mn-lt"/>
        <a:ea typeface="+mn-ea"/>
        <a:cs typeface="+mn-cs"/>
      </a:defRPr>
    </a:lvl7pPr>
    <a:lvl8pPr marL="3505260" algn="l" defTabSz="1001503" rtl="0" eaLnBrk="1" latinLnBrk="0" hangingPunct="1">
      <a:defRPr sz="2000" kern="1200">
        <a:solidFill>
          <a:schemeClr val="tx1"/>
        </a:solidFill>
        <a:latin typeface="+mn-lt"/>
        <a:ea typeface="+mn-ea"/>
        <a:cs typeface="+mn-cs"/>
      </a:defRPr>
    </a:lvl8pPr>
    <a:lvl9pPr marL="4006011" algn="l" defTabSz="1001503"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03">
          <p15:clr>
            <a:srgbClr val="A4A3A4"/>
          </p15:clr>
        </p15:guide>
        <p15:guide id="2" pos="23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4" d="100"/>
          <a:sy n="44" d="100"/>
        </p:scale>
        <p:origin x="2352" y="72"/>
      </p:cViewPr>
      <p:guideLst>
        <p:guide orient="horz" pos="3403"/>
        <p:guide pos="238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87554F-35E5-46AE-B8F0-A537A5CC2AE9}" type="datetimeFigureOut">
              <a:rPr lang="ru-RU" smtClean="0"/>
              <a:pPr/>
              <a:t>16.01.2023</a:t>
            </a:fld>
            <a:endParaRPr lang="ru-RU"/>
          </a:p>
        </p:txBody>
      </p:sp>
      <p:sp>
        <p:nvSpPr>
          <p:cNvPr id="4" name="Образ слайда 3"/>
          <p:cNvSpPr>
            <a:spLocks noGrp="1" noRot="1" noChangeAspect="1"/>
          </p:cNvSpPr>
          <p:nvPr>
            <p:ph type="sldImg" idx="2"/>
          </p:nvPr>
        </p:nvSpPr>
        <p:spPr>
          <a:xfrm>
            <a:off x="2228850" y="685800"/>
            <a:ext cx="24003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912CA9-D127-4B34-B8A6-93D990B7D9E1}"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1001503" rtl="0" eaLnBrk="1" latinLnBrk="0" hangingPunct="1">
      <a:defRPr sz="1300" kern="1200">
        <a:solidFill>
          <a:schemeClr val="tx1"/>
        </a:solidFill>
        <a:latin typeface="+mn-lt"/>
        <a:ea typeface="+mn-ea"/>
        <a:cs typeface="+mn-cs"/>
      </a:defRPr>
    </a:lvl1pPr>
    <a:lvl2pPr marL="500752" algn="l" defTabSz="1001503" rtl="0" eaLnBrk="1" latinLnBrk="0" hangingPunct="1">
      <a:defRPr sz="1300" kern="1200">
        <a:solidFill>
          <a:schemeClr val="tx1"/>
        </a:solidFill>
        <a:latin typeface="+mn-lt"/>
        <a:ea typeface="+mn-ea"/>
        <a:cs typeface="+mn-cs"/>
      </a:defRPr>
    </a:lvl2pPr>
    <a:lvl3pPr marL="1001503" algn="l" defTabSz="1001503" rtl="0" eaLnBrk="1" latinLnBrk="0" hangingPunct="1">
      <a:defRPr sz="1300" kern="1200">
        <a:solidFill>
          <a:schemeClr val="tx1"/>
        </a:solidFill>
        <a:latin typeface="+mn-lt"/>
        <a:ea typeface="+mn-ea"/>
        <a:cs typeface="+mn-cs"/>
      </a:defRPr>
    </a:lvl3pPr>
    <a:lvl4pPr marL="1502254" algn="l" defTabSz="1001503" rtl="0" eaLnBrk="1" latinLnBrk="0" hangingPunct="1">
      <a:defRPr sz="1300" kern="1200">
        <a:solidFill>
          <a:schemeClr val="tx1"/>
        </a:solidFill>
        <a:latin typeface="+mn-lt"/>
        <a:ea typeface="+mn-ea"/>
        <a:cs typeface="+mn-cs"/>
      </a:defRPr>
    </a:lvl4pPr>
    <a:lvl5pPr marL="2003006" algn="l" defTabSz="1001503" rtl="0" eaLnBrk="1" latinLnBrk="0" hangingPunct="1">
      <a:defRPr sz="1300" kern="1200">
        <a:solidFill>
          <a:schemeClr val="tx1"/>
        </a:solidFill>
        <a:latin typeface="+mn-lt"/>
        <a:ea typeface="+mn-ea"/>
        <a:cs typeface="+mn-cs"/>
      </a:defRPr>
    </a:lvl5pPr>
    <a:lvl6pPr marL="2503757" algn="l" defTabSz="1001503" rtl="0" eaLnBrk="1" latinLnBrk="0" hangingPunct="1">
      <a:defRPr sz="1300" kern="1200">
        <a:solidFill>
          <a:schemeClr val="tx1"/>
        </a:solidFill>
        <a:latin typeface="+mn-lt"/>
        <a:ea typeface="+mn-ea"/>
        <a:cs typeface="+mn-cs"/>
      </a:defRPr>
    </a:lvl6pPr>
    <a:lvl7pPr marL="3004509" algn="l" defTabSz="1001503" rtl="0" eaLnBrk="1" latinLnBrk="0" hangingPunct="1">
      <a:defRPr sz="1300" kern="1200">
        <a:solidFill>
          <a:schemeClr val="tx1"/>
        </a:solidFill>
        <a:latin typeface="+mn-lt"/>
        <a:ea typeface="+mn-ea"/>
        <a:cs typeface="+mn-cs"/>
      </a:defRPr>
    </a:lvl7pPr>
    <a:lvl8pPr marL="3505260" algn="l" defTabSz="1001503" rtl="0" eaLnBrk="1" latinLnBrk="0" hangingPunct="1">
      <a:defRPr sz="1300" kern="1200">
        <a:solidFill>
          <a:schemeClr val="tx1"/>
        </a:solidFill>
        <a:latin typeface="+mn-lt"/>
        <a:ea typeface="+mn-ea"/>
        <a:cs typeface="+mn-cs"/>
      </a:defRPr>
    </a:lvl8pPr>
    <a:lvl9pPr marL="4006011" algn="l" defTabSz="1001503"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228850" y="685800"/>
            <a:ext cx="2400300" cy="342900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A32D36E-4D17-4658-AA9C-F89D062C25FC}" type="slidenum">
              <a:rPr lang="ru-RU" smtClean="0"/>
              <a:pPr/>
              <a:t>9</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228850" y="685800"/>
            <a:ext cx="2400300" cy="342900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A32D36E-4D17-4658-AA9C-F89D062C25FC}" type="slidenum">
              <a:rPr lang="ru-RU" smtClean="0"/>
              <a:pPr/>
              <a:t>12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67095" y="3355422"/>
            <a:ext cx="6427073" cy="2315289"/>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134190" y="6120765"/>
            <a:ext cx="5292885" cy="2760344"/>
          </a:xfrm>
        </p:spPr>
        <p:txBody>
          <a:bodyPr/>
          <a:lstStyle>
            <a:lvl1pPr marL="0" indent="0" algn="ctr">
              <a:buNone/>
              <a:defRPr>
                <a:solidFill>
                  <a:schemeClr val="tx1">
                    <a:tint val="75000"/>
                  </a:schemeClr>
                </a:solidFill>
              </a:defRPr>
            </a:lvl1pPr>
            <a:lvl2pPr marL="500752" indent="0" algn="ctr">
              <a:buNone/>
              <a:defRPr>
                <a:solidFill>
                  <a:schemeClr val="tx1">
                    <a:tint val="75000"/>
                  </a:schemeClr>
                </a:solidFill>
              </a:defRPr>
            </a:lvl2pPr>
            <a:lvl3pPr marL="1001503" indent="0" algn="ctr">
              <a:buNone/>
              <a:defRPr>
                <a:solidFill>
                  <a:schemeClr val="tx1">
                    <a:tint val="75000"/>
                  </a:schemeClr>
                </a:solidFill>
              </a:defRPr>
            </a:lvl3pPr>
            <a:lvl4pPr marL="1502254" indent="0" algn="ctr">
              <a:buNone/>
              <a:defRPr>
                <a:solidFill>
                  <a:schemeClr val="tx1">
                    <a:tint val="75000"/>
                  </a:schemeClr>
                </a:solidFill>
              </a:defRPr>
            </a:lvl4pPr>
            <a:lvl5pPr marL="2003006" indent="0" algn="ctr">
              <a:buNone/>
              <a:defRPr>
                <a:solidFill>
                  <a:schemeClr val="tx1">
                    <a:tint val="75000"/>
                  </a:schemeClr>
                </a:solidFill>
              </a:defRPr>
            </a:lvl5pPr>
            <a:lvl6pPr marL="2503757" indent="0" algn="ctr">
              <a:buNone/>
              <a:defRPr>
                <a:solidFill>
                  <a:schemeClr val="tx1">
                    <a:tint val="75000"/>
                  </a:schemeClr>
                </a:solidFill>
              </a:defRPr>
            </a:lvl6pPr>
            <a:lvl7pPr marL="3004509" indent="0" algn="ctr">
              <a:buNone/>
              <a:defRPr>
                <a:solidFill>
                  <a:schemeClr val="tx1">
                    <a:tint val="75000"/>
                  </a:schemeClr>
                </a:solidFill>
              </a:defRPr>
            </a:lvl7pPr>
            <a:lvl8pPr marL="3505260" indent="0" algn="ctr">
              <a:buNone/>
              <a:defRPr>
                <a:solidFill>
                  <a:schemeClr val="tx1">
                    <a:tint val="75000"/>
                  </a:schemeClr>
                </a:solidFill>
              </a:defRPr>
            </a:lvl8pPr>
            <a:lvl9pPr marL="4006011"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5481915" y="432557"/>
            <a:ext cx="1701285" cy="9216151"/>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78063" y="432557"/>
            <a:ext cx="4977831" cy="921615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7288" y="6940867"/>
            <a:ext cx="6427073" cy="2145269"/>
          </a:xfrm>
        </p:spPr>
        <p:txBody>
          <a:bodyPr anchor="t"/>
          <a:lstStyle>
            <a:lvl1pPr algn="l">
              <a:defRPr sz="4400" b="1" cap="all"/>
            </a:lvl1pPr>
          </a:lstStyle>
          <a:p>
            <a:r>
              <a:rPr lang="ru-RU" smtClean="0"/>
              <a:t>Образец заголовка</a:t>
            </a:r>
            <a:endParaRPr lang="ru-RU"/>
          </a:p>
        </p:txBody>
      </p:sp>
      <p:sp>
        <p:nvSpPr>
          <p:cNvPr id="3" name="Текст 2"/>
          <p:cNvSpPr>
            <a:spLocks noGrp="1"/>
          </p:cNvSpPr>
          <p:nvPr>
            <p:ph type="body" idx="1"/>
          </p:nvPr>
        </p:nvSpPr>
        <p:spPr>
          <a:xfrm>
            <a:off x="597288" y="4578075"/>
            <a:ext cx="6427073" cy="2362794"/>
          </a:xfrm>
        </p:spPr>
        <p:txBody>
          <a:bodyPr anchor="b"/>
          <a:lstStyle>
            <a:lvl1pPr marL="0" indent="0">
              <a:buNone/>
              <a:defRPr sz="2200">
                <a:solidFill>
                  <a:schemeClr val="tx1">
                    <a:tint val="75000"/>
                  </a:schemeClr>
                </a:solidFill>
              </a:defRPr>
            </a:lvl1pPr>
            <a:lvl2pPr marL="500752" indent="0">
              <a:buNone/>
              <a:defRPr sz="2000">
                <a:solidFill>
                  <a:schemeClr val="tx1">
                    <a:tint val="75000"/>
                  </a:schemeClr>
                </a:solidFill>
              </a:defRPr>
            </a:lvl2pPr>
            <a:lvl3pPr marL="1001503" indent="0">
              <a:buNone/>
              <a:defRPr sz="1700">
                <a:solidFill>
                  <a:schemeClr val="tx1">
                    <a:tint val="75000"/>
                  </a:schemeClr>
                </a:solidFill>
              </a:defRPr>
            </a:lvl3pPr>
            <a:lvl4pPr marL="1502254" indent="0">
              <a:buNone/>
              <a:defRPr sz="1500">
                <a:solidFill>
                  <a:schemeClr val="tx1">
                    <a:tint val="75000"/>
                  </a:schemeClr>
                </a:solidFill>
              </a:defRPr>
            </a:lvl4pPr>
            <a:lvl5pPr marL="2003006" indent="0">
              <a:buNone/>
              <a:defRPr sz="1500">
                <a:solidFill>
                  <a:schemeClr val="tx1">
                    <a:tint val="75000"/>
                  </a:schemeClr>
                </a:solidFill>
              </a:defRPr>
            </a:lvl5pPr>
            <a:lvl6pPr marL="2503757" indent="0">
              <a:buNone/>
              <a:defRPr sz="1500">
                <a:solidFill>
                  <a:schemeClr val="tx1">
                    <a:tint val="75000"/>
                  </a:schemeClr>
                </a:solidFill>
              </a:defRPr>
            </a:lvl6pPr>
            <a:lvl7pPr marL="3004509" indent="0">
              <a:buNone/>
              <a:defRPr sz="1500">
                <a:solidFill>
                  <a:schemeClr val="tx1">
                    <a:tint val="75000"/>
                  </a:schemeClr>
                </a:solidFill>
              </a:defRPr>
            </a:lvl7pPr>
            <a:lvl8pPr marL="3505260" indent="0">
              <a:buNone/>
              <a:defRPr sz="1500">
                <a:solidFill>
                  <a:schemeClr val="tx1">
                    <a:tint val="75000"/>
                  </a:schemeClr>
                </a:solidFill>
              </a:defRPr>
            </a:lvl8pPr>
            <a:lvl9pPr marL="4006011" indent="0">
              <a:buNone/>
              <a:defRPr sz="15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16.01.2023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378064" y="2520318"/>
            <a:ext cx="3339557" cy="7128391"/>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3843643" y="2520318"/>
            <a:ext cx="3339557" cy="7128391"/>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16.01.2023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78064" y="2417803"/>
            <a:ext cx="3340871" cy="1007626"/>
          </a:xfrm>
        </p:spPr>
        <p:txBody>
          <a:bodyPr anchor="b"/>
          <a:lstStyle>
            <a:lvl1pPr marL="0" indent="0">
              <a:buNone/>
              <a:defRPr sz="2700" b="1"/>
            </a:lvl1pPr>
            <a:lvl2pPr marL="500752" indent="0">
              <a:buNone/>
              <a:defRPr sz="2200" b="1"/>
            </a:lvl2pPr>
            <a:lvl3pPr marL="1001503" indent="0">
              <a:buNone/>
              <a:defRPr sz="2000" b="1"/>
            </a:lvl3pPr>
            <a:lvl4pPr marL="1502254" indent="0">
              <a:buNone/>
              <a:defRPr sz="1700" b="1"/>
            </a:lvl4pPr>
            <a:lvl5pPr marL="2003006" indent="0">
              <a:buNone/>
              <a:defRPr sz="1700" b="1"/>
            </a:lvl5pPr>
            <a:lvl6pPr marL="2503757" indent="0">
              <a:buNone/>
              <a:defRPr sz="1700" b="1"/>
            </a:lvl6pPr>
            <a:lvl7pPr marL="3004509" indent="0">
              <a:buNone/>
              <a:defRPr sz="1700" b="1"/>
            </a:lvl7pPr>
            <a:lvl8pPr marL="3505260" indent="0">
              <a:buNone/>
              <a:defRPr sz="1700" b="1"/>
            </a:lvl8pPr>
            <a:lvl9pPr marL="4006011" indent="0">
              <a:buNone/>
              <a:defRPr sz="1700" b="1"/>
            </a:lvl9pPr>
          </a:lstStyle>
          <a:p>
            <a:pPr lvl="0"/>
            <a:r>
              <a:rPr lang="ru-RU" smtClean="0"/>
              <a:t>Образец текста</a:t>
            </a:r>
          </a:p>
        </p:txBody>
      </p:sp>
      <p:sp>
        <p:nvSpPr>
          <p:cNvPr id="4" name="Содержимое 3"/>
          <p:cNvSpPr>
            <a:spLocks noGrp="1"/>
          </p:cNvSpPr>
          <p:nvPr>
            <p:ph sz="half" idx="2"/>
          </p:nvPr>
        </p:nvSpPr>
        <p:spPr>
          <a:xfrm>
            <a:off x="378064" y="3425428"/>
            <a:ext cx="3340871" cy="6223279"/>
          </a:xfrm>
        </p:spPr>
        <p:txBody>
          <a:bodyPr/>
          <a:lstStyle>
            <a:lvl1pPr>
              <a:defRPr sz="27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841019" y="2417803"/>
            <a:ext cx="3342183" cy="1007626"/>
          </a:xfrm>
        </p:spPr>
        <p:txBody>
          <a:bodyPr anchor="b"/>
          <a:lstStyle>
            <a:lvl1pPr marL="0" indent="0">
              <a:buNone/>
              <a:defRPr sz="2700" b="1"/>
            </a:lvl1pPr>
            <a:lvl2pPr marL="500752" indent="0">
              <a:buNone/>
              <a:defRPr sz="2200" b="1"/>
            </a:lvl2pPr>
            <a:lvl3pPr marL="1001503" indent="0">
              <a:buNone/>
              <a:defRPr sz="2000" b="1"/>
            </a:lvl3pPr>
            <a:lvl4pPr marL="1502254" indent="0">
              <a:buNone/>
              <a:defRPr sz="1700" b="1"/>
            </a:lvl4pPr>
            <a:lvl5pPr marL="2003006" indent="0">
              <a:buNone/>
              <a:defRPr sz="1700" b="1"/>
            </a:lvl5pPr>
            <a:lvl6pPr marL="2503757" indent="0">
              <a:buNone/>
              <a:defRPr sz="1700" b="1"/>
            </a:lvl6pPr>
            <a:lvl7pPr marL="3004509" indent="0">
              <a:buNone/>
              <a:defRPr sz="1700" b="1"/>
            </a:lvl7pPr>
            <a:lvl8pPr marL="3505260" indent="0">
              <a:buNone/>
              <a:defRPr sz="1700" b="1"/>
            </a:lvl8pPr>
            <a:lvl9pPr marL="4006011" indent="0">
              <a:buNone/>
              <a:defRPr sz="1700" b="1"/>
            </a:lvl9pPr>
          </a:lstStyle>
          <a:p>
            <a:pPr lvl="0"/>
            <a:r>
              <a:rPr lang="ru-RU" smtClean="0"/>
              <a:t>Образец текста</a:t>
            </a:r>
          </a:p>
        </p:txBody>
      </p:sp>
      <p:sp>
        <p:nvSpPr>
          <p:cNvPr id="6" name="Содержимое 5"/>
          <p:cNvSpPr>
            <a:spLocks noGrp="1"/>
          </p:cNvSpPr>
          <p:nvPr>
            <p:ph sz="quarter" idx="4"/>
          </p:nvPr>
        </p:nvSpPr>
        <p:spPr>
          <a:xfrm>
            <a:off x="3841019" y="3425428"/>
            <a:ext cx="3342183" cy="6223279"/>
          </a:xfrm>
        </p:spPr>
        <p:txBody>
          <a:bodyPr/>
          <a:lstStyle>
            <a:lvl1pPr>
              <a:defRPr sz="27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16.01.2023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16.01.2023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16.01.2023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8064" y="430055"/>
            <a:ext cx="2487604" cy="1830229"/>
          </a:xfrm>
        </p:spPr>
        <p:txBody>
          <a:bodyPr anchor="b"/>
          <a:lstStyle>
            <a:lvl1pPr algn="l">
              <a:defRPr sz="2200" b="1"/>
            </a:lvl1pPr>
          </a:lstStyle>
          <a:p>
            <a:r>
              <a:rPr lang="ru-RU" smtClean="0"/>
              <a:t>Образец заголовка</a:t>
            </a:r>
            <a:endParaRPr lang="ru-RU"/>
          </a:p>
        </p:txBody>
      </p:sp>
      <p:sp>
        <p:nvSpPr>
          <p:cNvPr id="3" name="Содержимое 2"/>
          <p:cNvSpPr>
            <a:spLocks noGrp="1"/>
          </p:cNvSpPr>
          <p:nvPr>
            <p:ph idx="1"/>
          </p:nvPr>
        </p:nvSpPr>
        <p:spPr>
          <a:xfrm>
            <a:off x="2956245" y="430055"/>
            <a:ext cx="4226956" cy="9218653"/>
          </a:xfrm>
        </p:spPr>
        <p:txBody>
          <a:bodyPr/>
          <a:lstStyle>
            <a:lvl1pPr>
              <a:defRPr sz="35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78064" y="2260284"/>
            <a:ext cx="2487604" cy="7388424"/>
          </a:xfrm>
        </p:spPr>
        <p:txBody>
          <a:bodyPr/>
          <a:lstStyle>
            <a:lvl1pPr marL="0" indent="0">
              <a:buNone/>
              <a:defRPr sz="1500"/>
            </a:lvl1pPr>
            <a:lvl2pPr marL="500752" indent="0">
              <a:buNone/>
              <a:defRPr sz="1300"/>
            </a:lvl2pPr>
            <a:lvl3pPr marL="1001503" indent="0">
              <a:buNone/>
              <a:defRPr sz="1100"/>
            </a:lvl3pPr>
            <a:lvl4pPr marL="1502254" indent="0">
              <a:buNone/>
              <a:defRPr sz="1000"/>
            </a:lvl4pPr>
            <a:lvl5pPr marL="2003006" indent="0">
              <a:buNone/>
              <a:defRPr sz="1000"/>
            </a:lvl5pPr>
            <a:lvl6pPr marL="2503757" indent="0">
              <a:buNone/>
              <a:defRPr sz="1000"/>
            </a:lvl6pPr>
            <a:lvl7pPr marL="3004509" indent="0">
              <a:buNone/>
              <a:defRPr sz="1000"/>
            </a:lvl7pPr>
            <a:lvl8pPr marL="3505260" indent="0">
              <a:buNone/>
              <a:defRPr sz="1000"/>
            </a:lvl8pPr>
            <a:lvl9pPr marL="4006011"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16.01.2023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82061" y="7560946"/>
            <a:ext cx="4536758" cy="892613"/>
          </a:xfrm>
        </p:spPr>
        <p:txBody>
          <a:bodyPr anchor="b"/>
          <a:lstStyle>
            <a:lvl1pPr algn="l">
              <a:defRPr sz="2200" b="1"/>
            </a:lvl1pPr>
          </a:lstStyle>
          <a:p>
            <a:r>
              <a:rPr lang="ru-RU" smtClean="0"/>
              <a:t>Образец заголовка</a:t>
            </a:r>
            <a:endParaRPr lang="ru-RU"/>
          </a:p>
        </p:txBody>
      </p:sp>
      <p:sp>
        <p:nvSpPr>
          <p:cNvPr id="3" name="Рисунок 2"/>
          <p:cNvSpPr>
            <a:spLocks noGrp="1"/>
          </p:cNvSpPr>
          <p:nvPr>
            <p:ph type="pic" idx="1"/>
          </p:nvPr>
        </p:nvSpPr>
        <p:spPr>
          <a:xfrm>
            <a:off x="1482061" y="965120"/>
            <a:ext cx="4536758" cy="6480810"/>
          </a:xfrm>
        </p:spPr>
        <p:txBody>
          <a:bodyPr/>
          <a:lstStyle>
            <a:lvl1pPr marL="0" indent="0">
              <a:buNone/>
              <a:defRPr sz="3500"/>
            </a:lvl1pPr>
            <a:lvl2pPr marL="500752" indent="0">
              <a:buNone/>
              <a:defRPr sz="3100"/>
            </a:lvl2pPr>
            <a:lvl3pPr marL="1001503" indent="0">
              <a:buNone/>
              <a:defRPr sz="2700"/>
            </a:lvl3pPr>
            <a:lvl4pPr marL="1502254" indent="0">
              <a:buNone/>
              <a:defRPr sz="2200"/>
            </a:lvl4pPr>
            <a:lvl5pPr marL="2003006" indent="0">
              <a:buNone/>
              <a:defRPr sz="2200"/>
            </a:lvl5pPr>
            <a:lvl6pPr marL="2503757" indent="0">
              <a:buNone/>
              <a:defRPr sz="2200"/>
            </a:lvl6pPr>
            <a:lvl7pPr marL="3004509" indent="0">
              <a:buNone/>
              <a:defRPr sz="2200"/>
            </a:lvl7pPr>
            <a:lvl8pPr marL="3505260" indent="0">
              <a:buNone/>
              <a:defRPr sz="2200"/>
            </a:lvl8pPr>
            <a:lvl9pPr marL="4006011" indent="0">
              <a:buNone/>
              <a:defRPr sz="2200"/>
            </a:lvl9pPr>
          </a:lstStyle>
          <a:p>
            <a:endParaRPr lang="ru-RU"/>
          </a:p>
        </p:txBody>
      </p:sp>
      <p:sp>
        <p:nvSpPr>
          <p:cNvPr id="4" name="Текст 3"/>
          <p:cNvSpPr>
            <a:spLocks noGrp="1"/>
          </p:cNvSpPr>
          <p:nvPr>
            <p:ph type="body" sz="half" idx="2"/>
          </p:nvPr>
        </p:nvSpPr>
        <p:spPr>
          <a:xfrm>
            <a:off x="1482061" y="8453559"/>
            <a:ext cx="4536758" cy="1267658"/>
          </a:xfrm>
        </p:spPr>
        <p:txBody>
          <a:bodyPr/>
          <a:lstStyle>
            <a:lvl1pPr marL="0" indent="0">
              <a:buNone/>
              <a:defRPr sz="1500"/>
            </a:lvl1pPr>
            <a:lvl2pPr marL="500752" indent="0">
              <a:buNone/>
              <a:defRPr sz="1300"/>
            </a:lvl2pPr>
            <a:lvl3pPr marL="1001503" indent="0">
              <a:buNone/>
              <a:defRPr sz="1100"/>
            </a:lvl3pPr>
            <a:lvl4pPr marL="1502254" indent="0">
              <a:buNone/>
              <a:defRPr sz="1000"/>
            </a:lvl4pPr>
            <a:lvl5pPr marL="2003006" indent="0">
              <a:buNone/>
              <a:defRPr sz="1000"/>
            </a:lvl5pPr>
            <a:lvl6pPr marL="2503757" indent="0">
              <a:buNone/>
              <a:defRPr sz="1000"/>
            </a:lvl6pPr>
            <a:lvl7pPr marL="3004509" indent="0">
              <a:buNone/>
              <a:defRPr sz="1000"/>
            </a:lvl7pPr>
            <a:lvl8pPr marL="3505260" indent="0">
              <a:buNone/>
              <a:defRPr sz="1000"/>
            </a:lvl8pPr>
            <a:lvl9pPr marL="4006011"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16.01.2023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60000"/>
                <a:lumOff val="40000"/>
              </a:schemeClr>
            </a:gs>
            <a:gs pos="64999">
              <a:srgbClr val="F0EBD5"/>
            </a:gs>
            <a:gs pos="100000">
              <a:srgbClr val="D1C39F"/>
            </a:gs>
          </a:gsLst>
          <a:lin ang="78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8064" y="432554"/>
            <a:ext cx="6805136" cy="1800226"/>
          </a:xfrm>
          <a:prstGeom prst="rect">
            <a:avLst/>
          </a:prstGeom>
        </p:spPr>
        <p:txBody>
          <a:bodyPr vert="horz" lIns="100150" tIns="50075" rIns="100150" bIns="50075"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378064" y="2520318"/>
            <a:ext cx="6805136" cy="7128391"/>
          </a:xfrm>
          <a:prstGeom prst="rect">
            <a:avLst/>
          </a:prstGeom>
        </p:spPr>
        <p:txBody>
          <a:bodyPr vert="horz" lIns="100150" tIns="50075" rIns="100150" bIns="50075"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378064" y="10011253"/>
            <a:ext cx="1764294" cy="575071"/>
          </a:xfrm>
          <a:prstGeom prst="rect">
            <a:avLst/>
          </a:prstGeom>
        </p:spPr>
        <p:txBody>
          <a:bodyPr vert="horz" lIns="100150" tIns="50075" rIns="100150" bIns="50075" rtlCol="0" anchor="ctr"/>
          <a:lstStyle>
            <a:lvl1pPr algn="l">
              <a:defRPr sz="1300">
                <a:solidFill>
                  <a:schemeClr val="tx1">
                    <a:tint val="75000"/>
                  </a:schemeClr>
                </a:solidFill>
              </a:defRPr>
            </a:lvl1pPr>
          </a:lstStyle>
          <a:p>
            <a:fld id="{5B106E36-FD25-4E2D-B0AA-010F637433A0}" type="datetimeFigureOut">
              <a:rPr lang="ru-RU" smtClean="0"/>
              <a:pPr/>
              <a:t>16.01.2023</a:t>
            </a:fld>
            <a:endParaRPr lang="ru-RU"/>
          </a:p>
        </p:txBody>
      </p:sp>
      <p:sp>
        <p:nvSpPr>
          <p:cNvPr id="5" name="Нижний колонтитул 4"/>
          <p:cNvSpPr>
            <a:spLocks noGrp="1"/>
          </p:cNvSpPr>
          <p:nvPr>
            <p:ph type="ftr" sz="quarter" idx="3"/>
          </p:nvPr>
        </p:nvSpPr>
        <p:spPr>
          <a:xfrm>
            <a:off x="2583433" y="10011253"/>
            <a:ext cx="2394400" cy="575071"/>
          </a:xfrm>
          <a:prstGeom prst="rect">
            <a:avLst/>
          </a:prstGeom>
        </p:spPr>
        <p:txBody>
          <a:bodyPr vert="horz" lIns="100150" tIns="50075" rIns="100150" bIns="50075" rtlCol="0" anchor="ctr"/>
          <a:lstStyle>
            <a:lvl1pPr algn="ctr">
              <a:defRPr sz="13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5418906" y="10011253"/>
            <a:ext cx="1764294" cy="575071"/>
          </a:xfrm>
          <a:prstGeom prst="rect">
            <a:avLst/>
          </a:prstGeom>
        </p:spPr>
        <p:txBody>
          <a:bodyPr vert="horz" lIns="100150" tIns="50075" rIns="100150" bIns="50075" rtlCol="0" anchor="ctr"/>
          <a:lstStyle>
            <a:lvl1pPr algn="r">
              <a:defRPr sz="13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01503" rtl="0" eaLnBrk="1" latinLnBrk="0" hangingPunct="1">
        <a:spcBef>
          <a:spcPct val="0"/>
        </a:spcBef>
        <a:buNone/>
        <a:defRPr sz="4800" kern="1200">
          <a:solidFill>
            <a:schemeClr val="tx1"/>
          </a:solidFill>
          <a:latin typeface="+mj-lt"/>
          <a:ea typeface="+mj-ea"/>
          <a:cs typeface="+mj-cs"/>
        </a:defRPr>
      </a:lvl1pPr>
    </p:titleStyle>
    <p:bodyStyle>
      <a:lvl1pPr marL="375563" indent="-375563" algn="l" defTabSz="1001503" rtl="0" eaLnBrk="1" latinLnBrk="0" hangingPunct="1">
        <a:spcBef>
          <a:spcPct val="20000"/>
        </a:spcBef>
        <a:buFont typeface="Arial" pitchFamily="34" charset="0"/>
        <a:buChar char="•"/>
        <a:defRPr sz="3500" kern="1200">
          <a:solidFill>
            <a:schemeClr val="tx1"/>
          </a:solidFill>
          <a:latin typeface="+mn-lt"/>
          <a:ea typeface="+mn-ea"/>
          <a:cs typeface="+mn-cs"/>
        </a:defRPr>
      </a:lvl1pPr>
      <a:lvl2pPr marL="813721" indent="-312970" algn="l" defTabSz="1001503"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51879" indent="-250376" algn="l" defTabSz="1001503"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52630" indent="-250376" algn="l" defTabSz="1001503"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53381" indent="-250376" algn="l" defTabSz="1001503"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54133" indent="-250376" algn="l" defTabSz="1001503"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54885" indent="-250376" algn="l" defTabSz="1001503"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55636" indent="-250376" algn="l" defTabSz="1001503"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56387" indent="-250376" algn="l" defTabSz="1001503"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ru-RU"/>
      </a:defPPr>
      <a:lvl1pPr marL="0" algn="l" defTabSz="1001503" rtl="0" eaLnBrk="1" latinLnBrk="0" hangingPunct="1">
        <a:defRPr sz="2000" kern="1200">
          <a:solidFill>
            <a:schemeClr val="tx1"/>
          </a:solidFill>
          <a:latin typeface="+mn-lt"/>
          <a:ea typeface="+mn-ea"/>
          <a:cs typeface="+mn-cs"/>
        </a:defRPr>
      </a:lvl1pPr>
      <a:lvl2pPr marL="500752" algn="l" defTabSz="1001503" rtl="0" eaLnBrk="1" latinLnBrk="0" hangingPunct="1">
        <a:defRPr sz="2000" kern="1200">
          <a:solidFill>
            <a:schemeClr val="tx1"/>
          </a:solidFill>
          <a:latin typeface="+mn-lt"/>
          <a:ea typeface="+mn-ea"/>
          <a:cs typeface="+mn-cs"/>
        </a:defRPr>
      </a:lvl2pPr>
      <a:lvl3pPr marL="1001503" algn="l" defTabSz="1001503" rtl="0" eaLnBrk="1" latinLnBrk="0" hangingPunct="1">
        <a:defRPr sz="2000" kern="1200">
          <a:solidFill>
            <a:schemeClr val="tx1"/>
          </a:solidFill>
          <a:latin typeface="+mn-lt"/>
          <a:ea typeface="+mn-ea"/>
          <a:cs typeface="+mn-cs"/>
        </a:defRPr>
      </a:lvl3pPr>
      <a:lvl4pPr marL="1502254" algn="l" defTabSz="1001503" rtl="0" eaLnBrk="1" latinLnBrk="0" hangingPunct="1">
        <a:defRPr sz="2000" kern="1200">
          <a:solidFill>
            <a:schemeClr val="tx1"/>
          </a:solidFill>
          <a:latin typeface="+mn-lt"/>
          <a:ea typeface="+mn-ea"/>
          <a:cs typeface="+mn-cs"/>
        </a:defRPr>
      </a:lvl4pPr>
      <a:lvl5pPr marL="2003006" algn="l" defTabSz="1001503" rtl="0" eaLnBrk="1" latinLnBrk="0" hangingPunct="1">
        <a:defRPr sz="2000" kern="1200">
          <a:solidFill>
            <a:schemeClr val="tx1"/>
          </a:solidFill>
          <a:latin typeface="+mn-lt"/>
          <a:ea typeface="+mn-ea"/>
          <a:cs typeface="+mn-cs"/>
        </a:defRPr>
      </a:lvl5pPr>
      <a:lvl6pPr marL="2503757" algn="l" defTabSz="1001503" rtl="0" eaLnBrk="1" latinLnBrk="0" hangingPunct="1">
        <a:defRPr sz="2000" kern="1200">
          <a:solidFill>
            <a:schemeClr val="tx1"/>
          </a:solidFill>
          <a:latin typeface="+mn-lt"/>
          <a:ea typeface="+mn-ea"/>
          <a:cs typeface="+mn-cs"/>
        </a:defRPr>
      </a:lvl6pPr>
      <a:lvl7pPr marL="3004509" algn="l" defTabSz="1001503" rtl="0" eaLnBrk="1" latinLnBrk="0" hangingPunct="1">
        <a:defRPr sz="2000" kern="1200">
          <a:solidFill>
            <a:schemeClr val="tx1"/>
          </a:solidFill>
          <a:latin typeface="+mn-lt"/>
          <a:ea typeface="+mn-ea"/>
          <a:cs typeface="+mn-cs"/>
        </a:defRPr>
      </a:lvl7pPr>
      <a:lvl8pPr marL="3505260" algn="l" defTabSz="1001503" rtl="0" eaLnBrk="1" latinLnBrk="0" hangingPunct="1">
        <a:defRPr sz="2000" kern="1200">
          <a:solidFill>
            <a:schemeClr val="tx1"/>
          </a:solidFill>
          <a:latin typeface="+mn-lt"/>
          <a:ea typeface="+mn-ea"/>
          <a:cs typeface="+mn-cs"/>
        </a:defRPr>
      </a:lvl8pPr>
      <a:lvl9pPr marL="4006011" algn="l" defTabSz="1001503"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hyperlink" Target="http://surl.li/jtfp" TargetMode="External"/><Relationship Id="rId3" Type="http://schemas.openxmlformats.org/officeDocument/2006/relationships/image" Target="../media/image19.jpeg"/><Relationship Id="rId7" Type="http://schemas.openxmlformats.org/officeDocument/2006/relationships/image" Target="../media/image22.jpeg"/><Relationship Id="rId2" Type="http://schemas.openxmlformats.org/officeDocument/2006/relationships/hyperlink" Target="https://censor.net/ru/r3088116" TargetMode="External"/><Relationship Id="rId1" Type="http://schemas.openxmlformats.org/officeDocument/2006/relationships/slideLayout" Target="../slideLayouts/slideLayout7.xml"/><Relationship Id="rId6" Type="http://schemas.openxmlformats.org/officeDocument/2006/relationships/hyperlink" Target="http://surl.li/joap" TargetMode="External"/><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8" Type="http://schemas.openxmlformats.org/officeDocument/2006/relationships/hyperlink" Target="http://surl.li/jrgf" TargetMode="External"/><Relationship Id="rId3" Type="http://schemas.openxmlformats.org/officeDocument/2006/relationships/image" Target="../media/image23.jpeg"/><Relationship Id="rId7" Type="http://schemas.openxmlformats.org/officeDocument/2006/relationships/image" Target="../media/image25.png"/><Relationship Id="rId12" Type="http://schemas.openxmlformats.org/officeDocument/2006/relationships/hyperlink" Target="http://surl.li/jter"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7.jpeg"/><Relationship Id="rId5" Type="http://schemas.openxmlformats.org/officeDocument/2006/relationships/hyperlink" Target="http://surl.li/jrhu" TargetMode="External"/><Relationship Id="rId10" Type="http://schemas.openxmlformats.org/officeDocument/2006/relationships/image" Target="../media/image26.png"/><Relationship Id="rId4" Type="http://schemas.openxmlformats.org/officeDocument/2006/relationships/hyperlink" Target="http://surl.li/jrfh" TargetMode="External"/><Relationship Id="rId9" Type="http://schemas.openxmlformats.org/officeDocument/2006/relationships/hyperlink" Target="http://surl.li/jtfc"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hyperlink" Target="https://cutt.ly/gkjyjIX" TargetMode="External"/><Relationship Id="rId7" Type="http://schemas.openxmlformats.org/officeDocument/2006/relationships/image" Target="../media/image31.jpeg"/><Relationship Id="rId2" Type="http://schemas.openxmlformats.org/officeDocument/2006/relationships/hyperlink" Target="http://surl.li/jtev" TargetMode="External"/><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cutt.ly/gkT2Jd4" TargetMode="External"/><Relationship Id="rId2" Type="http://schemas.openxmlformats.org/officeDocument/2006/relationships/hyperlink" Target="https://cutt.ly/DkT2FL6"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hyperlink" Target="https://cutt.ly/SkT2CU0" TargetMode="External"/><Relationship Id="rId7" Type="http://schemas.openxmlformats.org/officeDocument/2006/relationships/hyperlink" Target="http://surl.li/kdku" TargetMode="External"/><Relationship Id="rId2" Type="http://schemas.openxmlformats.org/officeDocument/2006/relationships/hyperlink" Target="https://cutt.ly/4kT2Ztn" TargetMode="External"/><Relationship Id="rId1" Type="http://schemas.openxmlformats.org/officeDocument/2006/relationships/slideLayout" Target="../slideLayouts/slideLayout7.xml"/><Relationship Id="rId6" Type="http://schemas.openxmlformats.org/officeDocument/2006/relationships/hyperlink" Target="https://cutt.ly/HkT23J2" TargetMode="External"/><Relationship Id="rId5" Type="http://schemas.openxmlformats.org/officeDocument/2006/relationships/hyperlink" Target="http://surl.li/kcvh" TargetMode="External"/><Relationship Id="rId4" Type="http://schemas.openxmlformats.org/officeDocument/2006/relationships/hyperlink" Target="https://cutt.ly/AkT211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hyperlink" Target="http://vovchrda.gov.ua/images/stories/novunu/raznoe/raznoe/romanzov/9.jp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hyperlink" Target="http://vovchrda.gov.ua/images/stories/novunu/raznoe/raznoe/romanzov/1.jpg" TargetMode="External"/><Relationship Id="rId1" Type="http://schemas.openxmlformats.org/officeDocument/2006/relationships/slideLayout" Target="../slideLayouts/slideLayout7.xml"/><Relationship Id="rId6" Type="http://schemas.openxmlformats.org/officeDocument/2006/relationships/hyperlink" Target="http://vovchrda.gov.ua/images/stories/novunu/raznoe/raznoe/romanzov/5.jpg" TargetMode="External"/><Relationship Id="rId5" Type="http://schemas.openxmlformats.org/officeDocument/2006/relationships/image" Target="../media/image9.png"/><Relationship Id="rId4" Type="http://schemas.openxmlformats.org/officeDocument/2006/relationships/hyperlink" Target="http://vovchrda.gov.ua/images/stories/novunu/raznoe/raznoe/romanzov/3.jp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url.li/kift" TargetMode="External"/><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hyperlink" Target="http://surl.li/kidh"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Text Box 2"/>
          <p:cNvSpPr txBox="1">
            <a:spLocks noChangeArrowheads="1"/>
          </p:cNvSpPr>
          <p:nvPr/>
        </p:nvSpPr>
        <p:spPr bwMode="auto">
          <a:xfrm>
            <a:off x="101522" y="508913"/>
            <a:ext cx="7459745" cy="1519805"/>
          </a:xfrm>
          <a:prstGeom prst="rect">
            <a:avLst/>
          </a:prstGeom>
          <a:noFill/>
          <a:ln w="0">
            <a:noFill/>
            <a:miter lim="800000"/>
            <a:headEnd/>
            <a:tailEnd/>
          </a:ln>
        </p:spPr>
        <p:txBody>
          <a:bodyPr vert="horz" wrap="square" lIns="100150" tIns="50075" rIns="100150" bIns="50075" numCol="1" anchor="t" anchorCtr="0" compatLnSpc="1">
            <a:prstTxWarp prst="textNoShape">
              <a:avLst/>
            </a:prstTxWarp>
          </a:bodyPr>
          <a:lstStyle/>
          <a:p>
            <a:pPr algn="ctr" fontAlgn="base">
              <a:spcBef>
                <a:spcPct val="0"/>
              </a:spcBef>
              <a:spcAft>
                <a:spcPct val="0"/>
              </a:spcAft>
            </a:pPr>
            <a:r>
              <a:rPr lang="ru-RU" b="1" dirty="0" smtClean="0">
                <a:solidFill>
                  <a:srgbClr val="000000"/>
                </a:solidFill>
                <a:latin typeface="Times New Roman" pitchFamily="18" charset="0"/>
                <a:cs typeface="Times New Roman" pitchFamily="18" charset="0"/>
              </a:rPr>
              <a:t>ДЕРЖАВНИЙ БІОТЕХНОЛОГІЧНИЙ УНІВЕРСИТЕТ</a:t>
            </a:r>
            <a:endParaRPr lang="ru-RU" b="1" dirty="0" smtClean="0">
              <a:solidFill>
                <a:srgbClr val="000000"/>
              </a:solidFill>
              <a:latin typeface="Times New Roman" pitchFamily="18" charset="0"/>
              <a:cs typeface="Times New Roman" pitchFamily="18" charset="0"/>
            </a:endParaRPr>
          </a:p>
          <a:p>
            <a:pPr algn="ctr" fontAlgn="base">
              <a:spcBef>
                <a:spcPct val="0"/>
              </a:spcBef>
              <a:spcAft>
                <a:spcPct val="0"/>
              </a:spcAft>
            </a:pPr>
            <a:r>
              <a:rPr lang="ru-RU" b="1" dirty="0" smtClean="0">
                <a:solidFill>
                  <a:srgbClr val="000000"/>
                </a:solidFill>
                <a:latin typeface="Times New Roman" pitchFamily="18" charset="0"/>
                <a:cs typeface="Times New Roman" pitchFamily="18" charset="0"/>
              </a:rPr>
              <a:t>НАУКОВА </a:t>
            </a:r>
            <a:r>
              <a:rPr lang="ru-RU" b="1" dirty="0" smtClean="0">
                <a:solidFill>
                  <a:srgbClr val="000000"/>
                </a:solidFill>
                <a:latin typeface="Times New Roman" pitchFamily="18" charset="0"/>
                <a:cs typeface="Times New Roman" pitchFamily="18" charset="0"/>
              </a:rPr>
              <a:t>БІБЛІОТЕКА</a:t>
            </a:r>
            <a:endParaRPr lang="ru-RU" dirty="0" smtClean="0">
              <a:latin typeface="Times New Roman" pitchFamily="18" charset="0"/>
              <a:cs typeface="Times New Roman" pitchFamily="18" charset="0"/>
            </a:endParaRPr>
          </a:p>
        </p:txBody>
      </p:sp>
      <p:sp>
        <p:nvSpPr>
          <p:cNvPr id="1027" name="WordArt 3"/>
          <p:cNvSpPr>
            <a:spLocks noChangeArrowheads="1" noChangeShapeType="1" noTextEdit="1"/>
          </p:cNvSpPr>
          <p:nvPr/>
        </p:nvSpPr>
        <p:spPr bwMode="auto">
          <a:xfrm>
            <a:off x="576316" y="2632833"/>
            <a:ext cx="6510156" cy="1803687"/>
          </a:xfrm>
          <a:prstGeom prst="rect">
            <a:avLst/>
          </a:prstGeom>
        </p:spPr>
        <p:txBody>
          <a:bodyPr wrap="none" lIns="100150" tIns="50075" rIns="100150" bIns="50075" fromWordArt="1">
            <a:prstTxWarp prst="textPlain">
              <a:avLst>
                <a:gd name="adj" fmla="val 50000"/>
              </a:avLst>
            </a:prstTxWarp>
          </a:bodyPr>
          <a:lstStyle/>
          <a:p>
            <a:pPr algn="ctr" rtl="0"/>
            <a:r>
              <a:rPr lang="ru-RU" sz="3900" b="1" kern="10" dirty="0" smtClean="0">
                <a:ln w="9525">
                  <a:solidFill>
                    <a:srgbClr val="000000"/>
                  </a:solidFill>
                  <a:round/>
                  <a:headEnd/>
                  <a:tailEnd/>
                </a:ln>
                <a:solidFill>
                  <a:srgbClr val="C00000"/>
                </a:solidFill>
                <a:latin typeface="Times New Roman"/>
                <a:cs typeface="Times New Roman"/>
              </a:rPr>
              <a:t>«</a:t>
            </a:r>
            <a:r>
              <a:rPr lang="ru-RU" sz="3900" b="1" kern="10" dirty="0" err="1" smtClean="0">
                <a:ln w="9525">
                  <a:solidFill>
                    <a:srgbClr val="000000"/>
                  </a:solidFill>
                  <a:round/>
                  <a:headEnd/>
                  <a:tailEnd/>
                </a:ln>
                <a:solidFill>
                  <a:srgbClr val="C00000"/>
                </a:solidFill>
                <a:latin typeface="Times New Roman"/>
                <a:cs typeface="Times New Roman"/>
              </a:rPr>
              <a:t>Сторінки</a:t>
            </a:r>
            <a:r>
              <a:rPr lang="ru-RU" sz="3900" b="1" kern="10" dirty="0" smtClean="0">
                <a:ln w="9525">
                  <a:solidFill>
                    <a:srgbClr val="000000"/>
                  </a:solidFill>
                  <a:round/>
                  <a:headEnd/>
                  <a:tailEnd/>
                </a:ln>
                <a:solidFill>
                  <a:srgbClr val="C00000"/>
                </a:solidFill>
                <a:latin typeface="Times New Roman"/>
                <a:cs typeface="Times New Roman"/>
              </a:rPr>
              <a:t> подвигу </a:t>
            </a:r>
            <a:r>
              <a:rPr lang="ru-RU" sz="3900" b="1" kern="10" dirty="0" err="1" smtClean="0">
                <a:ln w="9525">
                  <a:solidFill>
                    <a:srgbClr val="000000"/>
                  </a:solidFill>
                  <a:round/>
                  <a:headEnd/>
                  <a:tailEnd/>
                </a:ln>
                <a:solidFill>
                  <a:srgbClr val="C00000"/>
                </a:solidFill>
                <a:latin typeface="Times New Roman"/>
                <a:cs typeface="Times New Roman"/>
              </a:rPr>
              <a:t>героїв</a:t>
            </a:r>
            <a:r>
              <a:rPr lang="ru-RU" sz="3900" b="1" kern="10" dirty="0" smtClean="0">
                <a:ln w="9525">
                  <a:solidFill>
                    <a:srgbClr val="000000"/>
                  </a:solidFill>
                  <a:round/>
                  <a:headEnd/>
                  <a:tailEnd/>
                </a:ln>
                <a:solidFill>
                  <a:srgbClr val="C00000"/>
                </a:solidFill>
                <a:latin typeface="Times New Roman"/>
                <a:cs typeface="Times New Roman"/>
              </a:rPr>
              <a:t> </a:t>
            </a:r>
            <a:r>
              <a:rPr lang="ru-RU" sz="3900" b="1" kern="10" dirty="0" err="1" smtClean="0">
                <a:ln w="9525">
                  <a:solidFill>
                    <a:srgbClr val="000000"/>
                  </a:solidFill>
                  <a:round/>
                  <a:headEnd/>
                  <a:tailEnd/>
                </a:ln>
                <a:solidFill>
                  <a:srgbClr val="C00000"/>
                </a:solidFill>
                <a:latin typeface="Times New Roman"/>
                <a:cs typeface="Times New Roman"/>
              </a:rPr>
              <a:t>війни</a:t>
            </a:r>
            <a:r>
              <a:rPr lang="ru-RU" sz="3900" b="1" kern="10" dirty="0" smtClean="0">
                <a:ln w="9525">
                  <a:solidFill>
                    <a:srgbClr val="000000"/>
                  </a:solidFill>
                  <a:round/>
                  <a:headEnd/>
                  <a:tailEnd/>
                </a:ln>
                <a:solidFill>
                  <a:srgbClr val="C00000"/>
                </a:solidFill>
                <a:latin typeface="Times New Roman"/>
                <a:cs typeface="Times New Roman"/>
              </a:rPr>
              <a:t> </a:t>
            </a:r>
          </a:p>
          <a:p>
            <a:pPr algn="ctr" rtl="0"/>
            <a:r>
              <a:rPr lang="ru-RU" sz="3900" b="1" kern="10" dirty="0" smtClean="0">
                <a:ln w="9525">
                  <a:solidFill>
                    <a:srgbClr val="000000"/>
                  </a:solidFill>
                  <a:round/>
                  <a:headEnd/>
                  <a:tailEnd/>
                </a:ln>
                <a:solidFill>
                  <a:srgbClr val="C00000"/>
                </a:solidFill>
                <a:latin typeface="Times New Roman"/>
                <a:cs typeface="Times New Roman"/>
              </a:rPr>
              <a:t>на </a:t>
            </a:r>
            <a:r>
              <a:rPr lang="ru-RU" sz="3900" b="1" kern="10" dirty="0" err="1" smtClean="0">
                <a:ln w="9525">
                  <a:solidFill>
                    <a:srgbClr val="000000"/>
                  </a:solidFill>
                  <a:round/>
                  <a:headEnd/>
                  <a:tailEnd/>
                </a:ln>
                <a:solidFill>
                  <a:srgbClr val="C00000"/>
                </a:solidFill>
                <a:latin typeface="Times New Roman"/>
                <a:cs typeface="Times New Roman"/>
              </a:rPr>
              <a:t>Сході</a:t>
            </a:r>
            <a:r>
              <a:rPr lang="ru-RU" sz="3900" b="1" kern="10" dirty="0" smtClean="0">
                <a:ln w="9525">
                  <a:solidFill>
                    <a:srgbClr val="000000"/>
                  </a:solidFill>
                  <a:round/>
                  <a:headEnd/>
                  <a:tailEnd/>
                </a:ln>
                <a:solidFill>
                  <a:srgbClr val="C00000"/>
                </a:solidFill>
                <a:latin typeface="Times New Roman"/>
                <a:cs typeface="Times New Roman"/>
              </a:rPr>
              <a:t> </a:t>
            </a:r>
            <a:r>
              <a:rPr lang="ru-RU" sz="3900" b="1" kern="10" dirty="0" err="1" smtClean="0">
                <a:ln w="9525">
                  <a:solidFill>
                    <a:srgbClr val="000000"/>
                  </a:solidFill>
                  <a:round/>
                  <a:headEnd/>
                  <a:tailEnd/>
                </a:ln>
                <a:solidFill>
                  <a:srgbClr val="C00000"/>
                </a:solidFill>
                <a:latin typeface="Times New Roman"/>
                <a:cs typeface="Times New Roman"/>
              </a:rPr>
              <a:t>України</a:t>
            </a:r>
            <a:r>
              <a:rPr lang="ru-RU" sz="3900" b="1" kern="10" dirty="0" smtClean="0">
                <a:ln w="9525">
                  <a:solidFill>
                    <a:srgbClr val="000000"/>
                  </a:solidFill>
                  <a:round/>
                  <a:headEnd/>
                  <a:tailEnd/>
                </a:ln>
                <a:solidFill>
                  <a:srgbClr val="C00000"/>
                </a:solidFill>
                <a:latin typeface="Times New Roman"/>
                <a:cs typeface="Times New Roman"/>
              </a:rPr>
              <a:t>, родом </a:t>
            </a:r>
          </a:p>
          <a:p>
            <a:pPr algn="ctr" rtl="0"/>
            <a:r>
              <a:rPr lang="ru-RU" sz="3900" b="1" kern="10" dirty="0" err="1" smtClean="0">
                <a:ln w="9525">
                  <a:solidFill>
                    <a:srgbClr val="000000"/>
                  </a:solidFill>
                  <a:round/>
                  <a:headEnd/>
                  <a:tailEnd/>
                </a:ln>
                <a:solidFill>
                  <a:srgbClr val="C00000"/>
                </a:solidFill>
                <a:latin typeface="Times New Roman"/>
                <a:cs typeface="Times New Roman"/>
              </a:rPr>
              <a:t>з</a:t>
            </a:r>
            <a:r>
              <a:rPr lang="ru-RU" sz="3900" b="1" kern="10" dirty="0" smtClean="0">
                <a:ln w="9525">
                  <a:solidFill>
                    <a:srgbClr val="000000"/>
                  </a:solidFill>
                  <a:round/>
                  <a:headEnd/>
                  <a:tailEnd/>
                </a:ln>
                <a:solidFill>
                  <a:srgbClr val="C00000"/>
                </a:solidFill>
                <a:latin typeface="Times New Roman"/>
                <a:cs typeface="Times New Roman"/>
              </a:rPr>
              <a:t> </a:t>
            </a:r>
            <a:r>
              <a:rPr lang="ru-RU" sz="3900" b="1" kern="10" dirty="0" err="1" smtClean="0">
                <a:ln w="9525">
                  <a:solidFill>
                    <a:srgbClr val="000000"/>
                  </a:solidFill>
                  <a:round/>
                  <a:headEnd/>
                  <a:tailEnd/>
                </a:ln>
                <a:solidFill>
                  <a:srgbClr val="C00000"/>
                </a:solidFill>
                <a:latin typeface="Times New Roman"/>
                <a:cs typeface="Times New Roman"/>
              </a:rPr>
              <a:t>Харківщини</a:t>
            </a:r>
            <a:r>
              <a:rPr lang="ru-RU" sz="3900" b="1" kern="10" dirty="0" smtClean="0">
                <a:ln w="9525">
                  <a:solidFill>
                    <a:srgbClr val="000000"/>
                  </a:solidFill>
                  <a:round/>
                  <a:headEnd/>
                  <a:tailEnd/>
                </a:ln>
                <a:solidFill>
                  <a:srgbClr val="C00000"/>
                </a:solidFill>
                <a:latin typeface="Times New Roman"/>
                <a:cs typeface="Times New Roman"/>
              </a:rPr>
              <a:t>»</a:t>
            </a:r>
            <a:endParaRPr lang="ru-RU" sz="3900" b="1" kern="10" dirty="0">
              <a:ln w="9525">
                <a:solidFill>
                  <a:srgbClr val="000000"/>
                </a:solidFill>
                <a:round/>
                <a:headEnd/>
                <a:tailEnd/>
              </a:ln>
              <a:solidFill>
                <a:srgbClr val="C00000"/>
              </a:solidFill>
              <a:latin typeface="Times New Roman"/>
              <a:cs typeface="Times New Roman"/>
            </a:endParaRPr>
          </a:p>
        </p:txBody>
      </p:sp>
      <p:pic>
        <p:nvPicPr>
          <p:cNvPr id="6" name="Рисунок 5" descr="Картинки по запросу картинки до дня захисника вітчизни 6 грудня"/>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7385" y="5871780"/>
            <a:ext cx="6986511" cy="4611346"/>
          </a:xfrm>
          <a:prstGeom prst="rect">
            <a:avLst/>
          </a:prstGeom>
          <a:noFill/>
          <a:ln w="9525">
            <a:noFill/>
            <a:miter lim="800000"/>
            <a:headEnd/>
            <a:tailEnd/>
          </a:ln>
          <a:effectLst>
            <a:softEdge rad="635000"/>
          </a:effectLst>
        </p:spPr>
      </p:pic>
      <p:sp>
        <p:nvSpPr>
          <p:cNvPr id="7" name="Прямоугольник 6"/>
          <p:cNvSpPr/>
          <p:nvPr/>
        </p:nvSpPr>
        <p:spPr>
          <a:xfrm>
            <a:off x="1872428" y="4793885"/>
            <a:ext cx="3816424" cy="720529"/>
          </a:xfrm>
          <a:prstGeom prst="rect">
            <a:avLst/>
          </a:prstGeom>
        </p:spPr>
        <p:txBody>
          <a:bodyPr wrap="square" lIns="100150" tIns="50075" rIns="100150" bIns="50075">
            <a:spAutoFit/>
          </a:bodyPr>
          <a:lstStyle/>
          <a:p>
            <a:pPr algn="ctr"/>
            <a:r>
              <a:rPr lang="ru-RU" b="1" i="1" dirty="0" err="1">
                <a:latin typeface="Times New Roman" pitchFamily="18" charset="0"/>
                <a:cs typeface="Times New Roman" pitchFamily="18" charset="0"/>
              </a:rPr>
              <a:t>Віртуальний</a:t>
            </a:r>
            <a:r>
              <a:rPr lang="ru-RU" b="1" i="1" dirty="0">
                <a:latin typeface="Times New Roman" pitchFamily="18" charset="0"/>
                <a:cs typeface="Times New Roman" pitchFamily="18" charset="0"/>
              </a:rPr>
              <a:t> </a:t>
            </a:r>
            <a:r>
              <a:rPr lang="ru-RU" b="1" i="1" dirty="0" err="1" smtClean="0">
                <a:latin typeface="Times New Roman" pitchFamily="18" charset="0"/>
                <a:cs typeface="Times New Roman" pitchFamily="18" charset="0"/>
              </a:rPr>
              <a:t>огляд</a:t>
            </a:r>
            <a:endParaRPr lang="ru-RU" b="1" i="1" dirty="0" smtClean="0">
              <a:latin typeface="Times New Roman" pitchFamily="18" charset="0"/>
              <a:cs typeface="Times New Roman" pitchFamily="18" charset="0"/>
            </a:endParaRPr>
          </a:p>
          <a:p>
            <a:pPr algn="ctr"/>
            <a:r>
              <a:rPr lang="uk-UA" b="1" i="1" dirty="0" smtClean="0">
                <a:latin typeface="Times New Roman" pitchFamily="18" charset="0"/>
                <a:cs typeface="Times New Roman" pitchFamily="18" charset="0"/>
              </a:rPr>
              <a:t>Частина 2 (продовження)</a:t>
            </a:r>
            <a:endParaRPr lang="ru-RU"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16536" y="504133"/>
            <a:ext cx="4248473" cy="3148116"/>
          </a:xfrm>
          <a:prstGeom prst="rect">
            <a:avLst/>
          </a:prstGeom>
        </p:spPr>
        <p:txBody>
          <a:bodyPr wrap="square" lIns="100150" tIns="50075" rIns="100150" bIns="50075">
            <a:spAutoFit/>
          </a:bodyPr>
          <a:lstStyle/>
          <a:p>
            <a:pPr indent="500752" algn="just" eaLnBrk="0" fontAlgn="base" hangingPunct="0">
              <a:spcBef>
                <a:spcPct val="0"/>
              </a:spcBef>
              <a:spcAft>
                <a:spcPct val="0"/>
              </a:spcAft>
            </a:pPr>
            <a:r>
              <a:rPr kumimoji="0" lang="uk-UA"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А вчити мене ніхто не палав бажанням. Але зрештою Змій навчив мене розбирати автомат. Сім’янин (Андрій </a:t>
            </a:r>
            <a:r>
              <a:rPr kumimoji="0" lang="uk-UA" sz="1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Широков</a:t>
            </a:r>
            <a:r>
              <a:rPr kumimoji="0" lang="uk-UA"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боєць «Правого сектора», солдат 54 </a:t>
            </a:r>
            <a:r>
              <a:rPr kumimoji="0" lang="uk-UA" sz="1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ОМБр</a:t>
            </a:r>
            <a:r>
              <a:rPr kumimoji="0" lang="uk-UA"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снайпер. Загинув 18 грудня на </a:t>
            </a:r>
            <a:r>
              <a:rPr kumimoji="0" lang="uk-UA" sz="1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Світлодарській</a:t>
            </a:r>
            <a:r>
              <a:rPr kumimoji="0" lang="uk-UA"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дузі, – Ред.) показував як розбирати кулемет. А потім Товариш навчив мене доволі непогано стріляти, хоч і довго зі мною мучився… Він приділяв мені весь свій вільний час.</a:t>
            </a:r>
            <a:endParaRPr kumimoji="0" lang="uk-UA"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 name="Рисунок 2" descr="Путь от домохозяйки до пулеметчицы: история добровольца из Харькова Яны Червоной (ФОТО), фото-7"/>
          <p:cNvPicPr/>
          <p:nvPr/>
        </p:nvPicPr>
        <p:blipFill>
          <a:blip r:embed="rId2" cstate="print"/>
          <a:srcRect/>
          <a:stretch>
            <a:fillRect/>
          </a:stretch>
        </p:blipFill>
        <p:spPr bwMode="auto">
          <a:xfrm>
            <a:off x="396257" y="504133"/>
            <a:ext cx="2226543" cy="3099410"/>
          </a:xfrm>
          <a:prstGeom prst="rect">
            <a:avLst/>
          </a:prstGeom>
          <a:ln>
            <a:noFill/>
          </a:ln>
          <a:effectLst/>
        </p:spPr>
      </p:pic>
      <p:sp>
        <p:nvSpPr>
          <p:cNvPr id="38913" name="Rectangle 1"/>
          <p:cNvSpPr>
            <a:spLocks noChangeArrowheads="1"/>
          </p:cNvSpPr>
          <p:nvPr/>
        </p:nvSpPr>
        <p:spPr bwMode="auto">
          <a:xfrm>
            <a:off x="252239" y="3740094"/>
            <a:ext cx="6984777" cy="6195104"/>
          </a:xfrm>
          <a:prstGeom prst="rect">
            <a:avLst/>
          </a:prstGeom>
          <a:noFill/>
          <a:ln w="9525">
            <a:noFill/>
            <a:miter lim="800000"/>
            <a:headEnd/>
            <a:tailEnd/>
          </a:ln>
          <a:effectLst/>
        </p:spPr>
        <p:txBody>
          <a:bodyPr vert="horz" wrap="square" lIns="100150" tIns="50075" rIns="100150" bIns="50075" numCol="1" anchor="ctr" anchorCtr="0" compatLnSpc="1">
            <a:prstTxWarp prst="textNoShape">
              <a:avLst/>
            </a:prstTxWarp>
            <a:spAutoFit/>
          </a:bodyPr>
          <a:lstStyle/>
          <a:p>
            <a:pPr indent="500752" algn="just" fontAlgn="base">
              <a:spcBef>
                <a:spcPct val="0"/>
              </a:spcBef>
              <a:spcAft>
                <a:spcPct val="0"/>
              </a:spcAft>
            </a:pPr>
            <a:r>
              <a:rPr kumimoji="0" lang="uk-UA" sz="1800" b="1" i="1" u="none" strike="noStrike" cap="none" normalizeH="0" baseline="0" dirty="0" smtClean="0">
                <a:ln>
                  <a:noFill/>
                </a:ln>
                <a:effectLst/>
                <a:latin typeface="Times New Roman" pitchFamily="18" charset="0"/>
                <a:ea typeface="Calibri" pitchFamily="34" charset="0"/>
                <a:cs typeface="Times New Roman" pitchFamily="18" charset="0"/>
              </a:rPr>
              <a:t>– Але Товариш зазвичай був проти жінок на війні. Як ти його переконала тебе вчити?</a:t>
            </a:r>
            <a:endParaRPr kumimoji="0" lang="ru-RU" sz="1800" b="0" i="0" u="none" strike="noStrike" cap="none" normalizeH="0" baseline="0" dirty="0" smtClean="0">
              <a:ln>
                <a:noFill/>
              </a:ln>
              <a:effectLst/>
              <a:latin typeface="Times New Roman" pitchFamily="18" charset="0"/>
              <a:cs typeface="Times New Roman" pitchFamily="18" charset="0"/>
            </a:endParaRPr>
          </a:p>
          <a:p>
            <a:pPr indent="500752" algn="just" eaLnBrk="0" fontAlgn="base" hangingPunct="0">
              <a:spcBef>
                <a:spcPct val="0"/>
              </a:spcBef>
              <a:spcAft>
                <a:spcPct val="0"/>
              </a:spcAft>
            </a:pPr>
            <a:r>
              <a:rPr kumimoji="0" lang="uk-UA" sz="1800" b="0" i="0" u="none" strike="noStrike" cap="none" normalizeH="0" baseline="0" dirty="0" smtClean="0">
                <a:ln>
                  <a:noFill/>
                </a:ln>
                <a:effectLst/>
                <a:latin typeface="Times New Roman" pitchFamily="18" charset="0"/>
                <a:ea typeface="Calibri" pitchFamily="34" charset="0"/>
                <a:cs typeface="Times New Roman" pitchFamily="18" charset="0"/>
              </a:rPr>
              <a:t>– Не переконувала взагалі. Не знаю, як так вийшло. І я йому дуже вдячна за це… Мені інколи здається, що я й сама проти жінок на війні. Забороняти жінкам нічого не можна, звісно – але не жіноча це справа… Та й не чоловіча справа теж. Не людська...»</a:t>
            </a:r>
            <a:endParaRPr kumimoji="0" lang="ru-RU" sz="1800" b="0" i="0" u="none" strike="noStrike" cap="none" normalizeH="0" baseline="0" dirty="0" smtClean="0">
              <a:ln>
                <a:noFill/>
              </a:ln>
              <a:effectLst/>
              <a:latin typeface="Times New Roman" pitchFamily="18" charset="0"/>
              <a:cs typeface="Times New Roman" pitchFamily="18" charset="0"/>
            </a:endParaRPr>
          </a:p>
          <a:p>
            <a:pPr indent="500752" algn="just" eaLnBrk="0" fontAlgn="base" hangingPunct="0">
              <a:spcBef>
                <a:spcPct val="0"/>
              </a:spcBef>
              <a:spcAft>
                <a:spcPct val="0"/>
              </a:spcAft>
            </a:pPr>
            <a:r>
              <a:rPr kumimoji="0" lang="uk-UA" sz="1800" b="1" i="1" u="none" strike="noStrike" cap="none" normalizeH="0" baseline="0" dirty="0" smtClean="0">
                <a:ln>
                  <a:noFill/>
                </a:ln>
                <a:effectLst/>
                <a:latin typeface="Times New Roman" pitchFamily="18" charset="0"/>
                <a:ea typeface="Calibri" pitchFamily="34" charset="0"/>
                <a:cs typeface="Times New Roman" pitchFamily="18" charset="0"/>
              </a:rPr>
              <a:t>– Тобто, не було в тебе моментів, коли тобі подобалося те, що ти робиш? Що це твоє?</a:t>
            </a:r>
            <a:endParaRPr kumimoji="0" lang="ru-RU" sz="1800" b="0" i="0" u="none" strike="noStrike" cap="none" normalizeH="0" baseline="0" dirty="0" smtClean="0">
              <a:ln>
                <a:noFill/>
              </a:ln>
              <a:effectLst/>
              <a:latin typeface="Times New Roman" pitchFamily="18" charset="0"/>
              <a:cs typeface="Times New Roman" pitchFamily="18" charset="0"/>
            </a:endParaRPr>
          </a:p>
          <a:p>
            <a:pPr indent="500752" algn="just" eaLnBrk="0" fontAlgn="base" hangingPunct="0">
              <a:spcBef>
                <a:spcPct val="0"/>
              </a:spcBef>
              <a:spcAft>
                <a:spcPct val="0"/>
              </a:spcAft>
            </a:pPr>
            <a:r>
              <a:rPr kumimoji="0" lang="uk-UA" sz="1800" b="0" i="0" u="none" strike="noStrike" cap="none" normalizeH="0" baseline="0" dirty="0" smtClean="0">
                <a:ln>
                  <a:noFill/>
                </a:ln>
                <a:effectLst/>
                <a:latin typeface="Times New Roman" pitchFamily="18" charset="0"/>
                <a:ea typeface="Calibri" pitchFamily="34" charset="0"/>
                <a:cs typeface="Times New Roman" pitchFamily="18" charset="0"/>
              </a:rPr>
              <a:t>– Ні. Але ніколи я і не шкодувала про те, що пішла в армію. Ці роки, які навчили мене багато чого – для когось, знаєш, школа у житті надзвичайно важлива, для когось одруження, для когось кар’єра… А для мене війна.</a:t>
            </a:r>
            <a:endParaRPr kumimoji="0" lang="ru-RU" sz="1800" b="0" i="0" u="none" strike="noStrike" cap="none" normalizeH="0" baseline="0" dirty="0" smtClean="0">
              <a:ln>
                <a:noFill/>
              </a:ln>
              <a:effectLst/>
              <a:latin typeface="Times New Roman" pitchFamily="18" charset="0"/>
              <a:cs typeface="Times New Roman" pitchFamily="18" charset="0"/>
            </a:endParaRPr>
          </a:p>
          <a:p>
            <a:pPr indent="500752" algn="just" eaLnBrk="0" fontAlgn="base" hangingPunct="0">
              <a:spcBef>
                <a:spcPct val="0"/>
              </a:spcBef>
              <a:spcAft>
                <a:spcPct val="0"/>
              </a:spcAft>
            </a:pPr>
            <a:r>
              <a:rPr kumimoji="0" lang="uk-UA" sz="1800" b="1" i="1" u="none" strike="noStrike" cap="none" normalizeH="0" baseline="0" dirty="0" smtClean="0">
                <a:ln>
                  <a:noFill/>
                </a:ln>
                <a:effectLst/>
                <a:latin typeface="Times New Roman" pitchFamily="18" charset="0"/>
                <a:ea typeface="Calibri" pitchFamily="34" charset="0"/>
                <a:cs typeface="Times New Roman" pitchFamily="18" charset="0"/>
              </a:rPr>
              <a:t>– Що було найважче? Коли хотілося покинути все й поїхати додому?</a:t>
            </a:r>
            <a:r>
              <a:rPr kumimoji="0" lang="uk-UA" sz="1800" b="0" i="0" u="none" strike="noStrike" cap="none" normalizeH="0" baseline="0" dirty="0" smtClean="0">
                <a:ln>
                  <a:noFill/>
                </a:ln>
                <a:effectLst/>
                <a:latin typeface="Times New Roman" pitchFamily="18" charset="0"/>
                <a:ea typeface="Calibri" pitchFamily="34" charset="0"/>
                <a:cs typeface="Times New Roman" pitchFamily="18" charset="0"/>
              </a:rPr>
              <a:t> </a:t>
            </a:r>
            <a:endParaRPr kumimoji="0" lang="ru-RU" sz="1800" b="0" i="0" u="none" strike="noStrike" cap="none" normalizeH="0" baseline="0" dirty="0" smtClean="0">
              <a:ln>
                <a:noFill/>
              </a:ln>
              <a:effectLst/>
              <a:latin typeface="Times New Roman" pitchFamily="18" charset="0"/>
              <a:cs typeface="Times New Roman" pitchFamily="18" charset="0"/>
            </a:endParaRPr>
          </a:p>
          <a:p>
            <a:pPr indent="500752" algn="just" eaLnBrk="0" fontAlgn="base" hangingPunct="0">
              <a:spcBef>
                <a:spcPct val="0"/>
              </a:spcBef>
              <a:spcAft>
                <a:spcPct val="0"/>
              </a:spcAft>
            </a:pPr>
            <a:r>
              <a:rPr kumimoji="0" lang="uk-UA" sz="1800" b="0" i="0" u="none" strike="noStrike" cap="none" normalizeH="0" baseline="0" dirty="0" smtClean="0">
                <a:ln>
                  <a:noFill/>
                </a:ln>
                <a:effectLst/>
                <a:latin typeface="Times New Roman" pitchFamily="18" charset="0"/>
                <a:ea typeface="Calibri" pitchFamily="34" charset="0"/>
                <a:cs typeface="Times New Roman" pitchFamily="18" charset="0"/>
              </a:rPr>
              <a:t>– Було, що в мене чоловік почав пити – і я стала хвилюватися за дітей. Вони ж весь час з ним проводять. Тільки інколи, коли він на роботі, їх забирає бабуся. Мені дзвонив син і казав: «Мамо, ну що ж ти нас залишила…». Ось тоді думала вертатися додому.</a:t>
            </a:r>
            <a:endParaRPr kumimoji="0" lang="ru-RU" sz="1800" b="0" i="0" u="none" strike="noStrike" cap="none" normalizeH="0" baseline="0" dirty="0" smtClean="0">
              <a:ln>
                <a:noFill/>
              </a:ln>
              <a:effectLst/>
              <a:latin typeface="Times New Roman" pitchFamily="18" charset="0"/>
              <a:cs typeface="Times New Roman" pitchFamily="18" charset="0"/>
            </a:endParaRPr>
          </a:p>
          <a:p>
            <a:pPr indent="500752" algn="just" eaLnBrk="0" fontAlgn="base" hangingPunct="0">
              <a:spcBef>
                <a:spcPct val="0"/>
              </a:spcBef>
              <a:spcAft>
                <a:spcPct val="0"/>
              </a:spcAft>
            </a:pPr>
            <a:r>
              <a:rPr kumimoji="0" lang="uk-UA" sz="1800" b="0" i="0" u="none" strike="noStrike" cap="none" normalizeH="0" baseline="0" dirty="0" smtClean="0">
                <a:ln>
                  <a:noFill/>
                </a:ln>
                <a:effectLst/>
                <a:latin typeface="Times New Roman" pitchFamily="18" charset="0"/>
                <a:ea typeface="Calibri" pitchFamily="34" charset="0"/>
                <a:cs typeface="Times New Roman" pitchFamily="18" charset="0"/>
              </a:rPr>
              <a:t>…І коли на </a:t>
            </a:r>
            <a:r>
              <a:rPr kumimoji="0" lang="uk-UA" sz="1800" b="0" i="0" u="none" strike="noStrike" cap="none" normalizeH="0" baseline="0" dirty="0" err="1" smtClean="0">
                <a:ln>
                  <a:noFill/>
                </a:ln>
                <a:effectLst/>
                <a:latin typeface="Times New Roman" pitchFamily="18" charset="0"/>
                <a:ea typeface="Calibri" pitchFamily="34" charset="0"/>
                <a:cs typeface="Times New Roman" pitchFamily="18" charset="0"/>
              </a:rPr>
              <a:t>Світлодарській</a:t>
            </a:r>
            <a:r>
              <a:rPr kumimoji="0" lang="uk-UA" sz="1800" b="0" i="0" u="none" strike="noStrike" cap="none" normalizeH="0" baseline="0" dirty="0" smtClean="0">
                <a:ln>
                  <a:noFill/>
                </a:ln>
                <a:effectLst/>
                <a:latin typeface="Times New Roman" pitchFamily="18" charset="0"/>
                <a:ea typeface="Calibri" pitchFamily="34" charset="0"/>
                <a:cs typeface="Times New Roman" pitchFamily="18" charset="0"/>
              </a:rPr>
              <a:t> дузі все це сталося (про бої у грудні 2016-го, внаслідок яких 54 </a:t>
            </a:r>
            <a:r>
              <a:rPr kumimoji="0" lang="uk-UA" sz="1800" b="0" i="0" u="none" strike="noStrike" cap="none" normalizeH="0" baseline="0" dirty="0" err="1" smtClean="0">
                <a:ln>
                  <a:noFill/>
                </a:ln>
                <a:effectLst/>
                <a:latin typeface="Times New Roman" pitchFamily="18" charset="0"/>
                <a:ea typeface="Calibri" pitchFamily="34" charset="0"/>
                <a:cs typeface="Times New Roman" pitchFamily="18" charset="0"/>
              </a:rPr>
              <a:t>ОМБр</a:t>
            </a:r>
            <a:r>
              <a:rPr kumimoji="0" lang="uk-UA" sz="1800" b="0" i="0" u="none" strike="noStrike" cap="none" normalizeH="0" baseline="0" dirty="0" smtClean="0">
                <a:ln>
                  <a:noFill/>
                </a:ln>
                <a:effectLst/>
                <a:latin typeface="Times New Roman" pitchFamily="18" charset="0"/>
                <a:ea typeface="Calibri" pitchFamily="34" charset="0"/>
                <a:cs typeface="Times New Roman" pitchFamily="18" charset="0"/>
              </a:rPr>
              <a:t> зазнала значних втрат, - Ред.) я три дні ходила у якійсь прострації… У півсні. Робила все машинально. Не пам’ятаю, як ходила на пост. Не пам’ятаю як засинала.</a:t>
            </a:r>
            <a:endParaRPr kumimoji="0" lang="ru-RU" sz="1800" b="0" i="0" u="none" strike="noStrike" cap="none" normalizeH="0" baseline="0" dirty="0" smtClean="0">
              <a:ln>
                <a:noFill/>
              </a:ln>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2239" y="288108"/>
            <a:ext cx="6984777" cy="1516900"/>
          </a:xfrm>
          <a:prstGeom prst="rect">
            <a:avLst/>
          </a:prstGeom>
        </p:spPr>
        <p:txBody>
          <a:bodyPr wrap="square" lIns="100150" tIns="50075" rIns="100150" bIns="50075">
            <a:spAutoFit/>
          </a:bodyPr>
          <a:lstStyle/>
          <a:p>
            <a:pPr indent="500752" algn="just" eaLnBrk="0" fontAlgn="base" hangingPunct="0">
              <a:spcBef>
                <a:spcPct val="0"/>
              </a:spcBef>
              <a:spcAft>
                <a:spcPct val="0"/>
              </a:spcAft>
            </a:pPr>
            <a:r>
              <a:rPr kumimoji="0" lang="uk-UA"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Моє ліжко у бліндажі було біля ліжка Сім’янина. І щоразу, коли я лягала</a:t>
            </a:r>
            <a:r>
              <a:rPr kumimoji="0" lang="uk-UA" sz="1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uk-UA" sz="1800" b="0" i="0" u="none" strike="noStrike" cap="none" normalizeH="0" baseline="0" dirty="0" smtClean="0">
                <a:ln>
                  <a:noFill/>
                </a:ln>
                <a:effectLst/>
                <a:latin typeface="Times New Roman" pitchFamily="18" charset="0"/>
                <a:ea typeface="Calibri" pitchFamily="34" charset="0"/>
                <a:cs typeface="Times New Roman" pitchFamily="18" charset="0"/>
              </a:rPr>
              <a:t>–</a:t>
            </a:r>
            <a:r>
              <a:rPr kumimoji="0" lang="uk-UA"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розуміла, що плачу. Це було дуже важко… Не те, щоб мені хотілося в цей час все покинути. Але тоді я була слабкою. Це не характерно для мене»       </a:t>
            </a:r>
          </a:p>
          <a:p>
            <a:pPr indent="500752" algn="r" eaLnBrk="0" fontAlgn="base" hangingPunct="0">
              <a:spcBef>
                <a:spcPct val="0"/>
              </a:spcBef>
              <a:spcAft>
                <a:spcPct val="0"/>
              </a:spcAft>
            </a:pPr>
            <a:r>
              <a:rPr kumimoji="0" lang="uk-UA"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Джерело : </a:t>
            </a:r>
            <a:r>
              <a:rPr kumimoji="0" lang="uk-UA"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2"/>
              </a:rPr>
              <a:t>https://censor.net/ru/r3088116</a:t>
            </a:r>
            <a:endParaRPr kumimoji="0" lang="uk-UA"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 name="Рисунок 2" descr="Яна Червона"/>
          <p:cNvPicPr/>
          <p:nvPr/>
        </p:nvPicPr>
        <p:blipFill>
          <a:blip r:embed="rId3" cstate="print"/>
          <a:srcRect r="21382"/>
          <a:stretch>
            <a:fillRect/>
          </a:stretch>
        </p:blipFill>
        <p:spPr bwMode="auto">
          <a:xfrm>
            <a:off x="756295" y="2088307"/>
            <a:ext cx="2736304" cy="2016224"/>
          </a:xfrm>
          <a:prstGeom prst="rect">
            <a:avLst/>
          </a:prstGeom>
          <a:ln>
            <a:noFill/>
          </a:ln>
          <a:effectLst/>
        </p:spPr>
      </p:pic>
      <p:pic>
        <p:nvPicPr>
          <p:cNvPr id="4" name="Рисунок 3" descr="https://2day.kh.ua/sites/default/files/styles/glavnoe/public/wp-content/uploads/2019/04/YAna.jpg?h=e7f7be8c&amp;itok=J5lX4ZdN"/>
          <p:cNvPicPr/>
          <p:nvPr/>
        </p:nvPicPr>
        <p:blipFill>
          <a:blip r:embed="rId4" cstate="print"/>
          <a:srcRect/>
          <a:stretch>
            <a:fillRect/>
          </a:stretch>
        </p:blipFill>
        <p:spPr bwMode="auto">
          <a:xfrm>
            <a:off x="3708625" y="2088307"/>
            <a:ext cx="3240361" cy="2016224"/>
          </a:xfrm>
          <a:prstGeom prst="rect">
            <a:avLst/>
          </a:prstGeom>
          <a:ln>
            <a:noFill/>
          </a:ln>
          <a:effectLst/>
        </p:spPr>
      </p:pic>
      <p:sp>
        <p:nvSpPr>
          <p:cNvPr id="28" name="Прямоугольник 27"/>
          <p:cNvSpPr/>
          <p:nvPr/>
        </p:nvSpPr>
        <p:spPr>
          <a:xfrm>
            <a:off x="2124450" y="4392563"/>
            <a:ext cx="3216607" cy="378127"/>
          </a:xfrm>
          <a:prstGeom prst="rect">
            <a:avLst/>
          </a:prstGeom>
        </p:spPr>
        <p:txBody>
          <a:bodyPr wrap="none" lIns="100150" tIns="50075" rIns="100150" bIns="50075">
            <a:spAutoFit/>
          </a:bodyPr>
          <a:lstStyle/>
          <a:p>
            <a:r>
              <a:rPr lang="uk-UA" sz="1800" b="1" dirty="0">
                <a:latin typeface="Times New Roman" pitchFamily="18" charset="0"/>
                <a:cs typeface="Times New Roman" pitchFamily="18" charset="0"/>
              </a:rPr>
              <a:t>Також  дивіться  та читайте:</a:t>
            </a:r>
            <a:endParaRPr lang="ru-RU" sz="1800" dirty="0">
              <a:latin typeface="Times New Roman" pitchFamily="18" charset="0"/>
              <a:cs typeface="Times New Roman" pitchFamily="18" charset="0"/>
            </a:endParaRPr>
          </a:p>
        </p:txBody>
      </p:sp>
      <p:pic>
        <p:nvPicPr>
          <p:cNvPr id="30" name="Рисунок 29" descr="Путь от домохозяйки до пулеметчицы: история добровольца из Харькова Яны Червоной (ФОТО), фото-4"/>
          <p:cNvPicPr>
            <a:picLocks noChangeAspect="1"/>
          </p:cNvPicPr>
          <p:nvPr/>
        </p:nvPicPr>
        <p:blipFill>
          <a:blip r:embed="rId5" cstate="print"/>
          <a:srcRect/>
          <a:stretch>
            <a:fillRect/>
          </a:stretch>
        </p:blipFill>
        <p:spPr bwMode="auto">
          <a:xfrm>
            <a:off x="324251" y="5256659"/>
            <a:ext cx="2781347" cy="2088232"/>
          </a:xfrm>
          <a:prstGeom prst="rect">
            <a:avLst/>
          </a:prstGeom>
          <a:ln>
            <a:noFill/>
          </a:ln>
          <a:effectLst/>
        </p:spPr>
      </p:pic>
      <p:sp>
        <p:nvSpPr>
          <p:cNvPr id="42010" name="Rectangle 26"/>
          <p:cNvSpPr>
            <a:spLocks noChangeArrowheads="1"/>
          </p:cNvSpPr>
          <p:nvPr/>
        </p:nvSpPr>
        <p:spPr bwMode="auto">
          <a:xfrm>
            <a:off x="3204569" y="5108247"/>
            <a:ext cx="4032448" cy="2594118"/>
          </a:xfrm>
          <a:prstGeom prst="rect">
            <a:avLst/>
          </a:prstGeom>
          <a:noFill/>
          <a:ln w="9525">
            <a:noFill/>
            <a:miter lim="800000"/>
            <a:headEnd/>
            <a:tailEnd/>
          </a:ln>
          <a:effectLst/>
        </p:spPr>
        <p:txBody>
          <a:bodyPr vert="horz" wrap="square" lIns="100150" tIns="50075" rIns="100150" bIns="50075" numCol="1" anchor="ctr" anchorCtr="0" compatLnSpc="1">
            <a:prstTxWarp prst="textNoShape">
              <a:avLst/>
            </a:prstTxWarp>
            <a:spAutoFit/>
          </a:bodyPr>
          <a:lstStyle/>
          <a:p>
            <a:pPr indent="500752" algn="just" fontAlgn="base">
              <a:spcBef>
                <a:spcPct val="0"/>
              </a:spcBef>
              <a:spcAft>
                <a:spcPct val="0"/>
              </a:spcAft>
              <a:buFont typeface="Arial" pitchFamily="34" charset="0"/>
              <a:buChar char="•"/>
            </a:pPr>
            <a:r>
              <a:rPr kumimoji="0" lang="uk-UA" sz="1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Бурлакова</a:t>
            </a:r>
            <a:r>
              <a:rPr kumimoji="0" lang="uk-UA" sz="1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В. Кулеметниця Яна Червона: </a:t>
            </a:r>
            <a:r>
              <a:rPr kumimoji="0" lang="uk-UA" sz="1800" b="0" i="0" u="none" strike="noStrike" cap="none" normalizeH="0" baseline="0" dirty="0" smtClean="0">
                <a:ln>
                  <a:noFill/>
                </a:ln>
                <a:solidFill>
                  <a:srgbClr val="000000"/>
                </a:solidFill>
                <a:effectLst/>
                <a:latin typeface="Calibri"/>
                <a:ea typeface="Calibri" pitchFamily="34" charset="0"/>
                <a:cs typeface="Times New Roman" pitchFamily="18" charset="0"/>
              </a:rPr>
              <a:t>«</a:t>
            </a:r>
            <a:r>
              <a:rPr kumimoji="0" lang="uk-UA" sz="1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До підписання контракту мене підштовхнув один </a:t>
            </a:r>
            <a:r>
              <a:rPr kumimoji="0" lang="uk-UA" sz="1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айдарівець</a:t>
            </a:r>
            <a:r>
              <a:rPr kumimoji="0" lang="uk-UA" sz="1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сказавши: </a:t>
            </a:r>
            <a:r>
              <a:rPr kumimoji="0" lang="uk-UA" sz="1800" b="0" i="0" u="none" strike="noStrike" cap="none" normalizeH="0" baseline="0" dirty="0" smtClean="0">
                <a:ln>
                  <a:noFill/>
                </a:ln>
                <a:solidFill>
                  <a:srgbClr val="000000"/>
                </a:solidFill>
                <a:effectLst/>
                <a:latin typeface="Calibri"/>
                <a:ea typeface="Calibri" pitchFamily="34" charset="0"/>
                <a:cs typeface="Times New Roman" pitchFamily="18" charset="0"/>
              </a:rPr>
              <a:t>«</a:t>
            </a:r>
            <a:r>
              <a:rPr kumimoji="0" lang="uk-UA" sz="1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Вам, волонтерам, класно: приїхали, переночували та поїхали. А ви </a:t>
            </a:r>
            <a:r>
              <a:rPr kumimoji="0" lang="uk-UA" sz="1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посидіть</a:t>
            </a:r>
            <a:r>
              <a:rPr kumimoji="0" lang="uk-UA" sz="1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тут</a:t>
            </a:r>
            <a:r>
              <a:rPr kumimoji="0" lang="uk-UA" sz="1800" b="0" i="0" u="none" strike="noStrike" cap="none" normalizeH="0" baseline="0" dirty="0" smtClean="0">
                <a:ln>
                  <a:noFill/>
                </a:ln>
                <a:solidFill>
                  <a:srgbClr val="000000"/>
                </a:solidFill>
                <a:effectLst/>
                <a:latin typeface="Calibri"/>
                <a:ea typeface="Calibri" pitchFamily="34" charset="0"/>
                <a:cs typeface="Times New Roman" pitchFamily="18" charset="0"/>
              </a:rPr>
              <a:t>…»</a:t>
            </a:r>
            <a:r>
              <a:rPr kumimoji="0" lang="uk-UA" sz="1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uk-UA" sz="1800" b="0" i="0" u="none" strike="noStrike" cap="none" normalizeH="0" baseline="0" dirty="0" smtClean="0">
                <a:ln>
                  <a:noFill/>
                </a:ln>
                <a:solidFill>
                  <a:srgbClr val="010101"/>
                </a:solidFill>
                <a:effectLst/>
                <a:latin typeface="Times New Roman" pitchFamily="18" charset="0"/>
                <a:ea typeface="Calibri" pitchFamily="34" charset="0"/>
                <a:cs typeface="Times New Roman" pitchFamily="18" charset="0"/>
              </a:rPr>
              <a:t>[Електронний ресурс]</a:t>
            </a:r>
            <a:r>
              <a:rPr kumimoji="0" lang="uk-UA"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В.</a:t>
            </a:r>
            <a:r>
              <a:rPr kumimoji="0" lang="uk-UA" sz="18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uk-UA" sz="1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Бурлакова</a:t>
            </a:r>
            <a:r>
              <a:rPr kumimoji="0" lang="uk-UA"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портал </a:t>
            </a:r>
            <a:r>
              <a:rPr kumimoji="0" lang="uk-UA" sz="1800" b="0" i="0" u="none" strike="noStrike" cap="none" normalizeH="0" baseline="0" dirty="0" smtClean="0">
                <a:ln>
                  <a:noFill/>
                </a:ln>
                <a:solidFill>
                  <a:srgbClr val="010101"/>
                </a:solidFill>
                <a:effectLst/>
                <a:latin typeface="Calibri"/>
                <a:ea typeface="Calibri" pitchFamily="34" charset="0"/>
                <a:cs typeface="Times New Roman" pitchFamily="18" charset="0"/>
              </a:rPr>
              <a:t>«</a:t>
            </a:r>
            <a:r>
              <a:rPr kumimoji="0" lang="uk-UA" sz="1800" b="0" i="0" u="none" strike="noStrike" cap="none" normalizeH="0" baseline="0" dirty="0" smtClean="0">
                <a:ln>
                  <a:noFill/>
                </a:ln>
                <a:solidFill>
                  <a:srgbClr val="010101"/>
                </a:solidFill>
                <a:effectLst/>
                <a:latin typeface="Times New Roman" pitchFamily="18" charset="0"/>
                <a:ea typeface="Calibri" pitchFamily="34" charset="0"/>
                <a:cs typeface="Times New Roman" pitchFamily="18" charset="0"/>
              </a:rPr>
              <a:t>Цензор.</a:t>
            </a:r>
            <a:r>
              <a:rPr kumimoji="0" lang="uk-UA" sz="1800" b="0" i="0" u="none" strike="noStrike" cap="none" normalizeH="0" dirty="0" smtClean="0">
                <a:ln>
                  <a:noFill/>
                </a:ln>
                <a:solidFill>
                  <a:srgbClr val="010101"/>
                </a:solidFill>
                <a:effectLst/>
                <a:latin typeface="Times New Roman" pitchFamily="18" charset="0"/>
                <a:ea typeface="Calibri" pitchFamily="34" charset="0"/>
                <a:cs typeface="Times New Roman" pitchFamily="18" charset="0"/>
              </a:rPr>
              <a:t> </a:t>
            </a:r>
            <a:r>
              <a:rPr kumimoji="0" lang="uk-UA" sz="1800" b="0" i="0" u="none" strike="noStrike" cap="none" normalizeH="0" baseline="0" dirty="0" smtClean="0">
                <a:ln>
                  <a:noFill/>
                </a:ln>
                <a:solidFill>
                  <a:srgbClr val="010101"/>
                </a:solidFill>
                <a:effectLst/>
                <a:latin typeface="Times New Roman" pitchFamily="18" charset="0"/>
                <a:ea typeface="Calibri" pitchFamily="34" charset="0"/>
                <a:cs typeface="Times New Roman" pitchFamily="18" charset="0"/>
              </a:rPr>
              <a:t>НЕТ</a:t>
            </a:r>
            <a:r>
              <a:rPr kumimoji="0" lang="uk-UA" sz="1800" b="0" i="0" u="none" strike="noStrike" cap="none" normalizeH="0" baseline="0" dirty="0" smtClean="0">
                <a:ln>
                  <a:noFill/>
                </a:ln>
                <a:solidFill>
                  <a:srgbClr val="010101"/>
                </a:solidFill>
                <a:effectLst/>
                <a:latin typeface="Calibri"/>
                <a:ea typeface="Calibri" pitchFamily="34" charset="0"/>
                <a:cs typeface="Times New Roman" pitchFamily="18" charset="0"/>
              </a:rPr>
              <a:t>»</a:t>
            </a:r>
            <a:r>
              <a:rPr kumimoji="0" lang="uk-UA" sz="1800" b="0" i="0" u="none" strike="noStrike" cap="none" normalizeH="0" baseline="0" dirty="0" smtClean="0">
                <a:ln>
                  <a:noFill/>
                </a:ln>
                <a:solidFill>
                  <a:srgbClr val="010101"/>
                </a:solidFill>
                <a:effectLst/>
                <a:latin typeface="Times New Roman" pitchFamily="18" charset="0"/>
                <a:ea typeface="Calibri" pitchFamily="34" charset="0"/>
                <a:cs typeface="Times New Roman" pitchFamily="18" charset="0"/>
              </a:rPr>
              <a:t>. </a:t>
            </a:r>
            <a:r>
              <a:rPr kumimoji="0" lang="uk-UA" sz="1800" b="0" i="0" u="none" strike="noStrike" cap="none" normalizeH="0" baseline="0" dirty="0" smtClean="0">
                <a:ln>
                  <a:noFill/>
                </a:ln>
                <a:solidFill>
                  <a:srgbClr val="010101"/>
                </a:solidFill>
                <a:effectLst/>
                <a:latin typeface="Calibri"/>
                <a:ea typeface="Calibri" pitchFamily="34" charset="0"/>
                <a:cs typeface="Times New Roman" pitchFamily="18" charset="0"/>
              </a:rPr>
              <a:t>–</a:t>
            </a:r>
            <a:r>
              <a:rPr kumimoji="0" lang="uk-UA" sz="1800" b="0" i="0" u="none" strike="noStrike" cap="none" normalizeH="0" baseline="0" dirty="0" smtClean="0">
                <a:ln>
                  <a:noFill/>
                </a:ln>
                <a:solidFill>
                  <a:srgbClr val="010101"/>
                </a:solidFill>
                <a:effectLst/>
                <a:latin typeface="Times New Roman" pitchFamily="18" charset="0"/>
                <a:ea typeface="Calibri" pitchFamily="34" charset="0"/>
                <a:cs typeface="Times New Roman" pitchFamily="18" charset="0"/>
              </a:rPr>
              <a:t> 2018. </a:t>
            </a:r>
            <a:r>
              <a:rPr kumimoji="0" lang="uk-UA" sz="1800" b="0" i="0" u="none" strike="noStrike" cap="none" normalizeH="0" baseline="0" dirty="0" smtClean="0">
                <a:ln>
                  <a:noFill/>
                </a:ln>
                <a:solidFill>
                  <a:srgbClr val="010101"/>
                </a:solidFill>
                <a:effectLst/>
                <a:latin typeface="Calibri"/>
                <a:ea typeface="Calibri" pitchFamily="34" charset="0"/>
                <a:cs typeface="Times New Roman" pitchFamily="18" charset="0"/>
              </a:rPr>
              <a:t>–</a:t>
            </a:r>
            <a:r>
              <a:rPr kumimoji="0" lang="uk-UA" sz="1800" b="0" i="0" u="none" strike="noStrike" cap="none" normalizeH="0" baseline="0" dirty="0" smtClean="0">
                <a:ln>
                  <a:noFill/>
                </a:ln>
                <a:solidFill>
                  <a:srgbClr val="010101"/>
                </a:solidFill>
                <a:effectLst/>
                <a:latin typeface="Times New Roman" pitchFamily="18" charset="0"/>
                <a:ea typeface="Calibri" pitchFamily="34" charset="0"/>
                <a:cs typeface="Times New Roman" pitchFamily="18" charset="0"/>
              </a:rPr>
              <a:t> Режим доступу</a:t>
            </a:r>
            <a:r>
              <a:rPr kumimoji="0" lang="uk-UA"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uk-UA"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6"/>
              </a:rPr>
              <a:t>http://surl.li/joap</a:t>
            </a:r>
            <a:r>
              <a:rPr kumimoji="0" lang="uk-UA" sz="1800" b="0" i="0" u="sng" strike="noStrike" cap="none" normalizeH="0" baseline="0" dirty="0" smtClean="0">
                <a:ln>
                  <a:noFill/>
                </a:ln>
                <a:solidFill>
                  <a:srgbClr val="0000FF"/>
                </a:solidFill>
                <a:effectLst/>
                <a:latin typeface="Calibri" pitchFamily="34" charset="0"/>
                <a:ea typeface="Calibri" pitchFamily="34" charset="0"/>
                <a:cs typeface="Times New Roman" pitchFamily="18" charset="0"/>
              </a:rPr>
              <a:t> </a:t>
            </a:r>
            <a:endParaRPr kumimoji="0" lang="uk-UA" sz="1800" b="0" i="0" u="none" strike="noStrike" cap="none" normalizeH="0" baseline="0" dirty="0" smtClean="0">
              <a:ln>
                <a:noFill/>
              </a:ln>
              <a:solidFill>
                <a:schemeClr val="tx1"/>
              </a:solidFill>
              <a:effectLst/>
              <a:latin typeface="Arial" pitchFamily="34" charset="0"/>
            </a:endParaRPr>
          </a:p>
        </p:txBody>
      </p:sp>
      <p:sp>
        <p:nvSpPr>
          <p:cNvPr id="42012" name="Rectangle 28"/>
          <p:cNvSpPr>
            <a:spLocks noChangeArrowheads="1"/>
          </p:cNvSpPr>
          <p:nvPr/>
        </p:nvSpPr>
        <p:spPr bwMode="auto">
          <a:xfrm>
            <a:off x="3" y="23298"/>
            <a:ext cx="203625" cy="410604"/>
          </a:xfrm>
          <a:prstGeom prst="rect">
            <a:avLst/>
          </a:prstGeom>
          <a:noFill/>
          <a:ln w="9525">
            <a:noFill/>
            <a:miter lim="800000"/>
            <a:headEnd/>
            <a:tailEnd/>
          </a:ln>
          <a:effectLst/>
        </p:spPr>
        <p:txBody>
          <a:bodyPr vert="horz" wrap="none" lIns="100150" tIns="50075" rIns="100150" bIns="50075" numCol="1" anchor="ctr" anchorCtr="0" compatLnSpc="1">
            <a:prstTxWarp prst="textNoShape">
              <a:avLst/>
            </a:prstTxWarp>
            <a:spAutoFit/>
          </a:bodyPr>
          <a:lstStyle/>
          <a:p>
            <a:pPr fontAlgn="base">
              <a:spcBef>
                <a:spcPct val="0"/>
              </a:spcBef>
              <a:spcAft>
                <a:spcPct val="0"/>
              </a:spcAft>
            </a:pPr>
            <a:endParaRPr lang="uk-UA" dirty="0" smtClean="0">
              <a:latin typeface="Arial" pitchFamily="34" charset="0"/>
            </a:endParaRPr>
          </a:p>
        </p:txBody>
      </p:sp>
      <p:pic>
        <p:nvPicPr>
          <p:cNvPr id="33" name="Рисунок 32" descr="На Донбасі загинула відома харківська волонтерка, солдат Яна Червона"/>
          <p:cNvPicPr>
            <a:picLocks noChangeAspect="1"/>
          </p:cNvPicPr>
          <p:nvPr/>
        </p:nvPicPr>
        <p:blipFill>
          <a:blip r:embed="rId7" cstate="print"/>
          <a:srcRect/>
          <a:stretch>
            <a:fillRect/>
          </a:stretch>
        </p:blipFill>
        <p:spPr bwMode="auto">
          <a:xfrm>
            <a:off x="4212680" y="7992967"/>
            <a:ext cx="3102354" cy="2069428"/>
          </a:xfrm>
          <a:prstGeom prst="rect">
            <a:avLst/>
          </a:prstGeom>
          <a:ln>
            <a:noFill/>
          </a:ln>
          <a:effectLst/>
        </p:spPr>
      </p:pic>
      <p:sp>
        <p:nvSpPr>
          <p:cNvPr id="42013" name="Rectangle 29"/>
          <p:cNvSpPr>
            <a:spLocks noChangeArrowheads="1"/>
          </p:cNvSpPr>
          <p:nvPr/>
        </p:nvSpPr>
        <p:spPr bwMode="auto">
          <a:xfrm>
            <a:off x="396256" y="7922074"/>
            <a:ext cx="3672408" cy="2317119"/>
          </a:xfrm>
          <a:prstGeom prst="rect">
            <a:avLst/>
          </a:prstGeom>
          <a:noFill/>
          <a:ln w="9525">
            <a:noFill/>
            <a:miter lim="800000"/>
            <a:headEnd/>
            <a:tailEnd/>
          </a:ln>
          <a:effectLst/>
        </p:spPr>
        <p:txBody>
          <a:bodyPr vert="horz" wrap="square" lIns="100150" tIns="50075" rIns="100150" bIns="50075" numCol="1" anchor="ctr" anchorCtr="0" compatLnSpc="1">
            <a:prstTxWarp prst="textNoShape">
              <a:avLst/>
            </a:prstTxWarp>
            <a:spAutoFit/>
          </a:bodyPr>
          <a:lstStyle/>
          <a:p>
            <a:pPr indent="500752" algn="just" fontAlgn="base">
              <a:spcBef>
                <a:spcPct val="0"/>
              </a:spcBef>
              <a:spcAft>
                <a:spcPct val="0"/>
              </a:spcAft>
              <a:buFont typeface="Arial" pitchFamily="34" charset="0"/>
              <a:buChar char="•"/>
            </a:pPr>
            <a:r>
              <a:rPr kumimoji="0" lang="uk-UA"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Скрипник, О. Путь от </a:t>
            </a:r>
            <a:r>
              <a:rPr kumimoji="0" lang="uk-UA" sz="1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домохозяйки</a:t>
            </a:r>
            <a:r>
              <a:rPr kumimoji="0" lang="uk-UA"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до </a:t>
            </a:r>
            <a:r>
              <a:rPr kumimoji="0" lang="uk-UA" sz="1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пулеметчицы</a:t>
            </a:r>
            <a:r>
              <a:rPr kumimoji="0" lang="uk-UA"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1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история</a:t>
            </a:r>
            <a:r>
              <a:rPr kumimoji="0" lang="uk-UA"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1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добровольца</a:t>
            </a:r>
            <a:r>
              <a:rPr kumimoji="0" lang="uk-UA"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1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из</a:t>
            </a:r>
            <a:r>
              <a:rPr kumimoji="0" lang="uk-UA"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1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Харькова</a:t>
            </a:r>
            <a:r>
              <a:rPr kumimoji="0" lang="uk-UA"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1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Яны</a:t>
            </a:r>
            <a:r>
              <a:rPr kumimoji="0" lang="uk-UA"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1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Червоной</a:t>
            </a:r>
            <a:r>
              <a:rPr kumimoji="0" lang="uk-UA"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(фото)</a:t>
            </a:r>
            <a:r>
              <a:rPr kumimoji="0" lang="uk-UA"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uk-UA" sz="1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Электронный</a:t>
            </a:r>
            <a:r>
              <a:rPr kumimoji="0" lang="uk-UA"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ресурс] / О. Скрипник </a:t>
            </a:r>
            <a:r>
              <a:rPr kumimoji="0" lang="uk-UA"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uk-UA"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057.ua. – 22 </a:t>
            </a:r>
            <a:r>
              <a:rPr kumimoji="0" lang="uk-UA" sz="1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января</a:t>
            </a:r>
            <a:r>
              <a:rPr kumimoji="0" lang="uk-UA"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2018 г. – Режим </a:t>
            </a:r>
            <a:r>
              <a:rPr kumimoji="0" lang="uk-UA" sz="1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доступа</a:t>
            </a:r>
            <a:r>
              <a:rPr kumimoji="0" lang="uk-UA"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8"/>
              </a:rPr>
              <a:t>http://surl.li/jtfp</a:t>
            </a:r>
            <a:r>
              <a:rPr kumimoji="0" lang="uk-UA"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uk-UA"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https://static.ukrinform.com/photos/2019_11/1575131281-9599.jpeg"/>
          <p:cNvPicPr/>
          <p:nvPr/>
        </p:nvPicPr>
        <p:blipFill>
          <a:blip r:embed="rId3" cstate="print"/>
          <a:srcRect/>
          <a:stretch>
            <a:fillRect/>
          </a:stretch>
        </p:blipFill>
        <p:spPr bwMode="auto">
          <a:xfrm>
            <a:off x="4212680" y="6624813"/>
            <a:ext cx="2947784" cy="2232247"/>
          </a:xfrm>
          <a:prstGeom prst="rect">
            <a:avLst/>
          </a:prstGeom>
          <a:ln>
            <a:noFill/>
          </a:ln>
          <a:effectLst/>
        </p:spPr>
      </p:pic>
      <p:sp>
        <p:nvSpPr>
          <p:cNvPr id="43009" name="Rectangle 1"/>
          <p:cNvSpPr>
            <a:spLocks noChangeArrowheads="1"/>
          </p:cNvSpPr>
          <p:nvPr/>
        </p:nvSpPr>
        <p:spPr bwMode="auto">
          <a:xfrm>
            <a:off x="252241" y="427725"/>
            <a:ext cx="7020991" cy="1763121"/>
          </a:xfrm>
          <a:prstGeom prst="rect">
            <a:avLst/>
          </a:prstGeom>
          <a:noFill/>
          <a:ln w="9525">
            <a:noFill/>
            <a:miter lim="800000"/>
            <a:headEnd/>
            <a:tailEnd/>
          </a:ln>
          <a:effectLst/>
        </p:spPr>
        <p:txBody>
          <a:bodyPr vert="horz" wrap="square" lIns="100150" tIns="50075" rIns="100150" bIns="50075" numCol="1" anchor="ctr" anchorCtr="0" compatLnSpc="1">
            <a:prstTxWarp prst="textNoShape">
              <a:avLst/>
            </a:prstTxWarp>
            <a:spAutoFit/>
          </a:bodyPr>
          <a:lstStyle/>
          <a:p>
            <a:pPr indent="500752" algn="just" fontAlgn="base">
              <a:spcBef>
                <a:spcPct val="0"/>
              </a:spcBef>
              <a:spcAft>
                <a:spcPct val="0"/>
              </a:spcAft>
              <a:buFontTx/>
              <a:buChar char="•"/>
            </a:pPr>
            <a:r>
              <a:rPr kumimoji="0" lang="uk-UA"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«Такі, як вона, не дали створити «ХНР»: на Донбасі загинула відома харківська волонтерка, солдат Яна Червона [Електронний ресурс]. –  Режим доступу: </a:t>
            </a:r>
            <a:r>
              <a:rPr kumimoji="0" lang="uk-UA"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4"/>
              </a:rPr>
              <a:t>http://surl.li/jrfh</a:t>
            </a:r>
            <a:endParaRPr kumimoji="0" lang="uk-UA"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indent="500752" algn="just" fontAlgn="base">
              <a:spcBef>
                <a:spcPct val="0"/>
              </a:spcBef>
              <a:spcAft>
                <a:spcPct val="0"/>
              </a:spcAft>
              <a:buFontTx/>
              <a:buChar char="•"/>
            </a:pPr>
            <a:r>
              <a:rPr lang="uk-UA" sz="1800" dirty="0">
                <a:latin typeface="Times New Roman" pitchFamily="18" charset="0"/>
                <a:cs typeface="Times New Roman" pitchFamily="18" charset="0"/>
              </a:rPr>
              <a:t>«Вижити в цьому пеклі у Яни Червоної не було шансу»: командир батальйону «Донбас» показав фото [Електронний ресурс]. – Режим доступу: </a:t>
            </a:r>
            <a:r>
              <a:rPr lang="uk-UA" sz="1800" u="sng" dirty="0">
                <a:latin typeface="Times New Roman" pitchFamily="18" charset="0"/>
                <a:cs typeface="Times New Roman" pitchFamily="18" charset="0"/>
                <a:hlinkClick r:id="rId5"/>
              </a:rPr>
              <a:t>http://</a:t>
            </a:r>
            <a:r>
              <a:rPr lang="uk-UA" sz="1800" u="sng" dirty="0" smtClean="0">
                <a:latin typeface="Times New Roman" pitchFamily="18" charset="0"/>
                <a:cs typeface="Times New Roman" pitchFamily="18" charset="0"/>
                <a:hlinkClick r:id="rId5"/>
              </a:rPr>
              <a:t>surl.li/jrhu</a:t>
            </a:r>
            <a:endParaRPr lang="ru-RU" sz="1800" dirty="0">
              <a:latin typeface="Times New Roman" pitchFamily="18" charset="0"/>
              <a:cs typeface="Times New Roman" pitchFamily="18" charset="0"/>
            </a:endParaRPr>
          </a:p>
        </p:txBody>
      </p:sp>
      <p:pic>
        <p:nvPicPr>
          <p:cNvPr id="3" name="Рисунок 2" descr="https://images.unian.net/photos/2019_04/thumb_files/205_205_1554271839-3141.PNG"/>
          <p:cNvPicPr/>
          <p:nvPr/>
        </p:nvPicPr>
        <p:blipFill>
          <a:blip r:embed="rId6" cstate="print"/>
          <a:srcRect/>
          <a:stretch>
            <a:fillRect/>
          </a:stretch>
        </p:blipFill>
        <p:spPr bwMode="auto">
          <a:xfrm>
            <a:off x="1044326" y="2376339"/>
            <a:ext cx="2880321" cy="2088232"/>
          </a:xfrm>
          <a:prstGeom prst="rect">
            <a:avLst/>
          </a:prstGeom>
          <a:ln>
            <a:noFill/>
          </a:ln>
          <a:effectLst/>
        </p:spPr>
      </p:pic>
      <p:pic>
        <p:nvPicPr>
          <p:cNvPr id="4" name="Рисунок 3" descr="З'явилися подробиці смерті військових / фото facebook.com/Вячеслав Власенко"/>
          <p:cNvPicPr/>
          <p:nvPr/>
        </p:nvPicPr>
        <p:blipFill>
          <a:blip r:embed="rId7" cstate="print"/>
          <a:srcRect/>
          <a:stretch>
            <a:fillRect/>
          </a:stretch>
        </p:blipFill>
        <p:spPr bwMode="auto">
          <a:xfrm>
            <a:off x="4068663" y="2376339"/>
            <a:ext cx="2736304" cy="2088232"/>
          </a:xfrm>
          <a:prstGeom prst="rect">
            <a:avLst/>
          </a:prstGeom>
          <a:ln>
            <a:noFill/>
          </a:ln>
          <a:effectLst/>
        </p:spPr>
      </p:pic>
      <p:sp>
        <p:nvSpPr>
          <p:cNvPr id="5" name="Rectangle 1"/>
          <p:cNvSpPr>
            <a:spLocks noChangeArrowheads="1"/>
          </p:cNvSpPr>
          <p:nvPr/>
        </p:nvSpPr>
        <p:spPr bwMode="auto">
          <a:xfrm>
            <a:off x="252239" y="4604190"/>
            <a:ext cx="6984777" cy="1763121"/>
          </a:xfrm>
          <a:prstGeom prst="rect">
            <a:avLst/>
          </a:prstGeom>
          <a:noFill/>
          <a:ln w="9525">
            <a:noFill/>
            <a:miter lim="800000"/>
            <a:headEnd/>
            <a:tailEnd/>
          </a:ln>
          <a:effectLst/>
        </p:spPr>
        <p:txBody>
          <a:bodyPr vert="horz" wrap="square" lIns="100150" tIns="50075" rIns="100150" bIns="50075" numCol="1" anchor="ctr" anchorCtr="0" compatLnSpc="1">
            <a:prstTxWarp prst="textNoShape">
              <a:avLst/>
            </a:prstTxWarp>
            <a:spAutoFit/>
          </a:bodyPr>
          <a:lstStyle/>
          <a:p>
            <a:pPr indent="500752" algn="just" fontAlgn="base">
              <a:spcBef>
                <a:spcPct val="0"/>
              </a:spcBef>
              <a:spcAft>
                <a:spcPct val="0"/>
              </a:spcAft>
              <a:buFontTx/>
              <a:buChar char="•"/>
            </a:pPr>
            <a:r>
              <a:rPr lang="uk-UA" sz="1800" dirty="0">
                <a:latin typeface="Times New Roman" pitchFamily="18" charset="0"/>
                <a:cs typeface="Times New Roman" pitchFamily="18" charset="0"/>
              </a:rPr>
              <a:t>У Харкові прощаються із загиблою на Донбасі кулеметницею «Відьмою» [Електронний ресурс]. – Режим доступу: </a:t>
            </a:r>
            <a:r>
              <a:rPr lang="uk-UA" sz="1800" u="sng" dirty="0">
                <a:latin typeface="Times New Roman" pitchFamily="18" charset="0"/>
                <a:cs typeface="Times New Roman" pitchFamily="18" charset="0"/>
                <a:hlinkClick r:id="rId8"/>
              </a:rPr>
              <a:t>http://</a:t>
            </a:r>
            <a:r>
              <a:rPr lang="uk-UA" sz="1800" u="sng" dirty="0" smtClean="0">
                <a:latin typeface="Times New Roman" pitchFamily="18" charset="0"/>
                <a:cs typeface="Times New Roman" pitchFamily="18" charset="0"/>
                <a:hlinkClick r:id="rId8"/>
              </a:rPr>
              <a:t>surl.li/jrgf</a:t>
            </a:r>
            <a:endParaRPr lang="uk-UA" sz="1800" u="sng" dirty="0" smtClean="0">
              <a:latin typeface="Times New Roman" pitchFamily="18" charset="0"/>
              <a:cs typeface="Times New Roman" pitchFamily="18" charset="0"/>
            </a:endParaRPr>
          </a:p>
          <a:p>
            <a:pPr indent="500752" algn="just" fontAlgn="base">
              <a:spcBef>
                <a:spcPct val="0"/>
              </a:spcBef>
              <a:spcAft>
                <a:spcPct val="0"/>
              </a:spcAft>
              <a:buFontTx/>
              <a:buChar char="•"/>
            </a:pPr>
            <a:r>
              <a:rPr lang="uk-UA" sz="1800" dirty="0">
                <a:latin typeface="Times New Roman" pitchFamily="18" charset="0"/>
                <a:cs typeface="Times New Roman" pitchFamily="18" charset="0"/>
              </a:rPr>
              <a:t>«Нам дуже важко без мами»: Яну Червону нагородили орденом «Народний герой України» (посмертно) : репортаж із церемонії у Харкові [Електронний ресурс] // </a:t>
            </a:r>
            <a:r>
              <a:rPr lang="uk-UA" sz="1800" dirty="0" smtClean="0">
                <a:latin typeface="Times New Roman" pitchFamily="18" charset="0"/>
                <a:cs typeface="Times New Roman" pitchFamily="18" charset="0"/>
              </a:rPr>
              <a:t>Цензор. НЕТ. </a:t>
            </a:r>
            <a:r>
              <a:rPr lang="uk-UA" sz="1800" dirty="0">
                <a:latin typeface="Times New Roman" pitchFamily="18" charset="0"/>
                <a:cs typeface="Times New Roman" pitchFamily="18" charset="0"/>
              </a:rPr>
              <a:t>– 2019. – </a:t>
            </a:r>
            <a:r>
              <a:rPr lang="uk-UA" sz="1800" dirty="0" smtClean="0">
                <a:latin typeface="Times New Roman" pitchFamily="18" charset="0"/>
                <a:cs typeface="Times New Roman" pitchFamily="18" charset="0"/>
              </a:rPr>
              <a:t>12 квіт</a:t>
            </a:r>
            <a:r>
              <a:rPr lang="uk-UA" sz="1800" dirty="0">
                <a:latin typeface="Times New Roman" pitchFamily="18" charset="0"/>
                <a:cs typeface="Times New Roman" pitchFamily="18" charset="0"/>
              </a:rPr>
              <a:t>. – Режим доступу: </a:t>
            </a:r>
            <a:r>
              <a:rPr lang="uk-UA" sz="1800" u="sng" dirty="0">
                <a:latin typeface="Times New Roman" pitchFamily="18" charset="0"/>
                <a:cs typeface="Times New Roman" pitchFamily="18" charset="0"/>
                <a:hlinkClick r:id="rId9"/>
              </a:rPr>
              <a:t>http://</a:t>
            </a:r>
            <a:r>
              <a:rPr lang="uk-UA" sz="1800" u="sng" dirty="0" smtClean="0">
                <a:latin typeface="Times New Roman" pitchFamily="18" charset="0"/>
                <a:cs typeface="Times New Roman" pitchFamily="18" charset="0"/>
                <a:hlinkClick r:id="rId9"/>
              </a:rPr>
              <a:t>surl.li/jtfc</a:t>
            </a:r>
            <a:endParaRPr lang="ru-RU" sz="1800" dirty="0">
              <a:latin typeface="Times New Roman" pitchFamily="18" charset="0"/>
              <a:cs typeface="Times New Roman" pitchFamily="18" charset="0"/>
            </a:endParaRPr>
          </a:p>
        </p:txBody>
      </p:sp>
      <p:pic>
        <p:nvPicPr>
          <p:cNvPr id="6" name="Рисунок 5" descr="Яна Червона загинула на Донбасі 2 квітня / фото facebook.com"/>
          <p:cNvPicPr/>
          <p:nvPr/>
        </p:nvPicPr>
        <p:blipFill>
          <a:blip r:embed="rId10" cstate="print"/>
          <a:srcRect/>
          <a:stretch>
            <a:fillRect/>
          </a:stretch>
        </p:blipFill>
        <p:spPr bwMode="auto">
          <a:xfrm>
            <a:off x="252240" y="6624813"/>
            <a:ext cx="3024336" cy="2232247"/>
          </a:xfrm>
          <a:prstGeom prst="rect">
            <a:avLst/>
          </a:prstGeom>
          <a:ln>
            <a:noFill/>
          </a:ln>
          <a:effectLst/>
        </p:spPr>
      </p:pic>
      <p:pic>
        <p:nvPicPr>
          <p:cNvPr id="7" name="Рисунок 6" descr="Путь от домохозяйки до пулеметчицы: история добровольца из Харькова Яны Червоной (ФОТО), фото-3"/>
          <p:cNvPicPr/>
          <p:nvPr/>
        </p:nvPicPr>
        <p:blipFill>
          <a:blip r:embed="rId11" cstate="print"/>
          <a:srcRect/>
          <a:stretch>
            <a:fillRect/>
          </a:stretch>
        </p:blipFill>
        <p:spPr bwMode="auto">
          <a:xfrm>
            <a:off x="2844527" y="6624813"/>
            <a:ext cx="1800201" cy="2232247"/>
          </a:xfrm>
          <a:prstGeom prst="rect">
            <a:avLst/>
          </a:prstGeom>
          <a:ln>
            <a:noFill/>
          </a:ln>
          <a:effectLst/>
        </p:spPr>
      </p:pic>
      <p:sp>
        <p:nvSpPr>
          <p:cNvPr id="43011" name="Rectangle 3"/>
          <p:cNvSpPr>
            <a:spLocks noChangeArrowheads="1"/>
          </p:cNvSpPr>
          <p:nvPr/>
        </p:nvSpPr>
        <p:spPr bwMode="auto">
          <a:xfrm>
            <a:off x="3678822" y="23298"/>
            <a:ext cx="203625" cy="410604"/>
          </a:xfrm>
          <a:prstGeom prst="rect">
            <a:avLst/>
          </a:prstGeom>
          <a:noFill/>
          <a:ln w="9525">
            <a:noFill/>
            <a:miter lim="800000"/>
            <a:headEnd/>
            <a:tailEnd/>
          </a:ln>
          <a:effectLst/>
        </p:spPr>
        <p:txBody>
          <a:bodyPr vert="horz" wrap="none" lIns="100150" tIns="50075" rIns="100150" bIns="50075" numCol="1" anchor="ctr" anchorCtr="0" compatLnSpc="1">
            <a:prstTxWarp prst="textNoShape">
              <a:avLst/>
            </a:prstTxWarp>
            <a:spAutoFit/>
          </a:bodyPr>
          <a:lstStyle/>
          <a:p>
            <a:pPr algn="just" fontAlgn="base">
              <a:spcBef>
                <a:spcPct val="0"/>
              </a:spcBef>
              <a:spcAft>
                <a:spcPct val="0"/>
              </a:spcAft>
            </a:pPr>
            <a:endParaRPr lang="uk-UA" dirty="0" smtClean="0">
              <a:latin typeface="Arial" pitchFamily="34" charset="0"/>
            </a:endParaRPr>
          </a:p>
        </p:txBody>
      </p:sp>
      <p:sp>
        <p:nvSpPr>
          <p:cNvPr id="43012" name="Rectangle 4"/>
          <p:cNvSpPr>
            <a:spLocks noChangeArrowheads="1"/>
          </p:cNvSpPr>
          <p:nvPr/>
        </p:nvSpPr>
        <p:spPr bwMode="auto">
          <a:xfrm>
            <a:off x="252239" y="9068688"/>
            <a:ext cx="6984777" cy="932125"/>
          </a:xfrm>
          <a:prstGeom prst="rect">
            <a:avLst/>
          </a:prstGeom>
          <a:noFill/>
          <a:ln w="9525">
            <a:noFill/>
            <a:miter lim="800000"/>
            <a:headEnd/>
            <a:tailEnd/>
          </a:ln>
          <a:effectLst/>
        </p:spPr>
        <p:txBody>
          <a:bodyPr vert="horz" wrap="square" lIns="100150" tIns="50075" rIns="100150" bIns="50075" numCol="1" anchor="ctr" anchorCtr="0" compatLnSpc="1">
            <a:prstTxWarp prst="textNoShape">
              <a:avLst/>
            </a:prstTxWarp>
            <a:spAutoFit/>
          </a:bodyPr>
          <a:lstStyle/>
          <a:p>
            <a:pPr indent="500752" algn="just" fontAlgn="base">
              <a:spcBef>
                <a:spcPct val="0"/>
              </a:spcBef>
              <a:spcAft>
                <a:spcPct val="0"/>
              </a:spcAft>
              <a:buFont typeface="Arial" pitchFamily="34" charset="0"/>
              <a:buChar char="•"/>
            </a:pPr>
            <a:r>
              <a:rPr kumimoji="0" lang="uk-UA"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Волонтерка и </a:t>
            </a:r>
            <a:r>
              <a:rPr kumimoji="0" lang="uk-UA" sz="1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женщина-воин</a:t>
            </a:r>
            <a:r>
              <a:rPr kumimoji="0" lang="uk-UA"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a:t>
            </a:r>
            <a:r>
              <a:rPr kumimoji="0" lang="uk-UA" sz="1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Харькове</a:t>
            </a:r>
            <a:r>
              <a:rPr kumimoji="0" lang="uk-UA"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1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открыли</a:t>
            </a:r>
            <a:r>
              <a:rPr kumimoji="0" lang="uk-UA"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1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мемориальную</a:t>
            </a:r>
            <a:r>
              <a:rPr kumimoji="0" lang="uk-UA"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1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доску</a:t>
            </a:r>
            <a:r>
              <a:rPr kumimoji="0" lang="uk-UA"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Яне </a:t>
            </a:r>
            <a:r>
              <a:rPr kumimoji="0" lang="uk-UA" sz="1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Червоной</a:t>
            </a:r>
            <a:r>
              <a:rPr kumimoji="0" lang="uk-UA"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1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Электронный</a:t>
            </a:r>
            <a:r>
              <a:rPr kumimoji="0" lang="uk-UA"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ресурс]. – Режим </a:t>
            </a:r>
            <a:r>
              <a:rPr kumimoji="0" lang="uk-UA" sz="1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доступа</a:t>
            </a:r>
            <a:r>
              <a:rPr kumimoji="0" lang="uk-UA"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12"/>
              </a:rPr>
              <a:t>http://surl.li/jter</a:t>
            </a:r>
            <a:endParaRPr lang="uk-UA" sz="28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252239" y="2803989"/>
            <a:ext cx="6984777" cy="1486123"/>
          </a:xfrm>
          <a:prstGeom prst="rect">
            <a:avLst/>
          </a:prstGeom>
          <a:noFill/>
          <a:ln w="9525">
            <a:noFill/>
            <a:miter lim="800000"/>
            <a:headEnd/>
            <a:tailEnd/>
          </a:ln>
          <a:effectLst/>
        </p:spPr>
        <p:txBody>
          <a:bodyPr vert="horz" wrap="square" lIns="100150" tIns="50075" rIns="100150" bIns="50075" numCol="1" anchor="ctr" anchorCtr="0" compatLnSpc="1">
            <a:prstTxWarp prst="textNoShape">
              <a:avLst/>
            </a:prstTxWarp>
            <a:spAutoFit/>
          </a:bodyPr>
          <a:lstStyle/>
          <a:p>
            <a:pPr indent="500752" algn="just">
              <a:buFont typeface="Arial" pitchFamily="34" charset="0"/>
              <a:buChar char="•"/>
            </a:pPr>
            <a:r>
              <a:rPr lang="uk-UA" sz="1800" dirty="0">
                <a:latin typeface="Times New Roman" pitchFamily="18" charset="0"/>
                <a:cs typeface="Times New Roman" pitchFamily="18" charset="0"/>
              </a:rPr>
              <a:t>В </a:t>
            </a:r>
            <a:r>
              <a:rPr lang="uk-UA" sz="1800" dirty="0" err="1">
                <a:latin typeface="Times New Roman" pitchFamily="18" charset="0"/>
                <a:cs typeface="Times New Roman" pitchFamily="18" charset="0"/>
              </a:rPr>
              <a:t>Донецкой</a:t>
            </a:r>
            <a:r>
              <a:rPr lang="uk-UA" sz="1800" dirty="0">
                <a:latin typeface="Times New Roman" pitchFamily="18" charset="0"/>
                <a:cs typeface="Times New Roman" pitchFamily="18" charset="0"/>
              </a:rPr>
              <a:t> </a:t>
            </a:r>
            <a:r>
              <a:rPr lang="uk-UA" sz="1800" dirty="0" err="1">
                <a:latin typeface="Times New Roman" pitchFamily="18" charset="0"/>
                <a:cs typeface="Times New Roman" pitchFamily="18" charset="0"/>
              </a:rPr>
              <a:t>области</a:t>
            </a:r>
            <a:r>
              <a:rPr lang="uk-UA" sz="1800" dirty="0">
                <a:latin typeface="Times New Roman" pitchFamily="18" charset="0"/>
                <a:cs typeface="Times New Roman" pitchFamily="18" charset="0"/>
              </a:rPr>
              <a:t> </a:t>
            </a:r>
            <a:r>
              <a:rPr lang="uk-UA" sz="1800" dirty="0" err="1">
                <a:latin typeface="Times New Roman" pitchFamily="18" charset="0"/>
                <a:cs typeface="Times New Roman" pitchFamily="18" charset="0"/>
              </a:rPr>
              <a:t>хотят</a:t>
            </a:r>
            <a:r>
              <a:rPr lang="uk-UA" sz="1800" dirty="0">
                <a:latin typeface="Times New Roman" pitchFamily="18" charset="0"/>
                <a:cs typeface="Times New Roman" pitchFamily="18" charset="0"/>
              </a:rPr>
              <a:t> </a:t>
            </a:r>
            <a:r>
              <a:rPr lang="uk-UA" sz="1800" dirty="0" err="1">
                <a:latin typeface="Times New Roman" pitchFamily="18" charset="0"/>
                <a:cs typeface="Times New Roman" pitchFamily="18" charset="0"/>
              </a:rPr>
              <a:t>переименовать</a:t>
            </a:r>
            <a:r>
              <a:rPr lang="uk-UA" sz="1800" dirty="0">
                <a:latin typeface="Times New Roman" pitchFamily="18" charset="0"/>
                <a:cs typeface="Times New Roman" pitchFamily="18" charset="0"/>
              </a:rPr>
              <a:t> сквер в честь </a:t>
            </a:r>
            <a:r>
              <a:rPr lang="uk-UA" sz="1800" dirty="0" err="1">
                <a:latin typeface="Times New Roman" pitchFamily="18" charset="0"/>
                <a:cs typeface="Times New Roman" pitchFamily="18" charset="0"/>
              </a:rPr>
              <a:t>Яны</a:t>
            </a:r>
            <a:r>
              <a:rPr lang="uk-UA" sz="1800" dirty="0">
                <a:latin typeface="Times New Roman" pitchFamily="18" charset="0"/>
                <a:cs typeface="Times New Roman" pitchFamily="18" charset="0"/>
              </a:rPr>
              <a:t> </a:t>
            </a:r>
            <a:r>
              <a:rPr lang="uk-UA" sz="1800" dirty="0" err="1">
                <a:latin typeface="Times New Roman" pitchFamily="18" charset="0"/>
                <a:cs typeface="Times New Roman" pitchFamily="18" charset="0"/>
              </a:rPr>
              <a:t>Червоной</a:t>
            </a:r>
            <a:r>
              <a:rPr lang="uk-UA" sz="1800" dirty="0">
                <a:latin typeface="Times New Roman" pitchFamily="18" charset="0"/>
                <a:cs typeface="Times New Roman" pitchFamily="18" charset="0"/>
              </a:rPr>
              <a:t> [</a:t>
            </a:r>
            <a:r>
              <a:rPr lang="uk-UA" sz="1800" dirty="0" err="1">
                <a:latin typeface="Times New Roman" pitchFamily="18" charset="0"/>
                <a:cs typeface="Times New Roman" pitchFamily="18" charset="0"/>
              </a:rPr>
              <a:t>Электронный</a:t>
            </a:r>
            <a:r>
              <a:rPr lang="uk-UA" sz="1800" dirty="0">
                <a:latin typeface="Times New Roman" pitchFamily="18" charset="0"/>
                <a:cs typeface="Times New Roman" pitchFamily="18" charset="0"/>
              </a:rPr>
              <a:t> ресурс]. – Режим </a:t>
            </a:r>
            <a:r>
              <a:rPr lang="uk-UA" sz="1800" dirty="0" err="1">
                <a:latin typeface="Times New Roman" pitchFamily="18" charset="0"/>
                <a:cs typeface="Times New Roman" pitchFamily="18" charset="0"/>
              </a:rPr>
              <a:t>доступа</a:t>
            </a:r>
            <a:r>
              <a:rPr lang="uk-UA" sz="1800" dirty="0">
                <a:latin typeface="Times New Roman" pitchFamily="18" charset="0"/>
                <a:cs typeface="Times New Roman" pitchFamily="18" charset="0"/>
              </a:rPr>
              <a:t>: </a:t>
            </a:r>
            <a:r>
              <a:rPr lang="uk-UA" sz="1800" u="sng" dirty="0">
                <a:latin typeface="Times New Roman" pitchFamily="18" charset="0"/>
                <a:cs typeface="Times New Roman" pitchFamily="18" charset="0"/>
                <a:hlinkClick r:id="rId2"/>
              </a:rPr>
              <a:t>http://</a:t>
            </a:r>
            <a:r>
              <a:rPr lang="uk-UA" sz="1800" u="sng" dirty="0" smtClean="0">
                <a:latin typeface="Times New Roman" pitchFamily="18" charset="0"/>
                <a:cs typeface="Times New Roman" pitchFamily="18" charset="0"/>
                <a:hlinkClick r:id="rId2"/>
              </a:rPr>
              <a:t>surl.li/jtev</a:t>
            </a:r>
            <a:endParaRPr lang="uk-UA" sz="1800" u="sng" dirty="0">
              <a:latin typeface="Times New Roman" pitchFamily="18" charset="0"/>
              <a:cs typeface="Times New Roman" pitchFamily="18" charset="0"/>
            </a:endParaRPr>
          </a:p>
          <a:p>
            <a:pPr indent="500752" algn="just">
              <a:buFont typeface="Arial" pitchFamily="34" charset="0"/>
              <a:buChar char="•"/>
            </a:pPr>
            <a:r>
              <a:rPr lang="ru-RU" sz="1800" dirty="0" err="1">
                <a:latin typeface="Times New Roman" pitchFamily="18" charset="0"/>
                <a:cs typeface="Times New Roman" pitchFamily="18" charset="0"/>
              </a:rPr>
              <a:t>Жіночий</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Ветеранський</a:t>
            </a:r>
            <a:r>
              <a:rPr lang="ru-RU" sz="1800" dirty="0">
                <a:latin typeface="Times New Roman" pitchFamily="18" charset="0"/>
                <a:cs typeface="Times New Roman" pitchFamily="18" charset="0"/>
              </a:rPr>
              <a:t> Рух </a:t>
            </a:r>
            <a:r>
              <a:rPr lang="ru-RU" sz="1800" dirty="0" smtClean="0">
                <a:latin typeface="Times New Roman" pitchFamily="18" charset="0"/>
                <a:cs typeface="Times New Roman" pitchFamily="18" charset="0"/>
              </a:rPr>
              <a:t>– </a:t>
            </a:r>
            <a:r>
              <a:rPr lang="ru-RU" sz="1800" dirty="0" err="1">
                <a:latin typeface="Times New Roman" pitchFamily="18" charset="0"/>
                <a:cs typeface="Times New Roman" pitchFamily="18" charset="0"/>
              </a:rPr>
              <a:t>Історії</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жінок</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які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загинули</a:t>
            </a:r>
            <a:r>
              <a:rPr lang="ru-RU" sz="1800" dirty="0">
                <a:latin typeface="Times New Roman" pitchFamily="18" charset="0"/>
                <a:cs typeface="Times New Roman" pitchFamily="18" charset="0"/>
              </a:rPr>
              <a:t> </a:t>
            </a:r>
            <a:r>
              <a:rPr lang="uk-UA" sz="1800" dirty="0">
                <a:latin typeface="Times New Roman" pitchFamily="18" charset="0"/>
                <a:cs typeface="Times New Roman" pitchFamily="18" charset="0"/>
              </a:rPr>
              <a:t> за Україну. Яна Червона «Відьма».</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Електронний</a:t>
            </a:r>
            <a:r>
              <a:rPr lang="ru-RU" sz="1800" dirty="0">
                <a:latin typeface="Times New Roman" pitchFamily="18" charset="0"/>
                <a:cs typeface="Times New Roman" pitchFamily="18" charset="0"/>
              </a:rPr>
              <a:t> ресурс]: </a:t>
            </a:r>
            <a:r>
              <a:rPr lang="uk-UA" sz="1800" dirty="0">
                <a:latin typeface="Times New Roman" pitchFamily="18" charset="0"/>
                <a:cs typeface="Times New Roman" pitchFamily="18" charset="0"/>
              </a:rPr>
              <a:t>відео // </a:t>
            </a:r>
            <a:r>
              <a:rPr lang="uk-UA" sz="1800" dirty="0" err="1">
                <a:latin typeface="Times New Roman" pitchFamily="18" charset="0"/>
                <a:cs typeface="Times New Roman" pitchFamily="18" charset="0"/>
              </a:rPr>
              <a:t>YouTube</a:t>
            </a:r>
            <a:r>
              <a:rPr lang="uk-UA" sz="1800" dirty="0">
                <a:latin typeface="Times New Roman" pitchFamily="18" charset="0"/>
                <a:cs typeface="Times New Roman" pitchFamily="18" charset="0"/>
              </a:rPr>
              <a:t>.</a:t>
            </a:r>
            <a:r>
              <a:rPr lang="ru-RU" sz="1800" dirty="0">
                <a:latin typeface="Times New Roman" pitchFamily="18" charset="0"/>
                <a:cs typeface="Times New Roman" pitchFamily="18" charset="0"/>
              </a:rPr>
              <a:t> – Режим доступу: </a:t>
            </a:r>
            <a:r>
              <a:rPr lang="uk-UA" sz="1800" u="sng" dirty="0">
                <a:latin typeface="Times New Roman" pitchFamily="18" charset="0"/>
                <a:cs typeface="Times New Roman" pitchFamily="18" charset="0"/>
                <a:hlinkClick r:id="rId3"/>
              </a:rPr>
              <a:t>https://</a:t>
            </a:r>
            <a:r>
              <a:rPr lang="uk-UA" sz="1800" u="sng" dirty="0" smtClean="0">
                <a:latin typeface="Times New Roman" pitchFamily="18" charset="0"/>
                <a:cs typeface="Times New Roman" pitchFamily="18" charset="0"/>
                <a:hlinkClick r:id="rId3"/>
              </a:rPr>
              <a:t>cutt.ly/gkjyjIX</a:t>
            </a:r>
            <a:endParaRPr lang="ru-RU" sz="1800" dirty="0">
              <a:latin typeface="Times New Roman" pitchFamily="18" charset="0"/>
              <a:cs typeface="Times New Roman" pitchFamily="18" charset="0"/>
            </a:endParaRPr>
          </a:p>
        </p:txBody>
      </p:sp>
      <p:pic>
        <p:nvPicPr>
          <p:cNvPr id="3" name="Рисунок 2" descr="Путь от домохозяйки до пулеметчицы: история добровольца из Харькова Яны Червоной (ФОТО), фото-5"/>
          <p:cNvPicPr/>
          <p:nvPr/>
        </p:nvPicPr>
        <p:blipFill>
          <a:blip r:embed="rId4" cstate="print"/>
          <a:srcRect/>
          <a:stretch>
            <a:fillRect/>
          </a:stretch>
        </p:blipFill>
        <p:spPr bwMode="auto">
          <a:xfrm>
            <a:off x="900312" y="288108"/>
            <a:ext cx="2736304" cy="2016224"/>
          </a:xfrm>
          <a:prstGeom prst="rect">
            <a:avLst/>
          </a:prstGeom>
          <a:ln>
            <a:noFill/>
          </a:ln>
          <a:effectLst/>
        </p:spPr>
      </p:pic>
      <p:pic>
        <p:nvPicPr>
          <p:cNvPr id="4" name="Рисунок 3" descr="Путь от домохозяйки до пулеметчицы: история добровольца из Харькова Яны Червоной (ФОТО), фото-9"/>
          <p:cNvPicPr/>
          <p:nvPr/>
        </p:nvPicPr>
        <p:blipFill>
          <a:blip r:embed="rId5" cstate="print"/>
          <a:srcRect/>
          <a:stretch>
            <a:fillRect/>
          </a:stretch>
        </p:blipFill>
        <p:spPr bwMode="auto">
          <a:xfrm>
            <a:off x="3996654" y="288108"/>
            <a:ext cx="2880321" cy="2016224"/>
          </a:xfrm>
          <a:prstGeom prst="rect">
            <a:avLst/>
          </a:prstGeom>
          <a:ln>
            <a:noFill/>
          </a:ln>
          <a:effectLst/>
        </p:spPr>
      </p:pic>
      <p:pic>
        <p:nvPicPr>
          <p:cNvPr id="5" name="Рисунок 4" descr="Путь от домохозяйки до пулеметчицы: история добровольца из Харькова Яны Червоной (ФОТО), фото-6"/>
          <p:cNvPicPr/>
          <p:nvPr/>
        </p:nvPicPr>
        <p:blipFill>
          <a:blip r:embed="rId6" cstate="print"/>
          <a:srcRect/>
          <a:stretch>
            <a:fillRect/>
          </a:stretch>
        </p:blipFill>
        <p:spPr bwMode="auto">
          <a:xfrm>
            <a:off x="972320" y="4536581"/>
            <a:ext cx="3240361" cy="2448272"/>
          </a:xfrm>
          <a:prstGeom prst="rect">
            <a:avLst/>
          </a:prstGeom>
          <a:ln>
            <a:noFill/>
          </a:ln>
          <a:effectLst/>
        </p:spPr>
      </p:pic>
      <p:pic>
        <p:nvPicPr>
          <p:cNvPr id="6" name="Рисунок 5" descr="C:\Users\пользователь_lib\Desktop\650x886.jpg"/>
          <p:cNvPicPr/>
          <p:nvPr/>
        </p:nvPicPr>
        <p:blipFill>
          <a:blip r:embed="rId7" cstate="print"/>
          <a:srcRect t="11407"/>
          <a:stretch>
            <a:fillRect/>
          </a:stretch>
        </p:blipFill>
        <p:spPr bwMode="auto">
          <a:xfrm>
            <a:off x="4428706" y="4536581"/>
            <a:ext cx="2113022" cy="2448272"/>
          </a:xfrm>
          <a:prstGeom prst="rect">
            <a:avLst/>
          </a:prstGeom>
          <a:ln>
            <a:noFill/>
          </a:ln>
          <a:effectLst/>
        </p:spPr>
      </p:pic>
      <p:pic>
        <p:nvPicPr>
          <p:cNvPr id="7" name="Рисунок 6" descr="Яну Червону похоронят на 18-м кладбище на Аллее героев. Фото: Сергей Козлов"/>
          <p:cNvPicPr/>
          <p:nvPr/>
        </p:nvPicPr>
        <p:blipFill>
          <a:blip r:embed="rId8" cstate="print"/>
          <a:srcRect/>
          <a:stretch>
            <a:fillRect/>
          </a:stretch>
        </p:blipFill>
        <p:spPr bwMode="auto">
          <a:xfrm>
            <a:off x="1908425" y="7344892"/>
            <a:ext cx="4032448" cy="2520281"/>
          </a:xfrm>
          <a:prstGeom prst="rect">
            <a:avLst/>
          </a:prstGeom>
          <a:ln>
            <a:noFill/>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Рисунок 22" descr="Нет описания фото."/>
          <p:cNvPicPr>
            <a:picLocks noChangeAspect="1" noChangeArrowheads="1"/>
          </p:cNvPicPr>
          <p:nvPr/>
        </p:nvPicPr>
        <p:blipFill>
          <a:blip r:embed="rId2" cstate="print"/>
          <a:srcRect r="13490"/>
          <a:stretch>
            <a:fillRect/>
          </a:stretch>
        </p:blipFill>
        <p:spPr bwMode="auto">
          <a:xfrm>
            <a:off x="252241" y="288109"/>
            <a:ext cx="4176464" cy="1224136"/>
          </a:xfrm>
          <a:prstGeom prst="rect">
            <a:avLst/>
          </a:prstGeom>
          <a:noFill/>
        </p:spPr>
      </p:pic>
      <p:sp>
        <p:nvSpPr>
          <p:cNvPr id="29700" name="Rectangle 4"/>
          <p:cNvSpPr>
            <a:spLocks noChangeArrowheads="1"/>
          </p:cNvSpPr>
          <p:nvPr/>
        </p:nvSpPr>
        <p:spPr bwMode="auto">
          <a:xfrm>
            <a:off x="396255" y="395024"/>
            <a:ext cx="2736304" cy="720529"/>
          </a:xfrm>
          <a:prstGeom prst="rect">
            <a:avLst/>
          </a:prstGeom>
          <a:noFill/>
          <a:ln w="9525">
            <a:noFill/>
            <a:miter lim="800000"/>
            <a:headEnd/>
            <a:tailEnd/>
          </a:ln>
          <a:effectLst/>
        </p:spPr>
        <p:txBody>
          <a:bodyPr vert="horz" wrap="square" lIns="100150" tIns="50075" rIns="100150" bIns="50075" numCol="1" anchor="ctr" anchorCtr="0" compatLnSpc="1">
            <a:prstTxWarp prst="textNoShape">
              <a:avLst/>
            </a:prstTxWarp>
            <a:spAutoFit/>
          </a:bodyPr>
          <a:lstStyle/>
          <a:p>
            <a:pPr algn="ctr" fontAlgn="base">
              <a:spcBef>
                <a:spcPct val="0"/>
              </a:spcBef>
              <a:spcAft>
                <a:spcPct val="0"/>
              </a:spcAft>
            </a:pPr>
            <a:r>
              <a:rPr kumimoji="0" lang="uk-UA"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uk-UA"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Народний Герой України</a:t>
            </a:r>
            <a:r>
              <a:rPr kumimoji="0" lang="uk-UA" b="1" i="0" u="none" strike="noStrike" cap="none" normalizeH="0" baseline="0" dirty="0" smtClean="0">
                <a:ln>
                  <a:noFill/>
                </a:ln>
                <a:solidFill>
                  <a:schemeClr val="tx1"/>
                </a:solidFill>
                <a:effectLst/>
                <a:latin typeface="Calibri"/>
                <a:ea typeface="Calibri" pitchFamily="34" charset="0"/>
                <a:cs typeface="Times New Roman" pitchFamily="18" charset="0"/>
              </a:rPr>
              <a:t>»</a:t>
            </a:r>
            <a:endParaRPr lang="uk-UA" sz="2200" dirty="0" smtClean="0">
              <a:latin typeface="Arial" pitchFamily="34" charset="0"/>
            </a:endParaRPr>
          </a:p>
        </p:txBody>
      </p:sp>
      <p:sp>
        <p:nvSpPr>
          <p:cNvPr id="35842" name="Rectangle 2"/>
          <p:cNvSpPr>
            <a:spLocks noChangeArrowheads="1"/>
          </p:cNvSpPr>
          <p:nvPr/>
        </p:nvSpPr>
        <p:spPr bwMode="auto">
          <a:xfrm>
            <a:off x="3" y="23298"/>
            <a:ext cx="203625" cy="410604"/>
          </a:xfrm>
          <a:prstGeom prst="rect">
            <a:avLst/>
          </a:prstGeom>
          <a:noFill/>
          <a:ln w="9525">
            <a:noFill/>
            <a:miter lim="800000"/>
            <a:headEnd/>
            <a:tailEnd/>
          </a:ln>
          <a:effectLst/>
        </p:spPr>
        <p:txBody>
          <a:bodyPr vert="horz" wrap="none" lIns="100150" tIns="50075" rIns="100150" bIns="50075" numCol="1" anchor="ctr" anchorCtr="0" compatLnSpc="1">
            <a:prstTxWarp prst="textNoShape">
              <a:avLst/>
            </a:prstTxWarp>
            <a:spAutoFit/>
          </a:bodyPr>
          <a:lstStyle/>
          <a:p>
            <a:endParaRPr lang="ru-RU"/>
          </a:p>
        </p:txBody>
      </p:sp>
      <p:sp>
        <p:nvSpPr>
          <p:cNvPr id="35843" name="Rectangle 3"/>
          <p:cNvSpPr>
            <a:spLocks noChangeArrowheads="1"/>
          </p:cNvSpPr>
          <p:nvPr/>
        </p:nvSpPr>
        <p:spPr bwMode="auto">
          <a:xfrm>
            <a:off x="1836415" y="2664371"/>
            <a:ext cx="5472608" cy="1486123"/>
          </a:xfrm>
          <a:prstGeom prst="rect">
            <a:avLst/>
          </a:prstGeom>
          <a:noFill/>
          <a:ln w="9525">
            <a:noFill/>
            <a:miter lim="800000"/>
            <a:headEnd/>
            <a:tailEnd/>
          </a:ln>
          <a:effectLst/>
        </p:spPr>
        <p:txBody>
          <a:bodyPr vert="horz" wrap="square" lIns="100150" tIns="50075" rIns="100150" bIns="50075" numCol="1" anchor="ctr" anchorCtr="0" compatLnSpc="1">
            <a:prstTxWarp prst="textNoShape">
              <a:avLst/>
            </a:prstTxWarp>
            <a:spAutoFit/>
          </a:bodyPr>
          <a:lstStyle/>
          <a:p>
            <a:pPr algn="r"/>
            <a:r>
              <a:rPr lang="ru-RU" sz="1800" b="1" i="1" dirty="0">
                <a:latin typeface="Times New Roman" pitchFamily="18" charset="0"/>
                <a:cs typeface="Times New Roman" pitchFamily="18" charset="0"/>
              </a:rPr>
              <a:t>«</a:t>
            </a:r>
            <a:r>
              <a:rPr lang="uk-UA" sz="1800" b="1" i="1" dirty="0">
                <a:latin typeface="Times New Roman" pitchFamily="18" charset="0"/>
                <a:cs typeface="Times New Roman" pitchFamily="18" charset="0"/>
              </a:rPr>
              <a:t>Смерті  я не боявся, бо щиро хотів, щоб мої діти </a:t>
            </a:r>
            <a:endParaRPr lang="ru-RU" sz="1800" dirty="0">
              <a:latin typeface="Times New Roman" pitchFamily="18" charset="0"/>
              <a:cs typeface="Times New Roman" pitchFamily="18" charset="0"/>
            </a:endParaRPr>
          </a:p>
          <a:p>
            <a:pPr algn="r"/>
            <a:r>
              <a:rPr lang="uk-UA" sz="1800" b="1" i="1" dirty="0">
                <a:latin typeface="Times New Roman" pitchFamily="18" charset="0"/>
                <a:cs typeface="Times New Roman" pitchFamily="18" charset="0"/>
              </a:rPr>
              <a:t>та онуки дихали вільним повітрям. Зараз же я продовжую воювати, щоб смерті моїх бойових друзів не були марними</a:t>
            </a:r>
            <a:r>
              <a:rPr lang="ru-RU" sz="1800" b="1" i="1" dirty="0">
                <a:latin typeface="Times New Roman" pitchFamily="18" charset="0"/>
                <a:cs typeface="Times New Roman" pitchFamily="18" charset="0"/>
              </a:rPr>
              <a:t>» </a:t>
            </a:r>
            <a:endParaRPr lang="ru-RU" sz="1800" dirty="0">
              <a:latin typeface="Times New Roman" pitchFamily="18" charset="0"/>
              <a:cs typeface="Times New Roman" pitchFamily="18" charset="0"/>
            </a:endParaRPr>
          </a:p>
          <a:p>
            <a:pPr algn="r"/>
            <a:r>
              <a:rPr lang="uk-UA" sz="1800" b="1" i="1" dirty="0">
                <a:latin typeface="Times New Roman" pitchFamily="18" charset="0"/>
                <a:cs typeface="Times New Roman" pitchFamily="18" charset="0"/>
              </a:rPr>
              <a:t>(Григорій </a:t>
            </a:r>
            <a:r>
              <a:rPr lang="uk-UA" sz="1800" b="1" i="1" dirty="0" err="1">
                <a:latin typeface="Times New Roman" pitchFamily="18" charset="0"/>
                <a:cs typeface="Times New Roman" pitchFamily="18" charset="0"/>
              </a:rPr>
              <a:t>Сіваченко</a:t>
            </a:r>
            <a:r>
              <a:rPr lang="uk-UA" sz="1800" b="1" i="1" dirty="0">
                <a:latin typeface="Times New Roman" pitchFamily="18" charset="0"/>
                <a:cs typeface="Times New Roman" pitchFamily="18" charset="0"/>
              </a:rPr>
              <a:t>)</a:t>
            </a:r>
            <a:endParaRPr lang="ru-RU" sz="1800" dirty="0">
              <a:latin typeface="Times New Roman" pitchFamily="18" charset="0"/>
              <a:cs typeface="Times New Roman" pitchFamily="18" charset="0"/>
            </a:endParaRPr>
          </a:p>
        </p:txBody>
      </p:sp>
      <p:sp>
        <p:nvSpPr>
          <p:cNvPr id="45058" name="Rectangle 2"/>
          <p:cNvSpPr>
            <a:spLocks noChangeArrowheads="1"/>
          </p:cNvSpPr>
          <p:nvPr/>
        </p:nvSpPr>
        <p:spPr bwMode="auto">
          <a:xfrm>
            <a:off x="4068663" y="792163"/>
            <a:ext cx="3204568" cy="1516900"/>
          </a:xfrm>
          <a:prstGeom prst="rect">
            <a:avLst/>
          </a:prstGeom>
          <a:noFill/>
          <a:ln w="9525">
            <a:noFill/>
            <a:miter lim="800000"/>
            <a:headEnd/>
            <a:tailEnd/>
          </a:ln>
          <a:effectLst/>
        </p:spPr>
        <p:txBody>
          <a:bodyPr vert="horz" wrap="square" lIns="100150" tIns="50075" rIns="100150" bIns="50075" numCol="1" anchor="ctr" anchorCtr="0" compatLnSpc="1">
            <a:prstTxWarp prst="textNoShape">
              <a:avLst/>
            </a:prstTxWarp>
            <a:spAutoFit/>
          </a:bodyPr>
          <a:lstStyle/>
          <a:p>
            <a:pPr algn="r" fontAlgn="base">
              <a:spcBef>
                <a:spcPct val="0"/>
              </a:spcBef>
              <a:spcAft>
                <a:spcPct val="0"/>
              </a:spcAft>
            </a:pPr>
            <a:r>
              <a:rPr kumimoji="0" lang="uk-UA"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«Глиби патріотизму та</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p>
            <a:pPr lvl="0" algn="r" fontAlgn="base">
              <a:spcBef>
                <a:spcPct val="0"/>
              </a:spcBef>
              <a:spcAft>
                <a:spcPct val="0"/>
              </a:spcAft>
            </a:pPr>
            <a:r>
              <a:rPr kumimoji="0" lang="uk-UA"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найкращі сини України»</a:t>
            </a:r>
            <a:r>
              <a:rPr kumimoji="0" lang="ru-RU"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історія розвідника-добровольця </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p>
            <a:pPr lvl="0" algn="r" eaLnBrk="0" fontAlgn="base" hangingPunct="0">
              <a:spcBef>
                <a:spcPct val="0"/>
              </a:spcBef>
              <a:spcAft>
                <a:spcPct val="0"/>
              </a:spcAft>
            </a:pPr>
            <a:r>
              <a:rPr kumimoji="0" lang="uk-UA"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Григорія </a:t>
            </a:r>
            <a:r>
              <a:rPr kumimoji="0" lang="uk-UA" sz="1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Сіваченко</a:t>
            </a:r>
            <a:endParaRPr kumimoji="0" lang="uk-UA"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12" name="Рисунок 11" descr="http://www.silskivisti.kiev.ua/19755/pic/IMG_5292.jpg"/>
          <p:cNvPicPr>
            <a:picLocks noChangeAspect="1"/>
          </p:cNvPicPr>
          <p:nvPr/>
        </p:nvPicPr>
        <p:blipFill>
          <a:blip r:embed="rId3" cstate="print"/>
          <a:srcRect/>
          <a:stretch>
            <a:fillRect/>
          </a:stretch>
        </p:blipFill>
        <p:spPr bwMode="auto">
          <a:xfrm>
            <a:off x="4716735" y="6552803"/>
            <a:ext cx="2338702" cy="3168352"/>
          </a:xfrm>
          <a:prstGeom prst="rect">
            <a:avLst/>
          </a:prstGeom>
          <a:ln>
            <a:noFill/>
          </a:ln>
          <a:effectLst/>
        </p:spPr>
      </p:pic>
      <p:sp>
        <p:nvSpPr>
          <p:cNvPr id="45060" name="Rectangle 4"/>
          <p:cNvSpPr>
            <a:spLocks noChangeArrowheads="1"/>
          </p:cNvSpPr>
          <p:nvPr/>
        </p:nvSpPr>
        <p:spPr bwMode="auto">
          <a:xfrm>
            <a:off x="396255" y="4608587"/>
            <a:ext cx="6660529" cy="716681"/>
          </a:xfrm>
          <a:prstGeom prst="rect">
            <a:avLst/>
          </a:prstGeom>
          <a:noFill/>
          <a:ln w="9525">
            <a:noFill/>
            <a:miter lim="800000"/>
            <a:headEnd/>
            <a:tailEnd/>
          </a:ln>
          <a:effectLst/>
        </p:spPr>
        <p:txBody>
          <a:bodyPr vert="horz" wrap="square" lIns="100150" tIns="50075" rIns="100150" bIns="50075" numCol="1" anchor="ctr" anchorCtr="0" compatLnSpc="1">
            <a:prstTxWarp prst="textNoShape">
              <a:avLst/>
            </a:prstTxWarp>
            <a:spAutoFit/>
          </a:bodyPr>
          <a:lstStyle/>
          <a:p>
            <a:pPr algn="ctr" fontAlgn="base">
              <a:spcBef>
                <a:spcPct val="0"/>
              </a:spcBef>
              <a:spcAft>
                <a:spcPct val="0"/>
              </a:spcAft>
            </a:pPr>
            <a:r>
              <a:rPr kumimoji="0" lang="uk-UA" b="1" i="0" u="none" strike="noStrike" cap="none" normalizeH="0" baseline="0" dirty="0" smtClean="0">
                <a:ln>
                  <a:noFill/>
                </a:ln>
                <a:effectLst/>
                <a:latin typeface="Times New Roman" pitchFamily="18" charset="0"/>
                <a:ea typeface="Calibri" pitchFamily="34" charset="0"/>
                <a:cs typeface="Times New Roman" pitchFamily="18" charset="0"/>
              </a:rPr>
              <a:t>Григорій Владиславович </a:t>
            </a:r>
            <a:r>
              <a:rPr kumimoji="0" lang="uk-UA" b="1" i="0" u="none" strike="noStrike" cap="none" normalizeH="0" baseline="0" dirty="0" err="1" smtClean="0">
                <a:ln>
                  <a:noFill/>
                </a:ln>
                <a:effectLst/>
                <a:latin typeface="Times New Roman" pitchFamily="18" charset="0"/>
                <a:ea typeface="Calibri" pitchFamily="34" charset="0"/>
                <a:cs typeface="Times New Roman" pitchFamily="18" charset="0"/>
              </a:rPr>
              <a:t>Сіваченко</a:t>
            </a:r>
            <a:r>
              <a:rPr kumimoji="0" lang="uk-UA" b="1"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uk-UA" b="0" i="0" u="none" strike="noStrike" cap="none" normalizeH="0" baseline="0" dirty="0" smtClean="0">
                <a:ln>
                  <a:noFill/>
                </a:ln>
                <a:effectLst/>
                <a:latin typeface="Times New Roman" pitchFamily="18" charset="0"/>
                <a:ea typeface="Calibri" pitchFamily="34" charset="0"/>
                <a:cs typeface="Times New Roman" pitchFamily="18" charset="0"/>
              </a:rPr>
              <a:t>–</a:t>
            </a:r>
            <a:r>
              <a:rPr kumimoji="0" lang="uk-UA" b="1" i="0" u="none" strike="noStrike" cap="none" normalizeH="0" baseline="0" dirty="0" smtClean="0">
                <a:ln>
                  <a:noFill/>
                </a:ln>
                <a:effectLst/>
                <a:latin typeface="Times New Roman" pitchFamily="18" charset="0"/>
                <a:ea typeface="Calibri" pitchFamily="34" charset="0"/>
                <a:cs typeface="Times New Roman" pitchFamily="18" charset="0"/>
              </a:rPr>
              <a:t> капітан запасу ЗСУ, учасник російсько-української війни.</a:t>
            </a:r>
            <a:endParaRPr kumimoji="0" lang="uk-UA" b="0" i="0" u="none" strike="noStrike" cap="none" normalizeH="0" baseline="0" dirty="0" smtClean="0">
              <a:ln>
                <a:noFill/>
              </a:ln>
              <a:effectLst/>
              <a:latin typeface="Times New Roman" pitchFamily="18" charset="0"/>
              <a:cs typeface="Times New Roman" pitchFamily="18" charset="0"/>
            </a:endParaRPr>
          </a:p>
        </p:txBody>
      </p:sp>
      <p:sp>
        <p:nvSpPr>
          <p:cNvPr id="45062" name="Rectangle 6"/>
          <p:cNvSpPr>
            <a:spLocks noChangeArrowheads="1"/>
          </p:cNvSpPr>
          <p:nvPr/>
        </p:nvSpPr>
        <p:spPr bwMode="auto">
          <a:xfrm>
            <a:off x="3" y="23298"/>
            <a:ext cx="203625" cy="410604"/>
          </a:xfrm>
          <a:prstGeom prst="rect">
            <a:avLst/>
          </a:prstGeom>
          <a:noFill/>
          <a:ln w="9525">
            <a:noFill/>
            <a:miter lim="800000"/>
            <a:headEnd/>
            <a:tailEnd/>
          </a:ln>
          <a:effectLst/>
        </p:spPr>
        <p:txBody>
          <a:bodyPr vert="horz" wrap="none" lIns="100150" tIns="50075" rIns="100150" bIns="50075" numCol="1" anchor="ctr" anchorCtr="0" compatLnSpc="1">
            <a:prstTxWarp prst="textNoShape">
              <a:avLst/>
            </a:prstTxWarp>
            <a:spAutoFit/>
          </a:bodyPr>
          <a:lstStyle/>
          <a:p>
            <a:endParaRPr lang="ru-RU"/>
          </a:p>
        </p:txBody>
      </p:sp>
      <p:sp>
        <p:nvSpPr>
          <p:cNvPr id="45063" name="Rectangle 7"/>
          <p:cNvSpPr>
            <a:spLocks noChangeArrowheads="1"/>
          </p:cNvSpPr>
          <p:nvPr/>
        </p:nvSpPr>
        <p:spPr bwMode="auto">
          <a:xfrm>
            <a:off x="468263" y="5904731"/>
            <a:ext cx="4824535" cy="3794447"/>
          </a:xfrm>
          <a:prstGeom prst="rect">
            <a:avLst/>
          </a:prstGeom>
          <a:noFill/>
          <a:ln w="9525">
            <a:noFill/>
            <a:miter lim="800000"/>
            <a:headEnd/>
            <a:tailEnd/>
          </a:ln>
          <a:effectLst/>
        </p:spPr>
        <p:txBody>
          <a:bodyPr vert="horz" wrap="square" lIns="100150" tIns="50075" rIns="100150" bIns="50075" numCol="1" anchor="ctr" anchorCtr="0" compatLnSpc="1">
            <a:prstTxWarp prst="textNoShape">
              <a:avLst/>
            </a:prstTxWarp>
            <a:spAutoFit/>
          </a:bodyPr>
          <a:lstStyle/>
          <a:p>
            <a:pPr fontAlgn="base">
              <a:spcBef>
                <a:spcPct val="0"/>
              </a:spcBef>
              <a:spcAft>
                <a:spcPct val="0"/>
              </a:spcAft>
            </a:pPr>
            <a:r>
              <a:rPr kumimoji="0" lang="uk-UA"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Дата та місце народження: </a:t>
            </a:r>
            <a:r>
              <a:rPr kumimoji="0" lang="uk-UA"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місто Нижній Тагіл, Росія</a:t>
            </a:r>
            <a:r>
              <a:rPr kumimoji="0" lang="uk-UA"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uk-UA"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p>
            <a:pPr eaLnBrk="0" fontAlgn="base" hangingPunct="0">
              <a:spcBef>
                <a:spcPct val="0"/>
              </a:spcBef>
              <a:spcAft>
                <a:spcPct val="0"/>
              </a:spcAft>
            </a:pPr>
            <a:r>
              <a:rPr kumimoji="0" lang="uk-UA"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Проживає у місті Харків.</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p>
            <a:pPr eaLnBrk="0" fontAlgn="base" hangingPunct="0">
              <a:spcBef>
                <a:spcPct val="0"/>
              </a:spcBef>
              <a:spcAft>
                <a:spcPct val="0"/>
              </a:spcAft>
            </a:pPr>
            <a:r>
              <a:rPr kumimoji="0" lang="uk-UA"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Звання: </a:t>
            </a:r>
            <a:r>
              <a:rPr kumimoji="0" lang="uk-UA"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Капітан Збройних сил України</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p>
            <a:pPr eaLnBrk="0" fontAlgn="base" hangingPunct="0">
              <a:spcBef>
                <a:spcPct val="0"/>
              </a:spcBef>
              <a:spcAft>
                <a:spcPct val="0"/>
              </a:spcAft>
            </a:pPr>
            <a:r>
              <a:rPr kumimoji="0" lang="uk-UA"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Псевдо  </a:t>
            </a:r>
            <a:r>
              <a:rPr kumimoji="0" lang="uk-UA"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«Гора»</a:t>
            </a:r>
            <a:r>
              <a:rPr kumimoji="0" lang="uk-UA"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p>
            <a:pPr eaLnBrk="0" fontAlgn="base" hangingPunct="0">
              <a:spcBef>
                <a:spcPct val="0"/>
              </a:spcBef>
              <a:spcAft>
                <a:spcPct val="0"/>
              </a:spcAft>
            </a:pPr>
            <a:r>
              <a:rPr kumimoji="0" lang="uk-UA"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Військова служба</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p>
            <a:pPr eaLnBrk="0" fontAlgn="base" hangingPunct="0">
              <a:spcBef>
                <a:spcPct val="0"/>
              </a:spcBef>
              <a:spcAft>
                <a:spcPct val="0"/>
              </a:spcAft>
            </a:pPr>
            <a:r>
              <a:rPr kumimoji="0" lang="uk-UA"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Роки служби</a:t>
            </a:r>
            <a:r>
              <a:rPr kumimoji="0" lang="uk-UA"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2014 -2018 рр.</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p>
            <a:pPr eaLnBrk="0" fontAlgn="base" hangingPunct="0">
              <a:spcBef>
                <a:spcPct val="0"/>
              </a:spcBef>
              <a:spcAft>
                <a:spcPct val="0"/>
              </a:spcAft>
            </a:pPr>
            <a:r>
              <a:rPr kumimoji="0" lang="uk-UA"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Вид ЗС:</a:t>
            </a:r>
            <a:r>
              <a:rPr kumimoji="0" lang="uk-UA"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Сухопутні війська;</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p>
            <a:pPr eaLnBrk="0" fontAlgn="base" hangingPunct="0">
              <a:spcBef>
                <a:spcPct val="0"/>
              </a:spcBef>
              <a:spcAft>
                <a:spcPct val="0"/>
              </a:spcAft>
            </a:pPr>
            <a:r>
              <a:rPr kumimoji="0" lang="uk-UA"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Рід військ</a:t>
            </a:r>
            <a:r>
              <a:rPr kumimoji="0" lang="uk-UA"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Механізовані війська;</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p>
            <a:pPr eaLnBrk="0" fontAlgn="base" hangingPunct="0">
              <a:spcBef>
                <a:spcPct val="0"/>
              </a:spcBef>
              <a:spcAft>
                <a:spcPct val="0"/>
              </a:spcAft>
            </a:pPr>
            <a:r>
              <a:rPr kumimoji="0" lang="uk-UA"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Формування: </a:t>
            </a:r>
            <a:r>
              <a:rPr kumimoji="0" lang="uk-UA"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uk-UA" sz="1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Айдар</a:t>
            </a:r>
            <a:r>
              <a:rPr kumimoji="0" lang="uk-UA"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p>
            <a:pPr eaLnBrk="0" fontAlgn="base" hangingPunct="0">
              <a:spcBef>
                <a:spcPct val="0"/>
              </a:spcBef>
              <a:spcAft>
                <a:spcPct val="0"/>
              </a:spcAft>
            </a:pPr>
            <a:r>
              <a:rPr kumimoji="0" lang="uk-UA"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Війна на сході України:</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p>
            <a:pPr eaLnBrk="0" fontAlgn="base" hangingPunct="0">
              <a:spcBef>
                <a:spcPct val="0"/>
              </a:spcBef>
              <a:spcAft>
                <a:spcPct val="0"/>
              </a:spcAft>
            </a:pPr>
            <a:r>
              <a:rPr kumimoji="0" lang="uk-UA"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Бої за 32-й блокпост;</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p>
            <a:pPr eaLnBrk="0" fontAlgn="base" hangingPunct="0">
              <a:spcBef>
                <a:spcPct val="0"/>
              </a:spcBef>
              <a:spcAft>
                <a:spcPct val="0"/>
              </a:spcAft>
            </a:pPr>
            <a:r>
              <a:rPr kumimoji="0" lang="uk-UA"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Бої за Щастя</a:t>
            </a:r>
            <a:endParaRPr kumimoji="0" lang="uk-UA"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politeka.net/crops/1e16ce/360x0/1/0/2020/01/10/KHhsBMtX7kUeavaNBKdNXkZIP2Kbv0GeAALHxdOC.jpeg"/>
          <p:cNvPicPr>
            <a:picLocks noChangeAspect="1"/>
          </p:cNvPicPr>
          <p:nvPr/>
        </p:nvPicPr>
        <p:blipFill>
          <a:blip r:embed="rId2" cstate="print"/>
          <a:srcRect/>
          <a:stretch>
            <a:fillRect/>
          </a:stretch>
        </p:blipFill>
        <p:spPr bwMode="auto">
          <a:xfrm>
            <a:off x="1908423" y="8208987"/>
            <a:ext cx="3990215" cy="2295342"/>
          </a:xfrm>
          <a:prstGeom prst="rect">
            <a:avLst/>
          </a:prstGeom>
          <a:ln>
            <a:noFill/>
          </a:ln>
          <a:effectLst/>
        </p:spPr>
      </p:pic>
      <p:pic>
        <p:nvPicPr>
          <p:cNvPr id="3" name="Рисунок 2" descr="https://politeka.net/crops/d06e2e/360x0/1/0/2020/01/10/R5KONRV0h3JwbxoiG8NsmDay4RKlVxyZM6rSXtEM.jpeg"/>
          <p:cNvPicPr>
            <a:picLocks noChangeAspect="1"/>
          </p:cNvPicPr>
          <p:nvPr/>
        </p:nvPicPr>
        <p:blipFill>
          <a:blip r:embed="rId3" cstate="print"/>
          <a:srcRect/>
          <a:stretch>
            <a:fillRect/>
          </a:stretch>
        </p:blipFill>
        <p:spPr bwMode="auto">
          <a:xfrm>
            <a:off x="324248" y="1224212"/>
            <a:ext cx="2572215" cy="2088232"/>
          </a:xfrm>
          <a:prstGeom prst="rect">
            <a:avLst/>
          </a:prstGeom>
          <a:ln>
            <a:noFill/>
          </a:ln>
          <a:effectLst/>
        </p:spPr>
      </p:pic>
      <p:sp>
        <p:nvSpPr>
          <p:cNvPr id="46083" name="Rectangle 3"/>
          <p:cNvSpPr>
            <a:spLocks noChangeArrowheads="1"/>
          </p:cNvSpPr>
          <p:nvPr/>
        </p:nvSpPr>
        <p:spPr bwMode="auto">
          <a:xfrm>
            <a:off x="540271" y="432123"/>
            <a:ext cx="6516935" cy="470460"/>
          </a:xfrm>
          <a:prstGeom prst="rect">
            <a:avLst/>
          </a:prstGeom>
          <a:noFill/>
          <a:ln w="9525">
            <a:noFill/>
            <a:miter lim="800000"/>
            <a:headEnd/>
            <a:tailEnd/>
          </a:ln>
          <a:effectLst/>
        </p:spPr>
        <p:txBody>
          <a:bodyPr vert="horz" wrap="square" lIns="100150" tIns="50075" rIns="100150" bIns="50075" numCol="1" anchor="ctr" anchorCtr="0" compatLnSpc="1">
            <a:prstTxWarp prst="textNoShape">
              <a:avLst/>
            </a:prstTxWarp>
            <a:spAutoFit/>
          </a:bodyPr>
          <a:lstStyle/>
          <a:p>
            <a:pPr algn="ctr" fontAlgn="base">
              <a:spcBef>
                <a:spcPct val="0"/>
              </a:spcBef>
              <a:spcAft>
                <a:spcPct val="0"/>
              </a:spcAft>
            </a:pPr>
            <a:r>
              <a:rPr lang="uk-UA" sz="2400" b="1" dirty="0" smtClean="0">
                <a:solidFill>
                  <a:srgbClr val="C00000"/>
                </a:solidFill>
                <a:latin typeface="Times New Roman" pitchFamily="18" charset="0"/>
                <a:ea typeface="Calibri" pitchFamily="34" charset="0"/>
                <a:cs typeface="Times New Roman" pitchFamily="18" charset="0"/>
              </a:rPr>
              <a:t>Нагороди та відзнаки</a:t>
            </a:r>
            <a:endParaRPr lang="ru-RU" sz="2400" b="1" dirty="0" smtClean="0">
              <a:solidFill>
                <a:srgbClr val="C00000"/>
              </a:solidFill>
              <a:latin typeface="Times New Roman" pitchFamily="18" charset="0"/>
              <a:cs typeface="Times New Roman" pitchFamily="18" charset="0"/>
            </a:endParaRPr>
          </a:p>
        </p:txBody>
      </p:sp>
      <p:sp>
        <p:nvSpPr>
          <p:cNvPr id="46084" name="Rectangle 4"/>
          <p:cNvSpPr>
            <a:spLocks noChangeArrowheads="1"/>
          </p:cNvSpPr>
          <p:nvPr/>
        </p:nvSpPr>
        <p:spPr bwMode="auto">
          <a:xfrm>
            <a:off x="3060551" y="1152203"/>
            <a:ext cx="4176464" cy="6195104"/>
          </a:xfrm>
          <a:prstGeom prst="rect">
            <a:avLst/>
          </a:prstGeom>
          <a:noFill/>
          <a:ln w="9525">
            <a:noFill/>
            <a:miter lim="800000"/>
            <a:headEnd/>
            <a:tailEnd/>
          </a:ln>
          <a:effectLst/>
        </p:spPr>
        <p:txBody>
          <a:bodyPr vert="horz" wrap="square" lIns="100150" tIns="50075" rIns="100150" bIns="50075" numCol="1" anchor="ctr" anchorCtr="0" compatLnSpc="1">
            <a:prstTxWarp prst="textNoShape">
              <a:avLst/>
            </a:prstTxWarp>
            <a:spAutoFit/>
          </a:bodyPr>
          <a:lstStyle/>
          <a:p>
            <a:pPr indent="500752" algn="just">
              <a:buFont typeface="Arial" pitchFamily="34" charset="0"/>
              <a:buChar char="•"/>
            </a:pPr>
            <a:r>
              <a:rPr lang="uk-UA" sz="1800" dirty="0">
                <a:latin typeface="Times New Roman" pitchFamily="18" charset="0"/>
                <a:cs typeface="Times New Roman" pitchFamily="18" charset="0"/>
              </a:rPr>
              <a:t>Указом Президента України № 897/2019 від 11 грудня 2019 року за «особисті заслуги у зміцненні обороноздатності Української держави, мужність і самовіддані дії, виявлені у захисті державного суверенітету та територіальної цілісності України, зразкове виконання військового обов'язку» нагороджений орденом Богдана Хмельницького III </a:t>
            </a:r>
            <a:r>
              <a:rPr lang="uk-UA" sz="1800" dirty="0" smtClean="0">
                <a:latin typeface="Times New Roman" pitchFamily="18" charset="0"/>
                <a:cs typeface="Times New Roman" pitchFamily="18" charset="0"/>
              </a:rPr>
              <a:t>ступеня.</a:t>
            </a:r>
          </a:p>
          <a:p>
            <a:pPr indent="500752" algn="just">
              <a:buFont typeface="Arial" pitchFamily="34" charset="0"/>
              <a:buChar char="•"/>
            </a:pPr>
            <a:r>
              <a:rPr lang="uk-UA" sz="1800" dirty="0" smtClean="0">
                <a:latin typeface="Times New Roman" pitchFamily="18" charset="0"/>
                <a:cs typeface="Times New Roman" pitchFamily="18" charset="0"/>
              </a:rPr>
              <a:t>Орден – «Герой українського козацтва» (82-й  українець, що отримав цей орден у 2015 році).</a:t>
            </a:r>
            <a:endParaRPr lang="ru-RU" sz="1800" dirty="0" smtClean="0">
              <a:latin typeface="Times New Roman" pitchFamily="18" charset="0"/>
              <a:cs typeface="Times New Roman" pitchFamily="18" charset="0"/>
            </a:endParaRPr>
          </a:p>
          <a:p>
            <a:pPr indent="500752" algn="just">
              <a:buFont typeface="Arial" pitchFamily="34" charset="0"/>
              <a:buChar char="•"/>
            </a:pPr>
            <a:r>
              <a:rPr lang="uk-UA" sz="1800" dirty="0" smtClean="0">
                <a:latin typeface="Times New Roman" pitchFamily="18" charset="0"/>
                <a:cs typeface="Times New Roman" pitchFamily="18" charset="0"/>
              </a:rPr>
              <a:t>Орден «Народний Герой України» Наказ № 31 від «30» листопада 2019 року. </a:t>
            </a:r>
            <a:endParaRPr lang="ru-RU" sz="1800" dirty="0">
              <a:latin typeface="Times New Roman" pitchFamily="18" charset="0"/>
              <a:cs typeface="Times New Roman" pitchFamily="18" charset="0"/>
            </a:endParaRPr>
          </a:p>
          <a:p>
            <a:pPr indent="500752" algn="just">
              <a:buFont typeface="Arial" pitchFamily="34" charset="0"/>
              <a:buChar char="•"/>
            </a:pPr>
            <a:r>
              <a:rPr lang="uk-UA" sz="1800" dirty="0" smtClean="0">
                <a:latin typeface="Times New Roman" pitchFamily="18" charset="0"/>
                <a:cs typeface="Times New Roman" pitchFamily="18" charset="0"/>
              </a:rPr>
              <a:t>Медаль </a:t>
            </a:r>
            <a:r>
              <a:rPr lang="uk-UA" sz="1800" dirty="0">
                <a:latin typeface="Times New Roman" pitchFamily="18" charset="0"/>
                <a:cs typeface="Times New Roman" pitchFamily="18" charset="0"/>
              </a:rPr>
              <a:t>«Учасник АТО» від «05» липня 2015 </a:t>
            </a:r>
            <a:r>
              <a:rPr lang="uk-UA" sz="1800" dirty="0" smtClean="0">
                <a:latin typeface="Times New Roman" pitchFamily="18" charset="0"/>
                <a:cs typeface="Times New Roman" pitchFamily="18" charset="0"/>
              </a:rPr>
              <a:t>року,</a:t>
            </a:r>
          </a:p>
          <a:p>
            <a:pPr indent="500752" algn="just">
              <a:buFont typeface="Arial" pitchFamily="34" charset="0"/>
              <a:buChar char="•"/>
            </a:pPr>
            <a:r>
              <a:rPr lang="uk-UA" sz="1800" dirty="0" smtClean="0">
                <a:latin typeface="Times New Roman" pitchFamily="18" charset="0"/>
                <a:cs typeface="Times New Roman" pitchFamily="18" charset="0"/>
              </a:rPr>
              <a:t>Відзнака Президента України:</a:t>
            </a:r>
            <a:r>
              <a:rPr lang="ru-RU" sz="1800" dirty="0" smtClean="0">
                <a:latin typeface="Times New Roman" pitchFamily="18" charset="0"/>
                <a:cs typeface="Times New Roman" pitchFamily="18" charset="0"/>
              </a:rPr>
              <a:t> </a:t>
            </a:r>
            <a:r>
              <a:rPr lang="uk-UA" sz="1800" dirty="0" smtClean="0">
                <a:latin typeface="Times New Roman" pitchFamily="18" charset="0"/>
                <a:cs typeface="Times New Roman" pitchFamily="18" charset="0"/>
              </a:rPr>
              <a:t>«За участь в антитерористичній операції» від «17» лютого 2016 року (Указ Президента України № 53/2016).</a:t>
            </a:r>
          </a:p>
        </p:txBody>
      </p:sp>
      <p:pic>
        <p:nvPicPr>
          <p:cNvPr id="7" name="Рисунок 6" descr="https://kh.suspilne.media/cdn/1/file/21/Shostak/IMG-20191009-WA0004.jpg"/>
          <p:cNvPicPr/>
          <p:nvPr/>
        </p:nvPicPr>
        <p:blipFill>
          <a:blip r:embed="rId4" cstate="print"/>
          <a:srcRect/>
          <a:stretch>
            <a:fillRect/>
          </a:stretch>
        </p:blipFill>
        <p:spPr bwMode="auto">
          <a:xfrm>
            <a:off x="396257" y="3672483"/>
            <a:ext cx="2376264" cy="3168352"/>
          </a:xfrm>
          <a:prstGeom prst="rect">
            <a:avLst/>
          </a:prstGeom>
          <a:ln>
            <a:noFill/>
          </a:ln>
          <a:effectLst/>
        </p:spPr>
      </p:pic>
      <p:sp>
        <p:nvSpPr>
          <p:cNvPr id="9" name="Прямоугольник 8"/>
          <p:cNvSpPr/>
          <p:nvPr/>
        </p:nvSpPr>
        <p:spPr>
          <a:xfrm>
            <a:off x="324247" y="7344891"/>
            <a:ext cx="6840760" cy="707886"/>
          </a:xfrm>
          <a:prstGeom prst="rect">
            <a:avLst/>
          </a:prstGeom>
        </p:spPr>
        <p:txBody>
          <a:bodyPr wrap="square">
            <a:spAutoFit/>
          </a:bodyPr>
          <a:lstStyle/>
          <a:p>
            <a:pPr indent="500752" algn="just">
              <a:buFont typeface="Arial" pitchFamily="34" charset="0"/>
              <a:buChar char="•"/>
            </a:pPr>
            <a:r>
              <a:rPr lang="uk-UA" dirty="0" smtClean="0">
                <a:latin typeface="Times New Roman" pitchFamily="18" charset="0"/>
                <a:cs typeface="Times New Roman" pitchFamily="18" charset="0"/>
              </a:rPr>
              <a:t>Нагрудний знак «За зразкову службу» (Наказ Міністра оборони України № 382 від «29» квітня 2016 року).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2916535" y="216099"/>
            <a:ext cx="1611295" cy="470460"/>
          </a:xfrm>
          <a:prstGeom prst="rect">
            <a:avLst/>
          </a:prstGeom>
          <a:noFill/>
          <a:ln w="9525">
            <a:noFill/>
            <a:miter lim="800000"/>
            <a:headEnd/>
            <a:tailEnd/>
          </a:ln>
          <a:effectLst/>
        </p:spPr>
        <p:txBody>
          <a:bodyPr vert="horz" wrap="none" lIns="100150" tIns="50075" rIns="100150" bIns="50075" numCol="1" anchor="ctr" anchorCtr="0" compatLnSpc="1">
            <a:prstTxWarp prst="textNoShape">
              <a:avLst/>
            </a:prstTxWarp>
            <a:spAutoFit/>
          </a:bodyPr>
          <a:lstStyle/>
          <a:p>
            <a:pPr algn="ctr" fontAlgn="base">
              <a:spcBef>
                <a:spcPct val="0"/>
              </a:spcBef>
              <a:spcAft>
                <a:spcPct val="0"/>
              </a:spcAft>
            </a:pPr>
            <a:r>
              <a:rPr lang="uk-UA" sz="2400" b="1" dirty="0" smtClean="0">
                <a:solidFill>
                  <a:srgbClr val="C00000"/>
                </a:solidFill>
                <a:latin typeface="Times New Roman" pitchFamily="18" charset="0"/>
                <a:ea typeface="Calibri" pitchFamily="34" charset="0"/>
                <a:cs typeface="Times New Roman" pitchFamily="18" charset="0"/>
              </a:rPr>
              <a:t>Життєпис</a:t>
            </a:r>
            <a:endParaRPr lang="uk-UA" sz="3200" dirty="0" smtClean="0">
              <a:solidFill>
                <a:srgbClr val="C00000"/>
              </a:solidFill>
              <a:latin typeface="Arial" pitchFamily="34" charset="0"/>
            </a:endParaRPr>
          </a:p>
        </p:txBody>
      </p:sp>
      <p:pic>
        <p:nvPicPr>
          <p:cNvPr id="4" name="Рисунок 3" descr="https://kh.suspilne.media/cdn/1/file/21/Shostak/IMG-20191010-WA0014.jpg"/>
          <p:cNvPicPr>
            <a:picLocks noChangeAspect="1"/>
          </p:cNvPicPr>
          <p:nvPr/>
        </p:nvPicPr>
        <p:blipFill>
          <a:blip r:embed="rId2" cstate="print"/>
          <a:srcRect/>
          <a:stretch>
            <a:fillRect/>
          </a:stretch>
        </p:blipFill>
        <p:spPr bwMode="auto">
          <a:xfrm>
            <a:off x="324248" y="4512699"/>
            <a:ext cx="3456383" cy="2310157"/>
          </a:xfrm>
          <a:prstGeom prst="rect">
            <a:avLst/>
          </a:prstGeom>
          <a:ln>
            <a:noFill/>
          </a:ln>
          <a:effectLst/>
        </p:spPr>
      </p:pic>
      <p:sp>
        <p:nvSpPr>
          <p:cNvPr id="48132" name="Rectangle 4"/>
          <p:cNvSpPr>
            <a:spLocks noChangeArrowheads="1"/>
          </p:cNvSpPr>
          <p:nvPr/>
        </p:nvSpPr>
        <p:spPr bwMode="auto">
          <a:xfrm>
            <a:off x="252239" y="720155"/>
            <a:ext cx="7056783" cy="3702114"/>
          </a:xfrm>
          <a:prstGeom prst="rect">
            <a:avLst/>
          </a:prstGeom>
          <a:noFill/>
          <a:ln w="9525">
            <a:noFill/>
            <a:miter lim="800000"/>
            <a:headEnd/>
            <a:tailEnd/>
          </a:ln>
          <a:effectLst/>
        </p:spPr>
        <p:txBody>
          <a:bodyPr vert="horz" wrap="square" lIns="100150" tIns="50075" rIns="100150" bIns="50075" numCol="1" anchor="ctr" anchorCtr="0" compatLnSpc="1">
            <a:prstTxWarp prst="textNoShape">
              <a:avLst/>
            </a:prstTxWarp>
            <a:spAutoFit/>
          </a:bodyPr>
          <a:lstStyle/>
          <a:p>
            <a:pPr indent="457200" algn="just"/>
            <a:r>
              <a:rPr lang="uk-UA" sz="1800" dirty="0" smtClean="0">
                <a:latin typeface="Times New Roman" pitchFamily="18" charset="0"/>
                <a:cs typeface="Times New Roman" pitchFamily="18" charset="0"/>
              </a:rPr>
              <a:t>У 1983 році Григорій </a:t>
            </a:r>
            <a:r>
              <a:rPr lang="uk-UA" sz="1800" dirty="0" err="1" smtClean="0">
                <a:latin typeface="Times New Roman" pitchFamily="18" charset="0"/>
                <a:cs typeface="Times New Roman" pitchFamily="18" charset="0"/>
              </a:rPr>
              <a:t>Сіваченко</a:t>
            </a:r>
            <a:r>
              <a:rPr lang="uk-UA" sz="1800" dirty="0" smtClean="0">
                <a:latin typeface="Times New Roman" pitchFamily="18" charset="0"/>
                <a:cs typeface="Times New Roman" pitchFamily="18" charset="0"/>
              </a:rPr>
              <a:t> закінчив </a:t>
            </a:r>
            <a:r>
              <a:rPr lang="uk-UA" sz="1800" dirty="0" err="1" smtClean="0">
                <a:latin typeface="Times New Roman" pitchFamily="18" charset="0"/>
                <a:cs typeface="Times New Roman" pitchFamily="18" charset="0"/>
              </a:rPr>
              <a:t>Побузьку</a:t>
            </a:r>
            <a:r>
              <a:rPr lang="uk-UA" sz="1800" dirty="0" smtClean="0">
                <a:latin typeface="Times New Roman" pitchFamily="18" charset="0"/>
                <a:cs typeface="Times New Roman" pitchFamily="18" charset="0"/>
              </a:rPr>
              <a:t> середню школу (</a:t>
            </a:r>
            <a:r>
              <a:rPr lang="uk-UA" sz="1800" dirty="0" err="1" smtClean="0">
                <a:latin typeface="Times New Roman" pitchFamily="18" charset="0"/>
                <a:cs typeface="Times New Roman" pitchFamily="18" charset="0"/>
              </a:rPr>
              <a:t>смт</a:t>
            </a:r>
            <a:r>
              <a:rPr lang="uk-UA" sz="1800" dirty="0" smtClean="0">
                <a:latin typeface="Times New Roman" pitchFamily="18" charset="0"/>
                <a:cs typeface="Times New Roman" pitchFamily="18" charset="0"/>
              </a:rPr>
              <a:t> </a:t>
            </a:r>
            <a:r>
              <a:rPr lang="uk-UA" sz="1800" dirty="0" err="1" smtClean="0">
                <a:latin typeface="Times New Roman" pitchFamily="18" charset="0"/>
                <a:cs typeface="Times New Roman" pitchFamily="18" charset="0"/>
              </a:rPr>
              <a:t>Побузьке</a:t>
            </a:r>
            <a:r>
              <a:rPr lang="uk-UA" sz="1800" dirty="0" smtClean="0">
                <a:latin typeface="Times New Roman" pitchFamily="18" charset="0"/>
                <a:cs typeface="Times New Roman" pitchFamily="18" charset="0"/>
              </a:rPr>
              <a:t> </a:t>
            </a:r>
            <a:r>
              <a:rPr lang="uk-UA" sz="1800" dirty="0" err="1" smtClean="0">
                <a:latin typeface="Times New Roman" pitchFamily="18" charset="0"/>
                <a:cs typeface="Times New Roman" pitchFamily="18" charset="0"/>
              </a:rPr>
              <a:t>Голованівський</a:t>
            </a:r>
            <a:r>
              <a:rPr lang="uk-UA" sz="1800" dirty="0" smtClean="0">
                <a:latin typeface="Times New Roman" pitchFamily="18" charset="0"/>
                <a:cs typeface="Times New Roman" pitchFamily="18" charset="0"/>
              </a:rPr>
              <a:t> р-н, Кіровоградської обл.)  і вступив до Харківського Політехнічного інституту, який закінчив у 1989 році. За освітою теплоенергетик. Вчився добре, коли був студентом, навчався на військовій кафедрі, займався боксом, легкою і важкою атлетикою. Пройшов строкову службу в армії.</a:t>
            </a:r>
            <a:endParaRPr lang="ru-RU" sz="1800" dirty="0" smtClean="0">
              <a:latin typeface="Times New Roman" pitchFamily="18" charset="0"/>
              <a:cs typeface="Times New Roman" pitchFamily="18" charset="0"/>
            </a:endParaRPr>
          </a:p>
          <a:p>
            <a:pPr indent="457200" algn="just"/>
            <a:r>
              <a:rPr lang="uk-UA" sz="1800" dirty="0" smtClean="0">
                <a:latin typeface="Times New Roman" pitchFamily="18" charset="0"/>
                <a:cs typeface="Times New Roman" pitchFamily="18" charset="0"/>
              </a:rPr>
              <a:t> Із 1989 року Григорій </a:t>
            </a:r>
            <a:r>
              <a:rPr lang="uk-UA" sz="1800" dirty="0" err="1" smtClean="0">
                <a:latin typeface="Times New Roman" pitchFamily="18" charset="0"/>
                <a:cs typeface="Times New Roman" pitchFamily="18" charset="0"/>
              </a:rPr>
              <a:t>Сіваченко</a:t>
            </a:r>
            <a:r>
              <a:rPr lang="uk-UA" sz="1800" dirty="0" smtClean="0">
                <a:latin typeface="Times New Roman" pitchFamily="18" charset="0"/>
                <a:cs typeface="Times New Roman" pitchFamily="18" charset="0"/>
              </a:rPr>
              <a:t> працював на різних посадах </a:t>
            </a:r>
            <a:r>
              <a:rPr lang="uk-UA" sz="1800" dirty="0" err="1" smtClean="0">
                <a:latin typeface="Times New Roman" pitchFamily="18" charset="0"/>
                <a:cs typeface="Times New Roman" pitchFamily="18" charset="0"/>
              </a:rPr>
              <a:t>проєктного</a:t>
            </a:r>
            <a:r>
              <a:rPr lang="uk-UA" sz="1800" dirty="0" smtClean="0">
                <a:latin typeface="Times New Roman" pitchFamily="18" charset="0"/>
                <a:cs typeface="Times New Roman" pitchFamily="18" charset="0"/>
              </a:rPr>
              <a:t> інституту. У 1996 році  закінчив аспірантуру Харківського Політехнічного Університету та захистив кандидатську роботу. Став автором 132 публікації у іноземних журналах. Під час навчання у аспірантурі та два роки поспіль, викладав спеціальні предмети, у шести вишах міста Харків. В 1997 році відкрив свою справу, почав займатися підприємницькою діяльністю.</a:t>
            </a:r>
            <a:endParaRPr lang="ru-RU" sz="1800" dirty="0">
              <a:latin typeface="Times New Roman" pitchFamily="18" charset="0"/>
              <a:cs typeface="Times New Roman" pitchFamily="18" charset="0"/>
            </a:endParaRPr>
          </a:p>
        </p:txBody>
      </p:sp>
      <p:pic>
        <p:nvPicPr>
          <p:cNvPr id="7" name="Рисунок 6" descr="https://kh.suspilne.media/cdn/1/file/21/Shostak/IMG-20191010-WA0012.jpg"/>
          <p:cNvPicPr>
            <a:picLocks noChangeAspect="1"/>
          </p:cNvPicPr>
          <p:nvPr/>
        </p:nvPicPr>
        <p:blipFill>
          <a:blip r:embed="rId3" cstate="print"/>
          <a:srcRect/>
          <a:stretch>
            <a:fillRect/>
          </a:stretch>
        </p:blipFill>
        <p:spPr bwMode="auto">
          <a:xfrm>
            <a:off x="4932759" y="7560916"/>
            <a:ext cx="2352422" cy="2448272"/>
          </a:xfrm>
          <a:prstGeom prst="rect">
            <a:avLst/>
          </a:prstGeom>
          <a:ln>
            <a:noFill/>
          </a:ln>
          <a:effectLst/>
        </p:spPr>
      </p:pic>
      <p:sp>
        <p:nvSpPr>
          <p:cNvPr id="48135" name="Rectangle 7"/>
          <p:cNvSpPr>
            <a:spLocks noChangeArrowheads="1"/>
          </p:cNvSpPr>
          <p:nvPr/>
        </p:nvSpPr>
        <p:spPr bwMode="auto">
          <a:xfrm>
            <a:off x="3924647" y="4464571"/>
            <a:ext cx="3312368" cy="2317119"/>
          </a:xfrm>
          <a:prstGeom prst="rect">
            <a:avLst/>
          </a:prstGeom>
          <a:noFill/>
          <a:ln w="9525">
            <a:noFill/>
            <a:miter lim="800000"/>
            <a:headEnd/>
            <a:tailEnd/>
          </a:ln>
          <a:effectLst/>
        </p:spPr>
        <p:txBody>
          <a:bodyPr vert="horz" wrap="square" lIns="100150" tIns="50075" rIns="100150" bIns="50075" numCol="1" anchor="ctr" anchorCtr="0" compatLnSpc="1">
            <a:prstTxWarp prst="textNoShape">
              <a:avLst/>
            </a:prstTxWarp>
            <a:spAutoFit/>
          </a:bodyPr>
          <a:lstStyle/>
          <a:p>
            <a:pPr indent="457200" algn="just"/>
            <a:r>
              <a:rPr lang="uk-UA" sz="1800" dirty="0" smtClean="0">
                <a:latin typeface="Times New Roman" pitchFamily="18" charset="0"/>
                <a:cs typeface="Times New Roman" pitchFamily="18" charset="0"/>
              </a:rPr>
              <a:t>У лютому 2014 року Григорій </a:t>
            </a:r>
            <a:r>
              <a:rPr lang="uk-UA" sz="1800" dirty="0" err="1" smtClean="0">
                <a:latin typeface="Times New Roman" pitchFamily="18" charset="0"/>
                <a:cs typeface="Times New Roman" pitchFamily="18" charset="0"/>
              </a:rPr>
              <a:t>Сіваченко</a:t>
            </a:r>
            <a:r>
              <a:rPr lang="uk-UA" sz="1800" dirty="0" smtClean="0">
                <a:latin typeface="Times New Roman" pitchFamily="18" charset="0"/>
                <a:cs typeface="Times New Roman" pitchFamily="18" charset="0"/>
              </a:rPr>
              <a:t> приєднався до руху опору у Харкові і почав тісно співпрацювати з прогресивною громадськістю у справі недопущення у Харкові Донецького та Луганського сценарію розвитку подій. </a:t>
            </a:r>
            <a:endParaRPr lang="ru-RU" sz="1800" dirty="0">
              <a:latin typeface="Times New Roman" pitchFamily="18" charset="0"/>
              <a:cs typeface="Times New Roman" pitchFamily="18" charset="0"/>
            </a:endParaRPr>
          </a:p>
        </p:txBody>
      </p:sp>
      <p:sp>
        <p:nvSpPr>
          <p:cNvPr id="9" name="Прямоугольник 8"/>
          <p:cNvSpPr/>
          <p:nvPr/>
        </p:nvSpPr>
        <p:spPr>
          <a:xfrm>
            <a:off x="252242" y="6912846"/>
            <a:ext cx="4464495" cy="3702114"/>
          </a:xfrm>
          <a:prstGeom prst="rect">
            <a:avLst/>
          </a:prstGeom>
        </p:spPr>
        <p:txBody>
          <a:bodyPr wrap="square" lIns="100150" tIns="50075" rIns="100150" bIns="50075">
            <a:spAutoFit/>
          </a:bodyPr>
          <a:lstStyle/>
          <a:p>
            <a:pPr indent="457200" algn="just"/>
            <a:r>
              <a:rPr lang="uk-UA" sz="1800" dirty="0" smtClean="0">
                <a:latin typeface="Times New Roman" pitchFamily="18" charset="0"/>
                <a:cs typeface="Times New Roman" pitchFamily="18" charset="0"/>
              </a:rPr>
              <a:t>В часі війни доброволець – у складі батальйону «</a:t>
            </a:r>
            <a:r>
              <a:rPr lang="uk-UA" sz="1800" dirty="0" err="1" smtClean="0">
                <a:latin typeface="Times New Roman" pitchFamily="18" charset="0"/>
                <a:cs typeface="Times New Roman" pitchFamily="18" charset="0"/>
              </a:rPr>
              <a:t>Айдар</a:t>
            </a:r>
            <a:r>
              <a:rPr lang="uk-UA" sz="1800" dirty="0" smtClean="0">
                <a:latin typeface="Times New Roman" pitchFamily="18" charset="0"/>
                <a:cs typeface="Times New Roman" pitchFamily="18" charset="0"/>
              </a:rPr>
              <a:t>». У жовтні 2014 року було створено розвідувальну диверсійну роту батальйону «</a:t>
            </a:r>
            <a:r>
              <a:rPr lang="uk-UA" sz="1800" dirty="0" err="1" smtClean="0">
                <a:latin typeface="Times New Roman" pitchFamily="18" charset="0"/>
                <a:cs typeface="Times New Roman" pitchFamily="18" charset="0"/>
              </a:rPr>
              <a:t>Айдар</a:t>
            </a:r>
            <a:r>
              <a:rPr lang="uk-UA" sz="1800" dirty="0" smtClean="0">
                <a:latin typeface="Times New Roman" pitchFamily="18" charset="0"/>
                <a:cs typeface="Times New Roman" pitchFamily="18" charset="0"/>
              </a:rPr>
              <a:t>», а Григорія </a:t>
            </a:r>
            <a:r>
              <a:rPr lang="uk-UA" sz="1800" dirty="0" err="1" smtClean="0">
                <a:latin typeface="Times New Roman" pitchFamily="18" charset="0"/>
                <a:cs typeface="Times New Roman" pitchFamily="18" charset="0"/>
              </a:rPr>
              <a:t>Сіваченко</a:t>
            </a:r>
            <a:r>
              <a:rPr lang="uk-UA" sz="1800" dirty="0" smtClean="0">
                <a:latin typeface="Times New Roman" pitchFamily="18" charset="0"/>
                <a:cs typeface="Times New Roman" pitchFamily="18" charset="0"/>
              </a:rPr>
              <a:t> було призначено на посаду зам. командира роти із озброєння, надалі він виконував обов’язки командира.</a:t>
            </a:r>
            <a:r>
              <a:rPr lang="uk-UA" sz="1800" b="1" dirty="0" smtClean="0">
                <a:latin typeface="Times New Roman" pitchFamily="18" charset="0"/>
                <a:cs typeface="Times New Roman" pitchFamily="18" charset="0"/>
              </a:rPr>
              <a:t> </a:t>
            </a:r>
            <a:r>
              <a:rPr lang="uk-UA" sz="1800" dirty="0" smtClean="0">
                <a:latin typeface="Times New Roman" pitchFamily="18" charset="0"/>
                <a:cs typeface="Times New Roman" pitchFamily="18" charset="0"/>
              </a:rPr>
              <a:t>За час служби Григорій </a:t>
            </a:r>
            <a:r>
              <a:rPr lang="uk-UA" sz="1800" dirty="0" err="1" smtClean="0">
                <a:latin typeface="Times New Roman" pitchFamily="18" charset="0"/>
                <a:cs typeface="Times New Roman" pitchFamily="18" charset="0"/>
              </a:rPr>
              <a:t>Сіваченко</a:t>
            </a:r>
            <a:r>
              <a:rPr lang="uk-UA" sz="1800" dirty="0" smtClean="0">
                <a:latin typeface="Times New Roman" pitchFamily="18" charset="0"/>
                <a:cs typeface="Times New Roman" pitchFamily="18" charset="0"/>
              </a:rPr>
              <a:t> провів кілька блискучих операцій. Як електрик виконував завдання на окупованих територіях – тривалістю від 7 до 40 діб. Був поранений п'ять разів: тричі – ножем і двічі з вогнепальної зброї. </a:t>
            </a:r>
            <a:endParaRPr lang="ru-RU" sz="1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2239" y="360116"/>
            <a:ext cx="6984777" cy="6472103"/>
          </a:xfrm>
          <a:prstGeom prst="rect">
            <a:avLst/>
          </a:prstGeom>
        </p:spPr>
        <p:txBody>
          <a:bodyPr wrap="square" lIns="100150" tIns="50075" rIns="100150" bIns="50075">
            <a:spAutoFit/>
          </a:bodyPr>
          <a:lstStyle/>
          <a:p>
            <a:pPr indent="457200" algn="just"/>
            <a:r>
              <a:rPr lang="uk-UA" sz="1800" dirty="0" smtClean="0">
                <a:latin typeface="Times New Roman" pitchFamily="18" charset="0"/>
                <a:cs typeface="Times New Roman" pitchFamily="18" charset="0"/>
              </a:rPr>
              <a:t>Під час боїв на </a:t>
            </a:r>
            <a:r>
              <a:rPr lang="uk-UA" sz="1800" dirty="0" err="1" smtClean="0">
                <a:latin typeface="Times New Roman" pitchFamily="18" charset="0"/>
                <a:cs typeface="Times New Roman" pitchFamily="18" charset="0"/>
              </a:rPr>
              <a:t>Бахмутській</a:t>
            </a:r>
            <a:r>
              <a:rPr lang="uk-UA" sz="1800" dirty="0" smtClean="0">
                <a:latin typeface="Times New Roman" pitchFamily="18" charset="0"/>
                <a:cs typeface="Times New Roman" pitchFamily="18" charset="0"/>
              </a:rPr>
              <a:t> трасі біля блокпостів 32, 31, 29, 25 його групі довелося виконувати різноманітну роботу від розвідки, інженерної справи, до прикриття тилів ЗСУ та постачання на оточені блокпости зброї, їжі, води, ПММ, акумуляторів, спеціальних приладів. 16 разів восени 2014 року ходив у складі групи на 32-й блокпост – там був заблокований батальйон «Вінниця». Разом із капітаном </a:t>
            </a:r>
            <a:r>
              <a:rPr lang="uk-UA" sz="1800" dirty="0" err="1" smtClean="0">
                <a:latin typeface="Times New Roman" pitchFamily="18" charset="0"/>
                <a:cs typeface="Times New Roman" pitchFamily="18" charset="0"/>
              </a:rPr>
              <a:t>Мордовцем</a:t>
            </a:r>
            <a:r>
              <a:rPr lang="uk-UA" sz="1800" dirty="0" smtClean="0">
                <a:latin typeface="Times New Roman" pitchFamily="18" charset="0"/>
                <a:cs typeface="Times New Roman" pitchFamily="18" charset="0"/>
              </a:rPr>
              <a:t> Олегом (позивний «Бродяга»),  вивів із оточення біля села Сміливе, 32-й блокпост </a:t>
            </a:r>
            <a:r>
              <a:rPr lang="uk-UA" sz="1800" dirty="0" err="1" smtClean="0">
                <a:latin typeface="Times New Roman" pitchFamily="18" charset="0"/>
                <a:cs typeface="Times New Roman" pitchFamily="18" charset="0"/>
              </a:rPr>
              <a:t>Бахмутської</a:t>
            </a:r>
            <a:r>
              <a:rPr lang="uk-UA" sz="1800" dirty="0" smtClean="0">
                <a:latin typeface="Times New Roman" pitchFamily="18" charset="0"/>
                <a:cs typeface="Times New Roman" pitchFamily="18" charset="0"/>
              </a:rPr>
              <a:t> траси, 14 солдат строкової службі, 24-ї бригади. </a:t>
            </a:r>
            <a:endParaRPr lang="ru-RU" sz="1800" dirty="0" smtClean="0">
              <a:latin typeface="Times New Roman" pitchFamily="18" charset="0"/>
              <a:cs typeface="Times New Roman" pitchFamily="18" charset="0"/>
            </a:endParaRPr>
          </a:p>
          <a:p>
            <a:pPr indent="457200" algn="just"/>
            <a:r>
              <a:rPr lang="uk-UA" sz="1800" dirty="0" smtClean="0">
                <a:latin typeface="Times New Roman" pitchFamily="18" charset="0"/>
                <a:cs typeface="Times New Roman" pitchFamily="18" charset="0"/>
              </a:rPr>
              <a:t>15 жовтня 2014 року біля 32-го блокпосту брав участь у ліквідації групи терористів – офіцерів ЗС РФ, серед них – «Герой» Росії Євген </a:t>
            </a:r>
            <a:r>
              <a:rPr lang="uk-UA" sz="1800" dirty="0" err="1" smtClean="0">
                <a:latin typeface="Times New Roman" pitchFamily="18" charset="0"/>
                <a:cs typeface="Times New Roman" pitchFamily="18" charset="0"/>
              </a:rPr>
              <a:t>Трундаєв</a:t>
            </a:r>
            <a:r>
              <a:rPr lang="uk-UA" sz="1800" dirty="0" smtClean="0">
                <a:latin typeface="Times New Roman" pitchFamily="18" charset="0"/>
                <a:cs typeface="Times New Roman" pitchFamily="18" charset="0"/>
              </a:rPr>
              <a:t>, нагородженого за «подвиги» на Донбасі, а «туристів» з РФ викрив саме Григорій </a:t>
            </a:r>
            <a:r>
              <a:rPr lang="uk-UA" sz="1800" dirty="0" err="1" smtClean="0">
                <a:latin typeface="Times New Roman" pitchFamily="18" charset="0"/>
                <a:cs typeface="Times New Roman" pitchFamily="18" charset="0"/>
              </a:rPr>
              <a:t>Сіваченко</a:t>
            </a:r>
            <a:r>
              <a:rPr lang="uk-UA" sz="1800" dirty="0" smtClean="0">
                <a:latin typeface="Times New Roman" pitchFamily="18" charset="0"/>
                <a:cs typeface="Times New Roman" pitchFamily="18" charset="0"/>
              </a:rPr>
              <a:t>.</a:t>
            </a:r>
            <a:r>
              <a:rPr lang="uk-UA" sz="1800" b="1" dirty="0" smtClean="0">
                <a:latin typeface="Times New Roman" pitchFamily="18" charset="0"/>
                <a:cs typeface="Times New Roman" pitchFamily="18" charset="0"/>
              </a:rPr>
              <a:t> </a:t>
            </a:r>
            <a:endParaRPr lang="ru-RU" sz="1800" dirty="0" smtClean="0">
              <a:latin typeface="Times New Roman" pitchFamily="18" charset="0"/>
              <a:cs typeface="Times New Roman" pitchFamily="18" charset="0"/>
            </a:endParaRPr>
          </a:p>
          <a:p>
            <a:pPr indent="457200" algn="just"/>
            <a:r>
              <a:rPr lang="uk-UA" sz="1800" dirty="0" smtClean="0">
                <a:latin typeface="Times New Roman" pitchFamily="18" charset="0"/>
                <a:cs typeface="Times New Roman" pitchFamily="18" charset="0"/>
              </a:rPr>
              <a:t>Під час виконання чергового завдання у тилу ворога, в лютому 2015 року  його було поранено. До лав батальйону повернувся в вересні 2015 року на посаду командира групи бойової підготовки. У вересні 2017 року Григорія </a:t>
            </a:r>
            <a:r>
              <a:rPr lang="uk-UA" sz="1800" dirty="0" err="1" smtClean="0">
                <a:latin typeface="Times New Roman" pitchFamily="18" charset="0"/>
                <a:cs typeface="Times New Roman" pitchFamily="18" charset="0"/>
              </a:rPr>
              <a:t>Сіваченко</a:t>
            </a:r>
            <a:r>
              <a:rPr lang="uk-UA" sz="1800" dirty="0" smtClean="0">
                <a:latin typeface="Times New Roman" pitchFamily="18" charset="0"/>
                <a:cs typeface="Times New Roman" pitchFamily="18" charset="0"/>
              </a:rPr>
              <a:t> було переведено на посаду помічника розвідки 57 </a:t>
            </a:r>
            <a:r>
              <a:rPr lang="uk-UA" sz="1800" dirty="0" err="1" smtClean="0">
                <a:latin typeface="Times New Roman" pitchFamily="18" charset="0"/>
                <a:cs typeface="Times New Roman" pitchFamily="18" charset="0"/>
              </a:rPr>
              <a:t>Омпбр</a:t>
            </a:r>
            <a:r>
              <a:rPr lang="uk-UA" sz="1800" dirty="0" smtClean="0">
                <a:latin typeface="Times New Roman" pitchFamily="18" charset="0"/>
                <a:cs typeface="Times New Roman" pitchFamily="18" charset="0"/>
              </a:rPr>
              <a:t>, з присвоєнням військового звання капітан. Надалі, виконував обов’язки начальника розвідки названої бригади. Григорія </a:t>
            </a:r>
            <a:r>
              <a:rPr lang="uk-UA" sz="1800" dirty="0" err="1" smtClean="0">
                <a:latin typeface="Times New Roman" pitchFamily="18" charset="0"/>
                <a:cs typeface="Times New Roman" pitchFamily="18" charset="0"/>
              </a:rPr>
              <a:t>Сіваченко</a:t>
            </a:r>
            <a:r>
              <a:rPr lang="uk-UA" sz="1800" dirty="0" smtClean="0">
                <a:latin typeface="Times New Roman" pitchFamily="18" charset="0"/>
                <a:cs typeface="Times New Roman" pitchFamily="18" charset="0"/>
              </a:rPr>
              <a:t> звільнено у запас у жовтні 2018 року.</a:t>
            </a:r>
            <a:endParaRPr lang="ru-RU" sz="1800" dirty="0" smtClean="0">
              <a:latin typeface="Times New Roman" pitchFamily="18" charset="0"/>
              <a:cs typeface="Times New Roman" pitchFamily="18" charset="0"/>
            </a:endParaRPr>
          </a:p>
          <a:p>
            <a:pPr indent="457200" algn="just"/>
            <a:r>
              <a:rPr lang="uk-UA" sz="1800" dirty="0" smtClean="0">
                <a:latin typeface="Times New Roman" pitchFamily="18" charset="0"/>
                <a:cs typeface="Times New Roman" pitchFamily="18" charset="0"/>
              </a:rPr>
              <a:t>У січні 2020 року завдяки діям СБУ уникнув замаху, організованого ГРУ РФ через найманого </a:t>
            </a:r>
            <a:r>
              <a:rPr lang="uk-UA" sz="1800" dirty="0" err="1" smtClean="0">
                <a:latin typeface="Times New Roman" pitchFamily="18" charset="0"/>
                <a:cs typeface="Times New Roman" pitchFamily="18" charset="0"/>
              </a:rPr>
              <a:t>кілера</a:t>
            </a:r>
            <a:r>
              <a:rPr lang="uk-UA" sz="1800" dirty="0" smtClean="0">
                <a:latin typeface="Times New Roman" pitchFamily="18" charset="0"/>
                <a:cs typeface="Times New Roman" pitchFamily="18" charset="0"/>
              </a:rPr>
              <a:t>, якому обіцяли заплатити за життя Г. </a:t>
            </a:r>
            <a:r>
              <a:rPr lang="uk-UA" sz="1800" dirty="0" err="1" smtClean="0">
                <a:latin typeface="Times New Roman" pitchFamily="18" charset="0"/>
                <a:cs typeface="Times New Roman" pitchFamily="18" charset="0"/>
              </a:rPr>
              <a:t>Сіваченка</a:t>
            </a:r>
            <a:r>
              <a:rPr lang="uk-UA" sz="1800" dirty="0" smtClean="0">
                <a:latin typeface="Times New Roman" pitchFamily="18" charset="0"/>
                <a:cs typeface="Times New Roman" pitchFamily="18" charset="0"/>
              </a:rPr>
              <a:t> 25 тисяч доларів США. </a:t>
            </a:r>
            <a:r>
              <a:rPr lang="uk-UA" sz="1800" dirty="0">
                <a:latin typeface="Times New Roman" pitchFamily="18" charset="0"/>
                <a:cs typeface="Times New Roman" pitchFamily="18" charset="0"/>
              </a:rPr>
              <a:t>	</a:t>
            </a:r>
            <a:endParaRPr lang="ru-RU" sz="1800" dirty="0">
              <a:latin typeface="Times New Roman" pitchFamily="18" charset="0"/>
              <a:cs typeface="Times New Roman" pitchFamily="18" charset="0"/>
            </a:endParaRPr>
          </a:p>
        </p:txBody>
      </p:sp>
      <p:pic>
        <p:nvPicPr>
          <p:cNvPr id="3" name="Рисунок 2" descr="У Харкові нагороджено військових та волонтера орденом «Народний Герой України»"/>
          <p:cNvPicPr/>
          <p:nvPr/>
        </p:nvPicPr>
        <p:blipFill>
          <a:blip r:embed="rId2" cstate="print"/>
          <a:srcRect/>
          <a:stretch>
            <a:fillRect/>
          </a:stretch>
        </p:blipFill>
        <p:spPr bwMode="auto">
          <a:xfrm>
            <a:off x="972318" y="6984852"/>
            <a:ext cx="5616625" cy="316835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politeka.net/crops/ca6a23/360x0/1/0/2020/01/10/LsLIiTPN9b8MaipdZSNcNNfkntwZzSHxZ4gr8ESG.jpeg"/>
          <p:cNvPicPr/>
          <p:nvPr/>
        </p:nvPicPr>
        <p:blipFill>
          <a:blip r:embed="rId2" cstate="print"/>
          <a:srcRect/>
          <a:stretch>
            <a:fillRect/>
          </a:stretch>
        </p:blipFill>
        <p:spPr bwMode="auto">
          <a:xfrm>
            <a:off x="3996658" y="7272885"/>
            <a:ext cx="3290925" cy="2160241"/>
          </a:xfrm>
          <a:prstGeom prst="rect">
            <a:avLst/>
          </a:prstGeom>
          <a:ln>
            <a:noFill/>
          </a:ln>
          <a:effectLst/>
        </p:spPr>
      </p:pic>
      <p:sp>
        <p:nvSpPr>
          <p:cNvPr id="3" name="Прямоугольник 2"/>
          <p:cNvSpPr/>
          <p:nvPr/>
        </p:nvSpPr>
        <p:spPr>
          <a:xfrm>
            <a:off x="180234" y="144093"/>
            <a:ext cx="7200800" cy="7303100"/>
          </a:xfrm>
          <a:prstGeom prst="rect">
            <a:avLst/>
          </a:prstGeom>
        </p:spPr>
        <p:txBody>
          <a:bodyPr wrap="square" lIns="100150" tIns="50075" rIns="100150" bIns="50075">
            <a:spAutoFit/>
          </a:bodyPr>
          <a:lstStyle/>
          <a:p>
            <a:pPr indent="500752" algn="ctr" fontAlgn="base"/>
            <a:r>
              <a:rPr lang="uk-UA" sz="1800" b="1" dirty="0">
                <a:latin typeface="Times New Roman" pitchFamily="18" charset="0"/>
                <a:cs typeface="Times New Roman" pitchFamily="18" charset="0"/>
              </a:rPr>
              <a:t>Про це ТСН повідомила:</a:t>
            </a:r>
            <a:endParaRPr lang="ru-RU" sz="1800" dirty="0">
              <a:latin typeface="Times New Roman" pitchFamily="18" charset="0"/>
              <a:cs typeface="Times New Roman" pitchFamily="18" charset="0"/>
            </a:endParaRPr>
          </a:p>
          <a:p>
            <a:pPr indent="500752" algn="just" fontAlgn="base"/>
            <a:r>
              <a:rPr lang="uk-UA" sz="1800" dirty="0" smtClean="0">
                <a:latin typeface="Times New Roman" pitchFamily="18" charset="0"/>
                <a:cs typeface="Times New Roman" pitchFamily="18" charset="0"/>
              </a:rPr>
              <a:t>Служба </a:t>
            </a:r>
            <a:r>
              <a:rPr lang="uk-UA" sz="1800" dirty="0">
                <a:latin typeface="Times New Roman" pitchFamily="18" charset="0"/>
                <a:cs typeface="Times New Roman" pitchFamily="18" charset="0"/>
              </a:rPr>
              <a:t>безпеки України (СБУ) змогла запобігти вбивству розвідника батальйону «</a:t>
            </a:r>
            <a:r>
              <a:rPr lang="uk-UA" sz="1800" dirty="0" err="1">
                <a:latin typeface="Times New Roman" pitchFamily="18" charset="0"/>
                <a:cs typeface="Times New Roman" pitchFamily="18" charset="0"/>
              </a:rPr>
              <a:t>Айдар</a:t>
            </a:r>
            <a:r>
              <a:rPr lang="uk-UA" sz="1800" dirty="0">
                <a:latin typeface="Times New Roman" pitchFamily="18" charset="0"/>
                <a:cs typeface="Times New Roman" pitchFamily="18" charset="0"/>
              </a:rPr>
              <a:t>» Григорія </a:t>
            </a:r>
            <a:r>
              <a:rPr lang="uk-UA" sz="1800" dirty="0" err="1" smtClean="0">
                <a:latin typeface="Times New Roman" pitchFamily="18" charset="0"/>
                <a:cs typeface="Times New Roman" pitchFamily="18" charset="0"/>
              </a:rPr>
              <a:t>Сіваченка</a:t>
            </a:r>
            <a:r>
              <a:rPr lang="uk-UA" sz="1800" dirty="0">
                <a:latin typeface="Times New Roman" pitchFamily="18" charset="0"/>
                <a:cs typeface="Times New Roman" pitchFamily="18" charset="0"/>
              </a:rPr>
              <a:t>, яке російські спецслужби планували здійснити в Харкові на знак помсти за ліквідацію російського офіцера Євгена </a:t>
            </a:r>
            <a:r>
              <a:rPr lang="uk-UA" sz="1800" dirty="0" err="1">
                <a:latin typeface="Times New Roman" pitchFamily="18" charset="0"/>
                <a:cs typeface="Times New Roman" pitchFamily="18" charset="0"/>
              </a:rPr>
              <a:t>Трундаєва</a:t>
            </a:r>
            <a:r>
              <a:rPr lang="uk-UA" sz="1800" dirty="0">
                <a:latin typeface="Times New Roman" pitchFamily="18" charset="0"/>
                <a:cs typeface="Times New Roman" pitchFamily="18" charset="0"/>
              </a:rPr>
              <a:t> й інших в 2014 році на Донбасі. </a:t>
            </a:r>
            <a:endParaRPr lang="ru-RU" sz="1800" dirty="0">
              <a:latin typeface="Times New Roman" pitchFamily="18" charset="0"/>
              <a:cs typeface="Times New Roman" pitchFamily="18" charset="0"/>
            </a:endParaRPr>
          </a:p>
          <a:p>
            <a:pPr indent="500752" algn="just"/>
            <a:r>
              <a:rPr lang="uk-UA" sz="1800" dirty="0" smtClean="0">
                <a:latin typeface="Times New Roman" pitchFamily="18" charset="0"/>
                <a:cs typeface="Times New Roman" pitchFamily="18" charset="0"/>
              </a:rPr>
              <a:t>Вибух </a:t>
            </a:r>
            <a:r>
              <a:rPr lang="uk-UA" sz="1800" dirty="0">
                <a:latin typeface="Times New Roman" pitchFamily="18" charset="0"/>
                <a:cs typeface="Times New Roman" pitchFamily="18" charset="0"/>
              </a:rPr>
              <a:t>планувався в під'їзді багатоповерхівки в Харкові, де живе герой війни на Донбасі, «</a:t>
            </a:r>
            <a:r>
              <a:rPr lang="uk-UA" sz="1800" dirty="0" err="1">
                <a:latin typeface="Times New Roman" pitchFamily="18" charset="0"/>
                <a:cs typeface="Times New Roman" pitchFamily="18" charset="0"/>
              </a:rPr>
              <a:t>айдаровец</a:t>
            </a:r>
            <a:r>
              <a:rPr lang="uk-UA" sz="1800" dirty="0">
                <a:latin typeface="Times New Roman" pitchFamily="18" charset="0"/>
                <a:cs typeface="Times New Roman" pitchFamily="18" charset="0"/>
              </a:rPr>
              <a:t>» Григорій </a:t>
            </a:r>
            <a:r>
              <a:rPr lang="uk-UA" sz="1800" dirty="0" err="1" smtClean="0">
                <a:latin typeface="Times New Roman" pitchFamily="18" charset="0"/>
                <a:cs typeface="Times New Roman" pitchFamily="18" charset="0"/>
              </a:rPr>
              <a:t>Сіваченко</a:t>
            </a:r>
            <a:r>
              <a:rPr lang="uk-UA" sz="1800" dirty="0">
                <a:latin typeface="Times New Roman" pitchFamily="18" charset="0"/>
                <a:cs typeface="Times New Roman" pitchFamily="18" charset="0"/>
              </a:rPr>
              <a:t>. Саме його життя мав забрати смертоносний пристрій.</a:t>
            </a:r>
            <a:endParaRPr lang="ru-RU" sz="1800" dirty="0">
              <a:latin typeface="Times New Roman" pitchFamily="18" charset="0"/>
              <a:cs typeface="Times New Roman" pitchFamily="18" charset="0"/>
            </a:endParaRPr>
          </a:p>
          <a:p>
            <a:pPr indent="500752" algn="just"/>
            <a:r>
              <a:rPr lang="uk-UA" sz="1800" dirty="0">
                <a:latin typeface="Times New Roman" pitchFamily="18" charset="0"/>
                <a:cs typeface="Times New Roman" pitchFamily="18" charset="0"/>
              </a:rPr>
              <a:t> При собі </a:t>
            </a:r>
            <a:r>
              <a:rPr lang="uk-UA" sz="1800" dirty="0" err="1">
                <a:latin typeface="Times New Roman" pitchFamily="18" charset="0"/>
                <a:cs typeface="Times New Roman" pitchFamily="18" charset="0"/>
              </a:rPr>
              <a:t>кілер</a:t>
            </a:r>
            <a:r>
              <a:rPr lang="uk-UA" sz="1800" dirty="0">
                <a:latin typeface="Times New Roman" pitchFamily="18" charset="0"/>
                <a:cs typeface="Times New Roman" pitchFamily="18" charset="0"/>
              </a:rPr>
              <a:t> мав півкілограма вибухівки, що була  нашпигована металевими болтами та його затримали… </a:t>
            </a:r>
            <a:endParaRPr lang="ru-RU" sz="1800" dirty="0">
              <a:latin typeface="Times New Roman" pitchFamily="18" charset="0"/>
              <a:cs typeface="Times New Roman" pitchFamily="18" charset="0"/>
            </a:endParaRPr>
          </a:p>
          <a:p>
            <a:pPr indent="500752" algn="just"/>
            <a:r>
              <a:rPr lang="uk-UA" sz="1800" dirty="0" smtClean="0">
                <a:latin typeface="Times New Roman" pitchFamily="18" charset="0"/>
                <a:cs typeface="Times New Roman" pitchFamily="18" charset="0"/>
              </a:rPr>
              <a:t>Пізніше </a:t>
            </a:r>
            <a:r>
              <a:rPr lang="uk-UA" sz="1800" dirty="0">
                <a:latin typeface="Times New Roman" pitchFamily="18" charset="0"/>
                <a:cs typeface="Times New Roman" pitchFamily="18" charset="0"/>
              </a:rPr>
              <a:t>з'ясувалося, що вибухівка спрацювала б від </a:t>
            </a:r>
            <a:r>
              <a:rPr lang="uk-UA" sz="1800" dirty="0" err="1">
                <a:latin typeface="Times New Roman" pitchFamily="18" charset="0"/>
                <a:cs typeface="Times New Roman" pitchFamily="18" charset="0"/>
              </a:rPr>
              <a:t>автосигналізації</a:t>
            </a:r>
            <a:r>
              <a:rPr lang="uk-UA" sz="1800" dirty="0">
                <a:latin typeface="Times New Roman" pitchFamily="18" charset="0"/>
                <a:cs typeface="Times New Roman" pitchFamily="18" charset="0"/>
              </a:rPr>
              <a:t> та вже була переведена в бойовий режим: якщо хтось поруч, просто спробує відкрити свою машину та частота, раптом, буде такою ж – біди не минути. Вибухівку знешкодили на місці </a:t>
            </a:r>
            <a:r>
              <a:rPr lang="uk-UA" sz="1800" dirty="0" smtClean="0">
                <a:latin typeface="Times New Roman" pitchFamily="18" charset="0"/>
                <a:cs typeface="Times New Roman" pitchFamily="18" charset="0"/>
              </a:rPr>
              <a:t>– </a:t>
            </a:r>
            <a:r>
              <a:rPr lang="uk-UA" sz="1800" dirty="0">
                <a:latin typeface="Times New Roman" pitchFamily="18" charset="0"/>
                <a:cs typeface="Times New Roman" pitchFamily="18" charset="0"/>
              </a:rPr>
              <a:t>у дворі багатоповерхівки. А найманцем виявився чоловік, який до недавнього часу носив погони українського капітана. І головне – </a:t>
            </a:r>
            <a:r>
              <a:rPr lang="uk-UA" sz="1800" dirty="0" err="1">
                <a:latin typeface="Times New Roman" pitchFamily="18" charset="0"/>
                <a:cs typeface="Times New Roman" pitchFamily="18" charset="0"/>
              </a:rPr>
              <a:t>кілер</a:t>
            </a:r>
            <a:r>
              <a:rPr lang="uk-UA" sz="1800" dirty="0">
                <a:latin typeface="Times New Roman" pitchFamily="18" charset="0"/>
                <a:cs typeface="Times New Roman" pitchFamily="18" charset="0"/>
              </a:rPr>
              <a:t> є учасником війни проти Росії, що має за спиною кілька відряджень в зону АТО</a:t>
            </a:r>
            <a:r>
              <a:rPr lang="uk-UA" sz="1800" dirty="0" smtClean="0">
                <a:latin typeface="Times New Roman" pitchFamily="18" charset="0"/>
                <a:cs typeface="Times New Roman" pitchFamily="18" charset="0"/>
              </a:rPr>
              <a:t>.</a:t>
            </a:r>
            <a:r>
              <a:rPr lang="uk-UA" sz="1800" dirty="0">
                <a:latin typeface="Times New Roman" pitchFamily="18" charset="0"/>
                <a:cs typeface="Times New Roman" pitchFamily="18" charset="0"/>
              </a:rPr>
              <a:t> </a:t>
            </a:r>
            <a:endParaRPr lang="ru-RU" sz="1800" dirty="0">
              <a:latin typeface="Times New Roman" pitchFamily="18" charset="0"/>
              <a:cs typeface="Times New Roman" pitchFamily="18" charset="0"/>
            </a:endParaRPr>
          </a:p>
          <a:p>
            <a:pPr indent="500752" algn="just"/>
            <a:r>
              <a:rPr lang="uk-UA" sz="1800" dirty="0" smtClean="0">
                <a:latin typeface="Times New Roman" pitchFamily="18" charset="0"/>
                <a:cs typeface="Times New Roman" pitchFamily="18" charset="0"/>
              </a:rPr>
              <a:t>– </a:t>
            </a:r>
            <a:r>
              <a:rPr lang="uk-UA" sz="1800" dirty="0">
                <a:latin typeface="Times New Roman" pitchFamily="18" charset="0"/>
                <a:cs typeface="Times New Roman" pitchFamily="18" charset="0"/>
              </a:rPr>
              <a:t>«Це помста. Російські спецслужби планували помститися українському командиру за успішні операції проти терористичних організацій «ЛНР» і «ДНР», – зазначив прес-секретар управління СБУ в Харківській області Владислав </a:t>
            </a:r>
            <a:r>
              <a:rPr lang="uk-UA" sz="1800" dirty="0" err="1">
                <a:latin typeface="Times New Roman" pitchFamily="18" charset="0"/>
                <a:cs typeface="Times New Roman" pitchFamily="18" charset="0"/>
              </a:rPr>
              <a:t>Абдула</a:t>
            </a:r>
            <a:r>
              <a:rPr lang="uk-UA" sz="1800" dirty="0">
                <a:latin typeface="Times New Roman" pitchFamily="18" charset="0"/>
                <a:cs typeface="Times New Roman" pitchFamily="18" charset="0"/>
              </a:rPr>
              <a:t>. – Йдеться про офіцера Збройних сил Росії Євгена </a:t>
            </a:r>
            <a:r>
              <a:rPr lang="uk-UA" sz="1800" dirty="0" err="1">
                <a:latin typeface="Times New Roman" pitchFamily="18" charset="0"/>
                <a:cs typeface="Times New Roman" pitchFamily="18" charset="0"/>
              </a:rPr>
              <a:t>Трундаєва</a:t>
            </a:r>
            <a:r>
              <a:rPr lang="uk-UA" sz="1800" dirty="0">
                <a:latin typeface="Times New Roman" pitchFamily="18" charset="0"/>
                <a:cs typeface="Times New Roman" pitchFamily="18" charset="0"/>
              </a:rPr>
              <a:t>. Його разом з групою інших російських інструкторів ліквідували восени 2014 року, а обчислив росіян Григорій </a:t>
            </a:r>
            <a:r>
              <a:rPr lang="uk-UA" sz="1800" dirty="0" err="1">
                <a:latin typeface="Times New Roman" pitchFamily="18" charset="0"/>
                <a:cs typeface="Times New Roman" pitchFamily="18" charset="0"/>
              </a:rPr>
              <a:t>Сіваченко</a:t>
            </a:r>
            <a:r>
              <a:rPr lang="uk-UA" sz="1800" dirty="0">
                <a:latin typeface="Times New Roman" pitchFamily="18" charset="0"/>
                <a:cs typeface="Times New Roman" pitchFamily="18" charset="0"/>
              </a:rPr>
              <a:t>. Той самий розвідник батальйону «</a:t>
            </a:r>
            <a:r>
              <a:rPr lang="uk-UA" sz="1800" dirty="0" err="1">
                <a:latin typeface="Times New Roman" pitchFamily="18" charset="0"/>
                <a:cs typeface="Times New Roman" pitchFamily="18" charset="0"/>
              </a:rPr>
              <a:t>Айдар</a:t>
            </a:r>
            <a:r>
              <a:rPr lang="uk-UA" sz="1800" dirty="0">
                <a:latin typeface="Times New Roman" pitchFamily="18" charset="0"/>
                <a:cs typeface="Times New Roman" pitchFamily="18" charset="0"/>
              </a:rPr>
              <a:t>», на якого полює ворожа спецслужба</a:t>
            </a:r>
            <a:r>
              <a:rPr lang="uk-UA" sz="1800" dirty="0" smtClean="0">
                <a:latin typeface="Times New Roman" pitchFamily="18" charset="0"/>
                <a:cs typeface="Times New Roman" pitchFamily="18" charset="0"/>
              </a:rPr>
              <a:t>».</a:t>
            </a:r>
            <a:endParaRPr lang="ru-RU" sz="1800" dirty="0">
              <a:latin typeface="Times New Roman" pitchFamily="18" charset="0"/>
              <a:cs typeface="Times New Roman" pitchFamily="18" charset="0"/>
            </a:endParaRPr>
          </a:p>
        </p:txBody>
      </p:sp>
      <p:sp>
        <p:nvSpPr>
          <p:cNvPr id="4" name="Прямоугольник 3"/>
          <p:cNvSpPr/>
          <p:nvPr/>
        </p:nvSpPr>
        <p:spPr>
          <a:xfrm>
            <a:off x="180232" y="7344893"/>
            <a:ext cx="3744417" cy="2040120"/>
          </a:xfrm>
          <a:prstGeom prst="rect">
            <a:avLst/>
          </a:prstGeom>
        </p:spPr>
        <p:txBody>
          <a:bodyPr wrap="square" lIns="100150" tIns="50075" rIns="100150" bIns="50075">
            <a:spAutoFit/>
          </a:bodyPr>
          <a:lstStyle/>
          <a:p>
            <a:pPr indent="500752" algn="just"/>
            <a:r>
              <a:rPr lang="uk-UA" sz="1800" dirty="0" smtClean="0">
                <a:latin typeface="Times New Roman" pitchFamily="18" charset="0"/>
                <a:cs typeface="Times New Roman" pitchFamily="18" charset="0"/>
              </a:rPr>
              <a:t>– «На 32-му блокпості наші артилеристи точно знали, куди треба стріляти, щоб знешкодити групу офіцерів, яка знищила дуже багато нашої броньованої техніки», – розповів розвідник батальйону «</a:t>
            </a:r>
            <a:r>
              <a:rPr lang="uk-UA" sz="1800" dirty="0" err="1" smtClean="0">
                <a:latin typeface="Times New Roman" pitchFamily="18" charset="0"/>
                <a:cs typeface="Times New Roman" pitchFamily="18" charset="0"/>
              </a:rPr>
              <a:t>Айдар</a:t>
            </a:r>
            <a:r>
              <a:rPr lang="uk-UA" sz="1800" dirty="0" smtClean="0">
                <a:latin typeface="Times New Roman" pitchFamily="18" charset="0"/>
                <a:cs typeface="Times New Roman" pitchFamily="18" charset="0"/>
              </a:rPr>
              <a:t>» Григорій </a:t>
            </a:r>
            <a:r>
              <a:rPr lang="uk-UA" sz="1800" dirty="0" err="1" smtClean="0">
                <a:latin typeface="Times New Roman" pitchFamily="18" charset="0"/>
                <a:cs typeface="Times New Roman" pitchFamily="18" charset="0"/>
              </a:rPr>
              <a:t>Сіваченко</a:t>
            </a:r>
            <a:r>
              <a:rPr lang="uk-UA" sz="1800" dirty="0" smtClean="0">
                <a:latin typeface="Times New Roman" pitchFamily="18" charset="0"/>
                <a:cs typeface="Times New Roman" pitchFamily="18" charset="0"/>
              </a:rPr>
              <a:t>. </a:t>
            </a:r>
          </a:p>
        </p:txBody>
      </p:sp>
      <p:sp>
        <p:nvSpPr>
          <p:cNvPr id="5" name="Прямоугольник 4"/>
          <p:cNvSpPr/>
          <p:nvPr/>
        </p:nvSpPr>
        <p:spPr>
          <a:xfrm>
            <a:off x="180231" y="9577139"/>
            <a:ext cx="7110586" cy="932125"/>
          </a:xfrm>
          <a:prstGeom prst="rect">
            <a:avLst/>
          </a:prstGeom>
        </p:spPr>
        <p:txBody>
          <a:bodyPr wrap="square" lIns="100150" tIns="50075" rIns="100150" bIns="50075">
            <a:spAutoFit/>
          </a:bodyPr>
          <a:lstStyle/>
          <a:p>
            <a:pPr indent="500752" algn="just"/>
            <a:r>
              <a:rPr lang="uk-UA" sz="1800" dirty="0">
                <a:solidFill>
                  <a:prstClr val="black"/>
                </a:solidFill>
                <a:latin typeface="Times New Roman" pitchFamily="18" charset="0"/>
                <a:cs typeface="Times New Roman" pitchFamily="18" charset="0"/>
              </a:rPr>
              <a:t>На рахунку Григорія також танк, який він витягнув з-під носа у окупантів в м. Щастя, восени 2014 року. Тож, новину про те, що на нього полюють, «</a:t>
            </a:r>
            <a:r>
              <a:rPr lang="uk-UA" sz="1800" dirty="0" err="1">
                <a:solidFill>
                  <a:prstClr val="black"/>
                </a:solidFill>
                <a:latin typeface="Times New Roman" pitchFamily="18" charset="0"/>
                <a:cs typeface="Times New Roman" pitchFamily="18" charset="0"/>
              </a:rPr>
              <a:t>айдаровець</a:t>
            </a:r>
            <a:r>
              <a:rPr lang="uk-UA" sz="1800" dirty="0">
                <a:solidFill>
                  <a:prstClr val="black"/>
                </a:solidFill>
                <a:latin typeface="Times New Roman" pitchFamily="18" charset="0"/>
                <a:cs typeface="Times New Roman" pitchFamily="18" charset="0"/>
              </a:rPr>
              <a:t>» сприйняв як належне.</a:t>
            </a:r>
            <a:endParaRPr lang="ru-RU" sz="1800" dirty="0">
              <a:solidFill>
                <a:prstClr val="black"/>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24248" y="504131"/>
            <a:ext cx="6876553" cy="932125"/>
          </a:xfrm>
          <a:prstGeom prst="rect">
            <a:avLst/>
          </a:prstGeom>
        </p:spPr>
        <p:txBody>
          <a:bodyPr wrap="square" lIns="100150" tIns="50075" rIns="100150" bIns="50075">
            <a:spAutoFit/>
          </a:bodyPr>
          <a:lstStyle/>
          <a:p>
            <a:pPr indent="500752" algn="just"/>
            <a:r>
              <a:rPr lang="uk-UA" sz="1800" dirty="0" smtClean="0">
                <a:latin typeface="Times New Roman" pitchFamily="18" charset="0"/>
                <a:cs typeface="Times New Roman" pitchFamily="18" charset="0"/>
              </a:rPr>
              <a:t>– </a:t>
            </a:r>
            <a:r>
              <a:rPr lang="uk-UA" sz="1800" dirty="0">
                <a:latin typeface="Times New Roman" pitchFamily="18" charset="0"/>
                <a:cs typeface="Times New Roman" pitchFamily="18" charset="0"/>
              </a:rPr>
              <a:t>«Я зробив би все, щоб Служба безпеки України успішно провела цю операцію, тому що ця операція набагато корисніша для України, ніж моє життя», – каже Григорій.</a:t>
            </a:r>
            <a:endParaRPr lang="ru-RU" sz="1800" dirty="0">
              <a:latin typeface="Times New Roman" pitchFamily="18" charset="0"/>
              <a:cs typeface="Times New Roman" pitchFamily="18" charset="0"/>
            </a:endParaRPr>
          </a:p>
        </p:txBody>
      </p:sp>
      <p:sp>
        <p:nvSpPr>
          <p:cNvPr id="49153" name="Rectangle 1"/>
          <p:cNvSpPr>
            <a:spLocks noChangeArrowheads="1"/>
          </p:cNvSpPr>
          <p:nvPr/>
        </p:nvSpPr>
        <p:spPr bwMode="auto">
          <a:xfrm>
            <a:off x="396255" y="1656259"/>
            <a:ext cx="6768751" cy="1209124"/>
          </a:xfrm>
          <a:prstGeom prst="rect">
            <a:avLst/>
          </a:prstGeom>
          <a:noFill/>
          <a:ln w="9525">
            <a:noFill/>
            <a:miter lim="800000"/>
            <a:headEnd/>
            <a:tailEnd/>
          </a:ln>
          <a:effectLst/>
        </p:spPr>
        <p:txBody>
          <a:bodyPr vert="horz" wrap="square" lIns="100150" tIns="50075" rIns="100150" bIns="50075" numCol="1" anchor="ctr" anchorCtr="0" compatLnSpc="1">
            <a:prstTxWarp prst="textNoShape">
              <a:avLst/>
            </a:prstTxWarp>
            <a:spAutoFit/>
          </a:bodyPr>
          <a:lstStyle/>
          <a:p>
            <a:pPr algn="ctr" fontAlgn="base">
              <a:spcBef>
                <a:spcPct val="0"/>
              </a:spcBef>
              <a:spcAft>
                <a:spcPct val="0"/>
              </a:spcAft>
            </a:pPr>
            <a:r>
              <a:rPr lang="uk-UA" sz="2400" b="1" i="1" dirty="0" smtClean="0">
                <a:solidFill>
                  <a:srgbClr val="C00000"/>
                </a:solidFill>
                <a:latin typeface="Times New Roman" pitchFamily="18" charset="0"/>
                <a:ea typeface="Calibri" pitchFamily="34" charset="0"/>
                <a:cs typeface="Times New Roman" pitchFamily="18" charset="0"/>
              </a:rPr>
              <a:t>Думки  від українця </a:t>
            </a:r>
            <a:r>
              <a:rPr lang="uk-UA" sz="2400" b="1" dirty="0" smtClean="0">
                <a:solidFill>
                  <a:srgbClr val="C00000"/>
                </a:solidFill>
                <a:latin typeface="Times New Roman" pitchFamily="18" charset="0"/>
                <a:ea typeface="Calibri" pitchFamily="34" charset="0"/>
                <a:cs typeface="Times New Roman" pitchFamily="18" charset="0"/>
              </a:rPr>
              <a:t>–</a:t>
            </a:r>
            <a:r>
              <a:rPr lang="uk-UA" sz="2400" b="1" i="1" dirty="0" smtClean="0">
                <a:solidFill>
                  <a:srgbClr val="C00000"/>
                </a:solidFill>
                <a:latin typeface="Times New Roman" pitchFamily="18" charset="0"/>
                <a:ea typeface="Calibri" pitchFamily="34" charset="0"/>
                <a:cs typeface="Times New Roman" pitchFamily="18" charset="0"/>
              </a:rPr>
              <a:t> духом і справою: </a:t>
            </a:r>
            <a:endParaRPr lang="ru-RU" sz="2400" b="1" dirty="0" smtClean="0">
              <a:solidFill>
                <a:srgbClr val="C00000"/>
              </a:solidFill>
              <a:latin typeface="Times New Roman" pitchFamily="18" charset="0"/>
              <a:cs typeface="Times New Roman" pitchFamily="18" charset="0"/>
            </a:endParaRPr>
          </a:p>
          <a:p>
            <a:pPr algn="ctr" eaLnBrk="0" fontAlgn="base" hangingPunct="0">
              <a:spcBef>
                <a:spcPct val="0"/>
              </a:spcBef>
              <a:spcAft>
                <a:spcPct val="0"/>
              </a:spcAft>
            </a:pPr>
            <a:r>
              <a:rPr lang="uk-UA" sz="2400" b="1" i="1" dirty="0" smtClean="0">
                <a:solidFill>
                  <a:srgbClr val="C00000"/>
                </a:solidFill>
                <a:latin typeface="Times New Roman" pitchFamily="18" charset="0"/>
                <a:ea typeface="Calibri" pitchFamily="34" charset="0"/>
                <a:cs typeface="Times New Roman" pitchFamily="18" charset="0"/>
              </a:rPr>
              <a:t>думки про чесних людей, про українців, Україну, про війну ,</a:t>
            </a:r>
            <a:r>
              <a:rPr lang="ru-RU" sz="2400" b="1" dirty="0">
                <a:solidFill>
                  <a:srgbClr val="C00000"/>
                </a:solidFill>
                <a:latin typeface="Times New Roman" pitchFamily="18" charset="0"/>
                <a:cs typeface="Times New Roman" pitchFamily="18" charset="0"/>
              </a:rPr>
              <a:t> </a:t>
            </a:r>
            <a:r>
              <a:rPr lang="uk-UA" sz="2400" b="1" i="1" dirty="0" smtClean="0">
                <a:solidFill>
                  <a:srgbClr val="C00000"/>
                </a:solidFill>
                <a:latin typeface="Times New Roman" pitchFamily="18" charset="0"/>
                <a:ea typeface="Calibri" pitchFamily="34" charset="0"/>
                <a:cs typeface="Times New Roman" pitchFamily="18" charset="0"/>
              </a:rPr>
              <a:t>про духовність і смерть заради волі.</a:t>
            </a:r>
            <a:endParaRPr lang="ru-RU" sz="2400" b="1" dirty="0" smtClean="0">
              <a:solidFill>
                <a:srgbClr val="C00000"/>
              </a:solidFill>
              <a:latin typeface="Times New Roman" pitchFamily="18" charset="0"/>
              <a:cs typeface="Times New Roman" pitchFamily="18" charset="0"/>
            </a:endParaRPr>
          </a:p>
        </p:txBody>
      </p:sp>
      <p:sp>
        <p:nvSpPr>
          <p:cNvPr id="49154" name="Rectangle 2"/>
          <p:cNvSpPr>
            <a:spLocks noChangeArrowheads="1"/>
          </p:cNvSpPr>
          <p:nvPr/>
        </p:nvSpPr>
        <p:spPr bwMode="auto">
          <a:xfrm>
            <a:off x="324247" y="3024411"/>
            <a:ext cx="6804967" cy="4256112"/>
          </a:xfrm>
          <a:prstGeom prst="rect">
            <a:avLst/>
          </a:prstGeom>
          <a:noFill/>
          <a:ln w="9525">
            <a:noFill/>
            <a:miter lim="800000"/>
            <a:headEnd/>
            <a:tailEnd/>
          </a:ln>
          <a:effectLst/>
        </p:spPr>
        <p:txBody>
          <a:bodyPr vert="horz" wrap="square" lIns="100150" tIns="50075" rIns="100150" bIns="50075" numCol="1" anchor="ctr" anchorCtr="0" compatLnSpc="1">
            <a:prstTxWarp prst="textNoShape">
              <a:avLst/>
            </a:prstTxWarp>
            <a:spAutoFit/>
          </a:bodyPr>
          <a:lstStyle/>
          <a:p>
            <a:pPr indent="500752" algn="just" fontAlgn="base">
              <a:spcBef>
                <a:spcPct val="0"/>
              </a:spcBef>
              <a:spcAft>
                <a:spcPct val="0"/>
              </a:spcAft>
              <a:buFontTx/>
              <a:buChar char="•"/>
            </a:pPr>
            <a:r>
              <a:rPr kumimoji="0" lang="uk-UA" sz="1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«Козацтво </a:t>
            </a:r>
            <a:r>
              <a:rPr kumimoji="0" lang="uk-UA"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uk-UA" sz="1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uk-UA" sz="1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це стан душі, </a:t>
            </a:r>
            <a:r>
              <a:rPr kumimoji="0" lang="uk-UA"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uk-UA" sz="1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стверджує капітан Г. </a:t>
            </a:r>
            <a:r>
              <a:rPr kumimoji="0" lang="uk-UA" sz="1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Сіваченко</a:t>
            </a:r>
            <a:r>
              <a:rPr kumimoji="0" lang="uk-UA" sz="1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r>
              <a:rPr kumimoji="0" lang="uk-UA"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1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uk-UA" sz="1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Воно відроджується в нас, щоб ми захистили нашу землю, нашу націю. Бо немає більшої честі, аніж пролити кров за Україну»;</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p>
            <a:pPr indent="500752" algn="just" eaLnBrk="0" fontAlgn="base" hangingPunct="0">
              <a:spcBef>
                <a:spcPct val="0"/>
              </a:spcBef>
              <a:spcAft>
                <a:spcPct val="0"/>
              </a:spcAft>
              <a:buFontTx/>
              <a:buChar char="•"/>
            </a:pPr>
            <a:r>
              <a:rPr kumimoji="0" lang="uk-UA" sz="1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Офіцер батальйону «</a:t>
            </a:r>
            <a:r>
              <a:rPr kumimoji="0" lang="uk-UA" sz="1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Айдар</a:t>
            </a:r>
            <a:r>
              <a:rPr kumimoji="0" lang="uk-UA" sz="1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з позив</a:t>
            </a:r>
            <a:r>
              <a:rPr kumimoji="0" lang="uk-UA"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a:t>
            </a:r>
            <a:r>
              <a:rPr kumimoji="0" lang="uk-UA" sz="1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им «Гора»:</a:t>
            </a:r>
            <a:r>
              <a:rPr kumimoji="0" lang="uk-UA"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1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«Навіть якщо я загублю руку, я повернуся в АТО»;</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p>
            <a:pPr indent="500752" algn="just" eaLnBrk="0" fontAlgn="base" hangingPunct="0">
              <a:spcBef>
                <a:spcPct val="0"/>
              </a:spcBef>
              <a:spcAft>
                <a:spcPct val="0"/>
              </a:spcAft>
              <a:buFontTx/>
              <a:buChar char="•"/>
            </a:pPr>
            <a:r>
              <a:rPr kumimoji="0" lang="uk-UA" sz="1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«Цього чуба «Горі», як козаку, «забрили» на початку бойовиська, коли добровольцем записався до батальйону «</a:t>
            </a:r>
            <a:r>
              <a:rPr kumimoji="0" lang="uk-UA" sz="1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Айдар</a:t>
            </a:r>
            <a:r>
              <a:rPr kumimoji="0" lang="uk-UA" sz="1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Григорій </a:t>
            </a:r>
            <a:r>
              <a:rPr kumimoji="0" lang="uk-UA" sz="1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Сіваченко</a:t>
            </a:r>
            <a:r>
              <a:rPr kumimoji="0" lang="uk-UA" sz="1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казав, «аби люди бачили, хто перед ними, вороги знали, хто їх убиває, а побратими впізнавали»;</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p>
            <a:pPr indent="500752" algn="just" eaLnBrk="0" fontAlgn="base" hangingPunct="0">
              <a:spcBef>
                <a:spcPct val="0"/>
              </a:spcBef>
              <a:spcAft>
                <a:spcPct val="0"/>
              </a:spcAft>
              <a:buFontTx/>
              <a:buChar char="•"/>
            </a:pPr>
            <a:r>
              <a:rPr kumimoji="0" lang="uk-UA" sz="1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«Ми готові вбити будь-кого, хто прийде на нашу землю зі зброєю»... «Будете байдужими, отримаєте на шию царя, народилися вільними </a:t>
            </a:r>
            <a:r>
              <a:rPr kumimoji="0" lang="uk-UA"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uk-UA" sz="1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uk-UA" sz="1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вільними</a:t>
            </a:r>
            <a:r>
              <a:rPr kumimoji="0" lang="uk-UA" sz="1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помрете!»;</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p>
            <a:pPr indent="500752" algn="just" eaLnBrk="0" fontAlgn="base" hangingPunct="0">
              <a:spcBef>
                <a:spcPct val="0"/>
              </a:spcBef>
              <a:spcAft>
                <a:spcPct val="0"/>
              </a:spcAft>
              <a:buFontTx/>
              <a:buChar char="•"/>
            </a:pPr>
            <a:r>
              <a:rPr kumimoji="0" lang="uk-UA" sz="1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«Український народ </a:t>
            </a:r>
            <a:r>
              <a:rPr kumimoji="0" lang="uk-UA"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uk-UA" sz="1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це непереможний народ, будемо ми живі, чи не будемо</a:t>
            </a:r>
            <a:r>
              <a:rPr kumimoji="0" lang="uk-UA" sz="1800" b="0" i="0" u="none" strike="noStrike" cap="none" normalizeH="0" baseline="0" dirty="0" smtClean="0">
                <a:ln>
                  <a:noFill/>
                </a:ln>
                <a:effectLst/>
                <a:latin typeface="Times New Roman" pitchFamily="18" charset="0"/>
                <a:ea typeface="Calibri" pitchFamily="34" charset="0"/>
                <a:cs typeface="Times New Roman" pitchFamily="18" charset="0"/>
              </a:rPr>
              <a:t> ...»;</a:t>
            </a:r>
            <a:endParaRPr kumimoji="0" lang="ru-RU" sz="1800" b="0" i="0" u="none" strike="noStrike" cap="none" normalizeH="0" baseline="0" dirty="0" smtClean="0">
              <a:ln>
                <a:noFill/>
              </a:ln>
              <a:effectLst/>
              <a:latin typeface="Times New Roman" pitchFamily="18" charset="0"/>
              <a:cs typeface="Times New Roman" pitchFamily="18" charset="0"/>
            </a:endParaRPr>
          </a:p>
          <a:p>
            <a:pPr indent="500752" algn="just" eaLnBrk="0" fontAlgn="base" hangingPunct="0">
              <a:spcBef>
                <a:spcPct val="0"/>
              </a:spcBef>
              <a:spcAft>
                <a:spcPct val="0"/>
              </a:spcAft>
              <a:buFontTx/>
              <a:buChar char="•"/>
            </a:pPr>
            <a:r>
              <a:rPr kumimoji="0" lang="uk-UA"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«Ніщо так не розбещує, як непокаране зло».</a:t>
            </a:r>
            <a:endParaRPr kumimoji="0" lang="uk-UA"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9157" name="Rectangle 5"/>
          <p:cNvSpPr>
            <a:spLocks noChangeArrowheads="1"/>
          </p:cNvSpPr>
          <p:nvPr/>
        </p:nvSpPr>
        <p:spPr bwMode="auto">
          <a:xfrm>
            <a:off x="252240" y="7839032"/>
            <a:ext cx="7128791" cy="2317119"/>
          </a:xfrm>
          <a:prstGeom prst="rect">
            <a:avLst/>
          </a:prstGeom>
          <a:noFill/>
          <a:ln w="9525">
            <a:noFill/>
            <a:miter lim="800000"/>
            <a:headEnd/>
            <a:tailEnd/>
          </a:ln>
          <a:effectLst/>
        </p:spPr>
        <p:txBody>
          <a:bodyPr vert="horz" wrap="square" lIns="100150" tIns="50075" rIns="100150" bIns="50075" numCol="1" anchor="ctr" anchorCtr="0" compatLnSpc="1">
            <a:prstTxWarp prst="textNoShape">
              <a:avLst/>
            </a:prstTxWarp>
            <a:spAutoFit/>
          </a:bodyPr>
          <a:lstStyle/>
          <a:p>
            <a:pPr indent="500752" algn="ctr"/>
            <a:r>
              <a:rPr lang="uk-UA" sz="1800" b="1" dirty="0">
                <a:latin typeface="Times New Roman" pitchFamily="18" charset="0"/>
                <a:cs typeface="Times New Roman" pitchFamily="18" charset="0"/>
              </a:rPr>
              <a:t>Також дивіться  та читайте</a:t>
            </a:r>
            <a:r>
              <a:rPr lang="uk-UA" sz="1800" b="1" dirty="0" smtClean="0">
                <a:latin typeface="Times New Roman" pitchFamily="18" charset="0"/>
                <a:cs typeface="Times New Roman" pitchFamily="18" charset="0"/>
              </a:rPr>
              <a:t>:</a:t>
            </a:r>
          </a:p>
          <a:p>
            <a:pPr indent="500752" algn="ctr"/>
            <a:endParaRPr lang="ru-RU" sz="1800" dirty="0">
              <a:latin typeface="Times New Roman" pitchFamily="18" charset="0"/>
              <a:cs typeface="Times New Roman" pitchFamily="18" charset="0"/>
            </a:endParaRPr>
          </a:p>
          <a:p>
            <a:pPr indent="500752" algn="just" fontAlgn="base">
              <a:buFont typeface="Arial" pitchFamily="34" charset="0"/>
              <a:buChar char="•"/>
            </a:pPr>
            <a:r>
              <a:rPr lang="uk-UA" sz="1800" dirty="0">
                <a:latin typeface="Times New Roman" pitchFamily="18" charset="0"/>
                <a:cs typeface="Times New Roman" pitchFamily="18" charset="0"/>
              </a:rPr>
              <a:t>Як </a:t>
            </a:r>
            <a:r>
              <a:rPr lang="uk-UA" sz="1800" dirty="0" err="1">
                <a:latin typeface="Times New Roman" pitchFamily="18" charset="0"/>
                <a:cs typeface="Times New Roman" pitchFamily="18" charset="0"/>
              </a:rPr>
              <a:t>теплонергетик</a:t>
            </a:r>
            <a:r>
              <a:rPr lang="uk-UA" sz="1800" dirty="0">
                <a:latin typeface="Times New Roman" pitchFamily="18" charset="0"/>
                <a:cs typeface="Times New Roman" pitchFamily="18" charset="0"/>
              </a:rPr>
              <a:t> із Харкова став розвідником у батальйоні «</a:t>
            </a:r>
            <a:r>
              <a:rPr lang="uk-UA" sz="1800" dirty="0" err="1">
                <a:latin typeface="Times New Roman" pitchFamily="18" charset="0"/>
                <a:cs typeface="Times New Roman" pitchFamily="18" charset="0"/>
              </a:rPr>
              <a:t>Айдар</a:t>
            </a:r>
            <a:r>
              <a:rPr lang="uk-UA" sz="1800" dirty="0">
                <a:latin typeface="Times New Roman" pitchFamily="18" charset="0"/>
                <a:cs typeface="Times New Roman" pitchFamily="18" charset="0"/>
              </a:rPr>
              <a:t>» [Електронний ресурс] / Новини на Суспільному </a:t>
            </a:r>
            <a:r>
              <a:rPr lang="uk-UA" sz="1800" dirty="0" smtClean="0">
                <a:latin typeface="Times New Roman" pitchFamily="18" charset="0"/>
                <a:cs typeface="Times New Roman" pitchFamily="18" charset="0"/>
              </a:rPr>
              <a:t>– </a:t>
            </a:r>
            <a:r>
              <a:rPr lang="uk-UA" sz="1800" dirty="0">
                <a:latin typeface="Times New Roman" pitchFamily="18" charset="0"/>
                <a:cs typeface="Times New Roman" pitchFamily="18" charset="0"/>
              </a:rPr>
              <a:t>UA: Харків. – Режим доступу: </a:t>
            </a:r>
            <a:r>
              <a:rPr lang="en-US" sz="1800" u="sng" dirty="0" smtClean="0">
                <a:latin typeface="Times New Roman" pitchFamily="18" charset="0"/>
                <a:cs typeface="Times New Roman" pitchFamily="18" charset="0"/>
                <a:hlinkClick r:id="rId2"/>
              </a:rPr>
              <a:t>https://cutt.ly/DkT2FL6</a:t>
            </a:r>
            <a:r>
              <a:rPr lang="uk-UA" sz="1800" u="sng" dirty="0" smtClean="0">
                <a:latin typeface="Times New Roman" pitchFamily="18" charset="0"/>
                <a:cs typeface="Times New Roman" pitchFamily="18" charset="0"/>
              </a:rPr>
              <a:t> </a:t>
            </a:r>
            <a:endParaRPr lang="ru-RU" sz="1800" dirty="0">
              <a:latin typeface="Times New Roman" pitchFamily="18" charset="0"/>
              <a:cs typeface="Times New Roman" pitchFamily="18" charset="0"/>
            </a:endParaRPr>
          </a:p>
          <a:p>
            <a:pPr indent="500752" algn="just">
              <a:buFont typeface="Arial" pitchFamily="34" charset="0"/>
              <a:buChar char="•"/>
            </a:pPr>
            <a:r>
              <a:rPr lang="uk-UA" sz="1800" dirty="0">
                <a:latin typeface="Times New Roman" pitchFamily="18" charset="0"/>
                <a:cs typeface="Times New Roman" pitchFamily="18" charset="0"/>
              </a:rPr>
              <a:t>Історія розвідника-добровольця Григорія </a:t>
            </a:r>
            <a:r>
              <a:rPr lang="uk-UA" sz="1800" dirty="0" err="1">
                <a:latin typeface="Times New Roman" pitchFamily="18" charset="0"/>
                <a:cs typeface="Times New Roman" pitchFamily="18" charset="0"/>
              </a:rPr>
              <a:t>Сіваченко</a:t>
            </a:r>
            <a:r>
              <a:rPr lang="uk-UA" sz="1800" dirty="0">
                <a:latin typeface="Times New Roman" pitchFamily="18" charset="0"/>
                <a:cs typeface="Times New Roman" pitchFamily="18" charset="0"/>
              </a:rPr>
              <a:t> до Дня захисника України [Електронний ресурс] / Суспільне Харків. – 2019. –14 </a:t>
            </a:r>
            <a:r>
              <a:rPr lang="uk-UA" sz="1800" dirty="0" err="1">
                <a:latin typeface="Times New Roman" pitchFamily="18" charset="0"/>
                <a:cs typeface="Times New Roman" pitchFamily="18" charset="0"/>
              </a:rPr>
              <a:t>жовт</a:t>
            </a:r>
            <a:r>
              <a:rPr lang="uk-UA" sz="1800" dirty="0">
                <a:latin typeface="Times New Roman" pitchFamily="18" charset="0"/>
                <a:cs typeface="Times New Roman" pitchFamily="18" charset="0"/>
              </a:rPr>
              <a:t>. – Режим </a:t>
            </a:r>
            <a:r>
              <a:rPr lang="uk-UA" sz="1800" dirty="0" smtClean="0">
                <a:latin typeface="Times New Roman" pitchFamily="18" charset="0"/>
                <a:cs typeface="Times New Roman" pitchFamily="18" charset="0"/>
              </a:rPr>
              <a:t>доступу:</a:t>
            </a:r>
            <a:r>
              <a:rPr lang="ru-RU" sz="1800" dirty="0" smtClean="0">
                <a:latin typeface="Times New Roman" pitchFamily="18" charset="0"/>
                <a:cs typeface="Times New Roman" pitchFamily="18" charset="0"/>
              </a:rPr>
              <a:t> </a:t>
            </a:r>
            <a:r>
              <a:rPr lang="en-US" sz="1800" u="sng" dirty="0" smtClean="0">
                <a:latin typeface="Times New Roman" pitchFamily="18" charset="0"/>
                <a:cs typeface="Times New Roman" pitchFamily="18" charset="0"/>
                <a:hlinkClick r:id="rId3"/>
              </a:rPr>
              <a:t>https://cutt.ly/gkT2Jd4</a:t>
            </a:r>
            <a:r>
              <a:rPr lang="uk-UA" sz="1800" u="sng" dirty="0" smtClean="0">
                <a:latin typeface="Times New Roman" pitchFamily="18" charset="0"/>
                <a:cs typeface="Times New Roman" pitchFamily="18" charset="0"/>
              </a:rPr>
              <a:t> </a:t>
            </a:r>
            <a:endParaRPr lang="ru-RU" sz="1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http://dunrada.gov.ua/uploadfile/archive_news/2018/08/29/2018-08-29_8693/images/images-27961.jpg"/>
          <p:cNvPicPr>
            <a:picLocks noChangeAspect="1"/>
          </p:cNvPicPr>
          <p:nvPr/>
        </p:nvPicPr>
        <p:blipFill>
          <a:blip r:embed="rId2" cstate="print"/>
          <a:srcRect/>
          <a:stretch>
            <a:fillRect/>
          </a:stretch>
        </p:blipFill>
        <p:spPr bwMode="auto">
          <a:xfrm>
            <a:off x="468264" y="288110"/>
            <a:ext cx="1800201" cy="1224136"/>
          </a:xfrm>
          <a:prstGeom prst="rect">
            <a:avLst/>
          </a:prstGeom>
          <a:ln>
            <a:noFill/>
          </a:ln>
          <a:effectLst/>
        </p:spPr>
      </p:pic>
      <p:pic>
        <p:nvPicPr>
          <p:cNvPr id="29698" name="Рисунок 22" descr="Нет описания фото."/>
          <p:cNvPicPr>
            <a:picLocks noChangeAspect="1" noChangeArrowheads="1"/>
          </p:cNvPicPr>
          <p:nvPr/>
        </p:nvPicPr>
        <p:blipFill>
          <a:blip r:embed="rId3" cstate="print"/>
          <a:srcRect r="13490"/>
          <a:stretch>
            <a:fillRect/>
          </a:stretch>
        </p:blipFill>
        <p:spPr bwMode="auto">
          <a:xfrm>
            <a:off x="2700513" y="288109"/>
            <a:ext cx="4618039" cy="1224136"/>
          </a:xfrm>
          <a:prstGeom prst="rect">
            <a:avLst/>
          </a:prstGeom>
          <a:noFill/>
        </p:spPr>
      </p:pic>
      <p:sp>
        <p:nvSpPr>
          <p:cNvPr id="29700" name="Rectangle 4"/>
          <p:cNvSpPr>
            <a:spLocks noChangeArrowheads="1"/>
          </p:cNvSpPr>
          <p:nvPr/>
        </p:nvSpPr>
        <p:spPr bwMode="auto">
          <a:xfrm>
            <a:off x="2916535" y="385153"/>
            <a:ext cx="2736304" cy="720529"/>
          </a:xfrm>
          <a:prstGeom prst="rect">
            <a:avLst/>
          </a:prstGeom>
          <a:noFill/>
          <a:ln w="9525">
            <a:noFill/>
            <a:miter lim="800000"/>
            <a:headEnd/>
            <a:tailEnd/>
          </a:ln>
          <a:effectLst/>
        </p:spPr>
        <p:txBody>
          <a:bodyPr vert="horz" wrap="square" lIns="100150" tIns="50075" rIns="100150" bIns="50075" numCol="1" anchor="ctr" anchorCtr="0" compatLnSpc="1">
            <a:prstTxWarp prst="textNoShape">
              <a:avLst/>
            </a:prstTxWarp>
            <a:spAutoFit/>
          </a:bodyPr>
          <a:lstStyle/>
          <a:p>
            <a:pPr algn="ctr" fontAlgn="base">
              <a:spcBef>
                <a:spcPct val="0"/>
              </a:spcBef>
              <a:spcAft>
                <a:spcPct val="0"/>
              </a:spcAft>
            </a:pPr>
            <a:r>
              <a:rPr kumimoji="0" lang="uk-UA"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uk-UA"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Народний Герой України</a:t>
            </a:r>
            <a:r>
              <a:rPr kumimoji="0" lang="uk-UA" b="1" i="0" u="none" strike="noStrike" cap="none" normalizeH="0" baseline="0" dirty="0" smtClean="0">
                <a:ln>
                  <a:noFill/>
                </a:ln>
                <a:solidFill>
                  <a:schemeClr val="tx1"/>
                </a:solidFill>
                <a:effectLst/>
                <a:latin typeface="Calibri"/>
                <a:ea typeface="Calibri" pitchFamily="34" charset="0"/>
                <a:cs typeface="Times New Roman" pitchFamily="18" charset="0"/>
              </a:rPr>
              <a:t>»</a:t>
            </a:r>
            <a:endParaRPr lang="uk-UA" sz="2200" dirty="0" smtClean="0">
              <a:latin typeface="Arial" pitchFamily="34" charset="0"/>
            </a:endParaRPr>
          </a:p>
        </p:txBody>
      </p:sp>
      <p:sp>
        <p:nvSpPr>
          <p:cNvPr id="29701" name="Rectangle 5"/>
          <p:cNvSpPr>
            <a:spLocks noChangeArrowheads="1"/>
          </p:cNvSpPr>
          <p:nvPr/>
        </p:nvSpPr>
        <p:spPr bwMode="auto">
          <a:xfrm>
            <a:off x="684289" y="1717863"/>
            <a:ext cx="6624737" cy="1486123"/>
          </a:xfrm>
          <a:prstGeom prst="rect">
            <a:avLst/>
          </a:prstGeom>
          <a:noFill/>
          <a:ln w="9525">
            <a:noFill/>
            <a:miter lim="800000"/>
            <a:headEnd/>
            <a:tailEnd/>
          </a:ln>
          <a:effectLst/>
        </p:spPr>
        <p:txBody>
          <a:bodyPr vert="horz" wrap="square" lIns="100150" tIns="50075" rIns="100150" bIns="50075" numCol="1" anchor="ctr" anchorCtr="0" compatLnSpc="1">
            <a:prstTxWarp prst="textNoShape">
              <a:avLst/>
            </a:prstTxWarp>
            <a:spAutoFit/>
          </a:bodyPr>
          <a:lstStyle/>
          <a:p>
            <a:pPr algn="r"/>
            <a:r>
              <a:rPr lang="uk-UA" sz="1800" b="1" i="1" dirty="0" smtClean="0">
                <a:latin typeface="Times New Roman" pitchFamily="18" charset="0"/>
                <a:cs typeface="Times New Roman" pitchFamily="18" charset="0"/>
              </a:rPr>
              <a:t>«Капітан Ігор Сергійович </a:t>
            </a:r>
            <a:r>
              <a:rPr lang="uk-UA" sz="1800" b="1" i="1" dirty="0" err="1" smtClean="0">
                <a:latin typeface="Times New Roman" pitchFamily="18" charset="0"/>
                <a:cs typeface="Times New Roman" pitchFamily="18" charset="0"/>
              </a:rPr>
              <a:t>Романцов</a:t>
            </a:r>
            <a:r>
              <a:rPr lang="uk-UA" sz="1800" b="1" i="1" dirty="0" smtClean="0">
                <a:latin typeface="Times New Roman" pitchFamily="18" charset="0"/>
                <a:cs typeface="Times New Roman" pitchFamily="18" charset="0"/>
              </a:rPr>
              <a:t> – дуже гідна і гарна була людина… Він єдиний, хто залишився з нами тоді, коли вже хлопців почало рвати на шматки. </a:t>
            </a:r>
            <a:endParaRPr lang="ru-RU" sz="1800" dirty="0" smtClean="0">
              <a:latin typeface="Times New Roman" pitchFamily="18" charset="0"/>
              <a:cs typeface="Times New Roman" pitchFamily="18" charset="0"/>
            </a:endParaRPr>
          </a:p>
          <a:p>
            <a:pPr algn="r"/>
            <a:r>
              <a:rPr lang="uk-UA" sz="1800" b="1" i="1" dirty="0" smtClean="0">
                <a:latin typeface="Times New Roman" pitchFamily="18" charset="0"/>
                <a:cs typeface="Times New Roman" pitchFamily="18" charset="0"/>
              </a:rPr>
              <a:t>Честь і хвала йому. Справжній офіцер» </a:t>
            </a:r>
            <a:endParaRPr lang="ru-RU" sz="1800" dirty="0" smtClean="0">
              <a:latin typeface="Times New Roman" pitchFamily="18" charset="0"/>
              <a:cs typeface="Times New Roman" pitchFamily="18" charset="0"/>
            </a:endParaRPr>
          </a:p>
          <a:p>
            <a:pPr algn="r"/>
            <a:r>
              <a:rPr lang="uk-UA" sz="1800" b="1" i="1" dirty="0" smtClean="0">
                <a:latin typeface="Times New Roman" pitchFamily="18" charset="0"/>
                <a:cs typeface="Times New Roman" pitchFamily="18" charset="0"/>
              </a:rPr>
              <a:t>(Олександр Кравченко, медик 1-ї </a:t>
            </a:r>
            <a:r>
              <a:rPr lang="uk-UA" sz="1800" b="1" i="1" dirty="0" err="1" smtClean="0">
                <a:latin typeface="Times New Roman" pitchFamily="18" charset="0"/>
                <a:cs typeface="Times New Roman" pitchFamily="18" charset="0"/>
              </a:rPr>
              <a:t>РТГр</a:t>
            </a:r>
            <a:r>
              <a:rPr lang="uk-UA" sz="1800" b="1" i="1" dirty="0" smtClean="0">
                <a:latin typeface="Times New Roman" pitchFamily="18" charset="0"/>
                <a:cs typeface="Times New Roman" pitchFamily="18" charset="0"/>
              </a:rPr>
              <a:t> 92-ї </a:t>
            </a:r>
            <a:r>
              <a:rPr lang="uk-UA" sz="1800" b="1" i="1" dirty="0" err="1" smtClean="0">
                <a:latin typeface="Times New Roman" pitchFamily="18" charset="0"/>
                <a:cs typeface="Times New Roman" pitchFamily="18" charset="0"/>
              </a:rPr>
              <a:t>Омбр</a:t>
            </a:r>
            <a:r>
              <a:rPr lang="uk-UA" sz="1800" b="1" i="1" dirty="0" smtClean="0">
                <a:latin typeface="Times New Roman" pitchFamily="18" charset="0"/>
                <a:cs typeface="Times New Roman" pitchFamily="18" charset="0"/>
              </a:rPr>
              <a:t>).</a:t>
            </a:r>
            <a:r>
              <a:rPr lang="ru-RU" sz="1800" dirty="0" smtClean="0">
                <a:latin typeface="Times New Roman" pitchFamily="18" charset="0"/>
                <a:cs typeface="Times New Roman" pitchFamily="18" charset="0"/>
              </a:rPr>
              <a:t> </a:t>
            </a:r>
          </a:p>
        </p:txBody>
      </p:sp>
      <p:sp>
        <p:nvSpPr>
          <p:cNvPr id="29702" name="Rectangle 6"/>
          <p:cNvSpPr>
            <a:spLocks noChangeArrowheads="1"/>
          </p:cNvSpPr>
          <p:nvPr/>
        </p:nvSpPr>
        <p:spPr bwMode="auto">
          <a:xfrm>
            <a:off x="343375" y="3333616"/>
            <a:ext cx="7094592" cy="716681"/>
          </a:xfrm>
          <a:prstGeom prst="rect">
            <a:avLst/>
          </a:prstGeom>
          <a:noFill/>
          <a:ln w="9525">
            <a:noFill/>
            <a:miter lim="800000"/>
            <a:headEnd/>
            <a:tailEnd/>
          </a:ln>
          <a:effectLst/>
        </p:spPr>
        <p:txBody>
          <a:bodyPr vert="horz" wrap="none" lIns="100150" tIns="50075" rIns="100150" bIns="50075" numCol="1" anchor="ctr" anchorCtr="0" compatLnSpc="1">
            <a:prstTxWarp prst="textNoShape">
              <a:avLst/>
            </a:prstTxWarp>
            <a:spAutoFit/>
          </a:bodyPr>
          <a:lstStyle/>
          <a:p>
            <a:pPr algn="ctr" fontAlgn="base">
              <a:spcBef>
                <a:spcPct val="0"/>
              </a:spcBef>
              <a:spcAft>
                <a:spcPct val="0"/>
              </a:spcAft>
            </a:pPr>
            <a:r>
              <a:rPr lang="uk-UA" b="1" dirty="0" smtClean="0">
                <a:latin typeface="Times New Roman" pitchFamily="18" charset="0"/>
                <a:ea typeface="Calibri" pitchFamily="34" charset="0"/>
                <a:cs typeface="Times New Roman" pitchFamily="18" charset="0"/>
              </a:rPr>
              <a:t>Ігор Сергійович </a:t>
            </a:r>
            <a:r>
              <a:rPr lang="uk-UA" b="1" dirty="0" err="1" smtClean="0">
                <a:latin typeface="Times New Roman" pitchFamily="18" charset="0"/>
                <a:ea typeface="Calibri" pitchFamily="34" charset="0"/>
                <a:cs typeface="Times New Roman" pitchFamily="18" charset="0"/>
              </a:rPr>
              <a:t>Романцов</a:t>
            </a:r>
            <a:r>
              <a:rPr lang="uk-UA" b="1" dirty="0" smtClean="0">
                <a:latin typeface="Times New Roman" pitchFamily="18" charset="0"/>
                <a:ea typeface="Calibri" pitchFamily="34" charset="0"/>
                <a:cs typeface="Times New Roman" pitchFamily="18" charset="0"/>
              </a:rPr>
              <a:t> </a:t>
            </a:r>
            <a:r>
              <a:rPr lang="uk-UA" dirty="0" smtClean="0">
                <a:latin typeface="Times New Roman" pitchFamily="18" charset="0"/>
                <a:ea typeface="Calibri" pitchFamily="34" charset="0"/>
                <a:cs typeface="Times New Roman" pitchFamily="18" charset="0"/>
              </a:rPr>
              <a:t>–</a:t>
            </a:r>
            <a:r>
              <a:rPr lang="uk-UA" b="1" dirty="0" smtClean="0">
                <a:latin typeface="Times New Roman" pitchFamily="18" charset="0"/>
                <a:ea typeface="Calibri" pitchFamily="34" charset="0"/>
                <a:cs typeface="Times New Roman" pitchFamily="18" charset="0"/>
              </a:rPr>
              <a:t>  майор Збройних сил України, </a:t>
            </a:r>
            <a:endParaRPr lang="ru-RU" dirty="0" smtClean="0">
              <a:latin typeface="Times New Roman" pitchFamily="18" charset="0"/>
              <a:cs typeface="Times New Roman" pitchFamily="18" charset="0"/>
            </a:endParaRPr>
          </a:p>
          <a:p>
            <a:pPr algn="ctr" eaLnBrk="0" fontAlgn="base" hangingPunct="0">
              <a:spcBef>
                <a:spcPct val="0"/>
              </a:spcBef>
              <a:spcAft>
                <a:spcPct val="0"/>
              </a:spcAft>
            </a:pPr>
            <a:r>
              <a:rPr lang="uk-UA" b="1" dirty="0" smtClean="0">
                <a:latin typeface="Times New Roman" pitchFamily="18" charset="0"/>
                <a:ea typeface="Calibri" pitchFamily="34" charset="0"/>
                <a:cs typeface="Times New Roman" pitchFamily="18" charset="0"/>
              </a:rPr>
              <a:t>учасник російсько-української війни</a:t>
            </a:r>
            <a:endParaRPr lang="uk-UA" dirty="0" smtClean="0">
              <a:latin typeface="Times New Roman" pitchFamily="18" charset="0"/>
              <a:cs typeface="Times New Roman" pitchFamily="18" charset="0"/>
            </a:endParaRPr>
          </a:p>
        </p:txBody>
      </p:sp>
      <p:pic>
        <p:nvPicPr>
          <p:cNvPr id="12" name="Рисунок 11" descr="C:\Users\пользователь_lib\Desktop\Романцов_Ігор_Сергійович.jpg"/>
          <p:cNvPicPr>
            <a:picLocks noChangeAspect="1"/>
          </p:cNvPicPr>
          <p:nvPr/>
        </p:nvPicPr>
        <p:blipFill>
          <a:blip r:embed="rId4" cstate="print"/>
          <a:srcRect/>
          <a:stretch>
            <a:fillRect/>
          </a:stretch>
        </p:blipFill>
        <p:spPr bwMode="auto">
          <a:xfrm>
            <a:off x="4932759" y="4320555"/>
            <a:ext cx="2266315" cy="3177540"/>
          </a:xfrm>
          <a:prstGeom prst="rect">
            <a:avLst/>
          </a:prstGeom>
          <a:ln>
            <a:noFill/>
          </a:ln>
          <a:effectLst>
            <a:outerShdw blurRad="292100" dist="139700" dir="2700000" algn="tl" rotWithShape="0">
              <a:srgbClr val="333333">
                <a:alpha val="65000"/>
              </a:srgbClr>
            </a:outerShdw>
          </a:effectLst>
        </p:spPr>
      </p:pic>
      <p:sp>
        <p:nvSpPr>
          <p:cNvPr id="29705" name="Rectangle 9"/>
          <p:cNvSpPr>
            <a:spLocks noChangeArrowheads="1"/>
          </p:cNvSpPr>
          <p:nvPr/>
        </p:nvSpPr>
        <p:spPr bwMode="auto">
          <a:xfrm>
            <a:off x="324247" y="4104531"/>
            <a:ext cx="4536504" cy="3979113"/>
          </a:xfrm>
          <a:prstGeom prst="rect">
            <a:avLst/>
          </a:prstGeom>
          <a:noFill/>
          <a:ln w="9525">
            <a:noFill/>
            <a:miter lim="800000"/>
            <a:headEnd/>
            <a:tailEnd/>
          </a:ln>
          <a:effectLst/>
        </p:spPr>
        <p:txBody>
          <a:bodyPr vert="horz" wrap="square" lIns="100150" tIns="50075" rIns="100150" bIns="50075" numCol="1" anchor="ctr" anchorCtr="0" compatLnSpc="1">
            <a:prstTxWarp prst="textNoShape">
              <a:avLst/>
            </a:prstTxWarp>
            <a:spAutoFit/>
          </a:bodyPr>
          <a:lstStyle/>
          <a:p>
            <a:pPr algn="just" fontAlgn="base">
              <a:spcBef>
                <a:spcPct val="0"/>
              </a:spcBef>
              <a:spcAft>
                <a:spcPct val="0"/>
              </a:spcAft>
            </a:pPr>
            <a:r>
              <a:rPr lang="ru-RU" sz="1800" b="1" dirty="0">
                <a:latin typeface="Times New Roman" pitchFamily="18" charset="0"/>
                <a:cs typeface="Times New Roman" pitchFamily="18" charset="0"/>
              </a:rPr>
              <a:t>Дата та </a:t>
            </a:r>
            <a:r>
              <a:rPr lang="ru-RU" sz="1800" b="1" dirty="0" err="1">
                <a:latin typeface="Times New Roman" pitchFamily="18" charset="0"/>
                <a:cs typeface="Times New Roman" pitchFamily="18" charset="0"/>
              </a:rPr>
              <a:t>місце</a:t>
            </a:r>
            <a:r>
              <a:rPr lang="ru-RU" sz="1800" b="1" dirty="0">
                <a:latin typeface="Times New Roman" pitchFamily="18" charset="0"/>
                <a:cs typeface="Times New Roman" pitchFamily="18" charset="0"/>
              </a:rPr>
              <a:t> </a:t>
            </a:r>
            <a:r>
              <a:rPr lang="ru-RU" sz="1800" b="1" dirty="0" err="1">
                <a:latin typeface="Times New Roman" pitchFamily="18" charset="0"/>
                <a:cs typeface="Times New Roman" pitchFamily="18" charset="0"/>
              </a:rPr>
              <a:t>народження</a:t>
            </a:r>
            <a:r>
              <a:rPr lang="ru-RU" sz="1800" b="1" dirty="0">
                <a:latin typeface="Times New Roman" pitchFamily="18" charset="0"/>
                <a:cs typeface="Times New Roman" pitchFamily="18" charset="0"/>
              </a:rPr>
              <a:t>:</a:t>
            </a:r>
            <a:r>
              <a:rPr lang="ru-RU" sz="1800" dirty="0">
                <a:latin typeface="Times New Roman" pitchFamily="18" charset="0"/>
                <a:cs typeface="Times New Roman" pitchFamily="18" charset="0"/>
              </a:rPr>
              <a:t> 15 лютого </a:t>
            </a:r>
            <a:r>
              <a:rPr lang="ru-RU" sz="1800" dirty="0" smtClean="0">
                <a:latin typeface="Times New Roman" pitchFamily="18" charset="0"/>
                <a:cs typeface="Times New Roman" pitchFamily="18" charset="0"/>
              </a:rPr>
              <a:t>1982 р., село </a:t>
            </a:r>
            <a:r>
              <a:rPr lang="ru-RU" sz="1800" dirty="0" err="1" smtClean="0">
                <a:latin typeface="Times New Roman" pitchFamily="18" charset="0"/>
                <a:ea typeface="Calibri" pitchFamily="34" charset="0"/>
                <a:cs typeface="Times New Roman" pitchFamily="18" charset="0"/>
              </a:rPr>
              <a:t>Волохівка</a:t>
            </a:r>
            <a:r>
              <a:rPr lang="ru-RU" sz="1800" dirty="0" smtClean="0">
                <a:latin typeface="Times New Roman" pitchFamily="18" charset="0"/>
                <a:ea typeface="Calibri" pitchFamily="34" charset="0"/>
                <a:cs typeface="Times New Roman" pitchFamily="18" charset="0"/>
              </a:rPr>
              <a:t>,</a:t>
            </a:r>
            <a:r>
              <a:rPr lang="uk-UA" sz="1800" dirty="0" smtClean="0">
                <a:latin typeface="Times New Roman" pitchFamily="18" charset="0"/>
                <a:ea typeface="Calibri" pitchFamily="34" charset="0"/>
                <a:cs typeface="Times New Roman" pitchFamily="18" charset="0"/>
              </a:rPr>
              <a:t> </a:t>
            </a:r>
            <a:r>
              <a:rPr lang="ru-RU" sz="1800" dirty="0" err="1" smtClean="0">
                <a:latin typeface="Times New Roman" pitchFamily="18" charset="0"/>
                <a:ea typeface="Calibri" pitchFamily="34" charset="0"/>
                <a:cs typeface="Times New Roman" pitchFamily="18" charset="0"/>
              </a:rPr>
              <a:t>Вовчанський</a:t>
            </a:r>
            <a:r>
              <a:rPr lang="ru-RU" sz="1800" dirty="0" smtClean="0">
                <a:latin typeface="Times New Roman" pitchFamily="18" charset="0"/>
                <a:ea typeface="Calibri" pitchFamily="34" charset="0"/>
                <a:cs typeface="Times New Roman" pitchFamily="18" charset="0"/>
              </a:rPr>
              <a:t> район,  </a:t>
            </a:r>
            <a:r>
              <a:rPr lang="ru-RU" sz="1800" dirty="0" err="1" smtClean="0">
                <a:latin typeface="Times New Roman" pitchFamily="18" charset="0"/>
                <a:ea typeface="Calibri" pitchFamily="34" charset="0"/>
                <a:cs typeface="Times New Roman" pitchFamily="18" charset="0"/>
              </a:rPr>
              <a:t>Харківська</a:t>
            </a:r>
            <a:r>
              <a:rPr lang="ru-RU" sz="1800" dirty="0" smtClean="0">
                <a:latin typeface="Times New Roman" pitchFamily="18" charset="0"/>
                <a:ea typeface="Calibri" pitchFamily="34" charset="0"/>
                <a:cs typeface="Times New Roman" pitchFamily="18" charset="0"/>
              </a:rPr>
              <a:t> область, </a:t>
            </a:r>
            <a:endParaRPr lang="ru-RU" sz="1800" dirty="0" smtClean="0">
              <a:latin typeface="Times New Roman" pitchFamily="18" charset="0"/>
              <a:cs typeface="Times New Roman" pitchFamily="18" charset="0"/>
            </a:endParaRPr>
          </a:p>
          <a:p>
            <a:pPr algn="just" eaLnBrk="0" fontAlgn="base" hangingPunct="0">
              <a:spcBef>
                <a:spcPct val="0"/>
              </a:spcBef>
              <a:spcAft>
                <a:spcPct val="0"/>
              </a:spcAft>
            </a:pPr>
            <a:r>
              <a:rPr lang="ru-RU" sz="1800" b="1" dirty="0" smtClean="0">
                <a:latin typeface="Times New Roman" pitchFamily="18" charset="0"/>
                <a:ea typeface="Calibri" pitchFamily="34" charset="0"/>
                <a:cs typeface="Times New Roman" pitchFamily="18" charset="0"/>
              </a:rPr>
              <a:t>Дата та </a:t>
            </a:r>
            <a:r>
              <a:rPr lang="ru-RU" sz="1800" b="1" dirty="0" err="1" smtClean="0">
                <a:latin typeface="Times New Roman" pitchFamily="18" charset="0"/>
                <a:ea typeface="Calibri" pitchFamily="34" charset="0"/>
                <a:cs typeface="Times New Roman" pitchFamily="18" charset="0"/>
              </a:rPr>
              <a:t>місце</a:t>
            </a:r>
            <a:r>
              <a:rPr lang="ru-RU" sz="1800" b="1" dirty="0" smtClean="0">
                <a:latin typeface="Times New Roman" pitchFamily="18" charset="0"/>
                <a:ea typeface="Calibri" pitchFamily="34" charset="0"/>
                <a:cs typeface="Times New Roman" pitchFamily="18" charset="0"/>
              </a:rPr>
              <a:t> </a:t>
            </a:r>
            <a:r>
              <a:rPr lang="ru-RU" sz="1800" b="1" dirty="0" err="1" smtClean="0">
                <a:latin typeface="Times New Roman" pitchFamily="18" charset="0"/>
                <a:ea typeface="Calibri" pitchFamily="34" charset="0"/>
                <a:cs typeface="Times New Roman" pitchFamily="18" charset="0"/>
              </a:rPr>
              <a:t>загибелі</a:t>
            </a:r>
            <a:r>
              <a:rPr lang="ru-RU" sz="1800" b="1" dirty="0" smtClean="0">
                <a:latin typeface="Times New Roman" pitchFamily="18" charset="0"/>
                <a:ea typeface="Calibri" pitchFamily="34" charset="0"/>
                <a:cs typeface="Times New Roman" pitchFamily="18" charset="0"/>
              </a:rPr>
              <a:t>:</a:t>
            </a:r>
            <a:r>
              <a:rPr lang="ru-RU" sz="1800" dirty="0" smtClean="0">
                <a:latin typeface="Times New Roman" pitchFamily="18" charset="0"/>
                <a:ea typeface="Calibri" pitchFamily="34" charset="0"/>
                <a:cs typeface="Times New Roman" pitchFamily="18" charset="0"/>
              </a:rPr>
              <a:t> 28 </a:t>
            </a:r>
            <a:r>
              <a:rPr lang="ru-RU" sz="1800" dirty="0" err="1" smtClean="0">
                <a:latin typeface="Times New Roman" pitchFamily="18" charset="0"/>
                <a:ea typeface="Calibri" pitchFamily="34" charset="0"/>
                <a:cs typeface="Times New Roman" pitchFamily="18" charset="0"/>
              </a:rPr>
              <a:t>серпня</a:t>
            </a:r>
            <a:r>
              <a:rPr lang="ru-RU" sz="1800" dirty="0" smtClean="0">
                <a:latin typeface="Times New Roman" pitchFamily="18" charset="0"/>
                <a:ea typeface="Calibri" pitchFamily="34" charset="0"/>
                <a:cs typeface="Times New Roman" pitchFamily="18" charset="0"/>
              </a:rPr>
              <a:t> 2014 р. (32 роки),</a:t>
            </a:r>
            <a:r>
              <a:rPr lang="ru-RU" sz="1800" dirty="0" smtClean="0">
                <a:solidFill>
                  <a:srgbClr val="000000"/>
                </a:solidFill>
                <a:latin typeface="Times New Roman" pitchFamily="18" charset="0"/>
                <a:ea typeface="Calibri" pitchFamily="34" charset="0"/>
                <a:cs typeface="Times New Roman" pitchFamily="18" charset="0"/>
              </a:rPr>
              <a:t> </a:t>
            </a:r>
            <a:r>
              <a:rPr lang="uk-UA" sz="1800" dirty="0" smtClean="0">
                <a:latin typeface="Times New Roman" pitchFamily="18" charset="0"/>
                <a:ea typeface="Calibri" pitchFamily="34" charset="0"/>
                <a:cs typeface="Times New Roman" pitchFamily="18" charset="0"/>
              </a:rPr>
              <a:t>село</a:t>
            </a:r>
            <a:r>
              <a:rPr lang="uk-UA" sz="1800" dirty="0" smtClean="0">
                <a:solidFill>
                  <a:srgbClr val="FF0000"/>
                </a:solidFill>
                <a:latin typeface="Times New Roman" pitchFamily="18" charset="0"/>
                <a:ea typeface="Calibri" pitchFamily="34" charset="0"/>
                <a:cs typeface="Times New Roman" pitchFamily="18" charset="0"/>
              </a:rPr>
              <a:t> </a:t>
            </a:r>
            <a:r>
              <a:rPr lang="ru-RU" sz="1800" dirty="0" err="1" smtClean="0">
                <a:latin typeface="Times New Roman" pitchFamily="18" charset="0"/>
                <a:ea typeface="Calibri" pitchFamily="34" charset="0"/>
                <a:cs typeface="Times New Roman" pitchFamily="18" charset="0"/>
              </a:rPr>
              <a:t>Новозар'ївка</a:t>
            </a:r>
            <a:r>
              <a:rPr lang="ru-RU" sz="1800" dirty="0" smtClean="0">
                <a:latin typeface="Times New Roman" pitchFamily="18" charset="0"/>
                <a:ea typeface="Calibri" pitchFamily="34" charset="0"/>
                <a:cs typeface="Times New Roman" pitchFamily="18" charset="0"/>
              </a:rPr>
              <a:t>,</a:t>
            </a:r>
            <a:r>
              <a:rPr lang="uk-UA" sz="1800" dirty="0" smtClean="0">
                <a:solidFill>
                  <a:srgbClr val="FF0000"/>
                </a:solidFill>
                <a:latin typeface="Times New Roman" pitchFamily="18" charset="0"/>
                <a:ea typeface="Calibri" pitchFamily="34" charset="0"/>
                <a:cs typeface="Times New Roman" pitchFamily="18" charset="0"/>
              </a:rPr>
              <a:t> </a:t>
            </a:r>
            <a:r>
              <a:rPr lang="uk-UA" sz="1800" dirty="0" err="1" smtClean="0">
                <a:latin typeface="Times New Roman" pitchFamily="18" charset="0"/>
                <a:ea typeface="Calibri" pitchFamily="34" charset="0"/>
                <a:cs typeface="Times New Roman" pitchFamily="18" charset="0"/>
              </a:rPr>
              <a:t>Старобешівський</a:t>
            </a:r>
            <a:r>
              <a:rPr lang="uk-UA" sz="1800" dirty="0" smtClean="0">
                <a:latin typeface="Times New Roman" pitchFamily="18" charset="0"/>
                <a:ea typeface="Calibri" pitchFamily="34" charset="0"/>
                <a:cs typeface="Times New Roman" pitchFamily="18" charset="0"/>
              </a:rPr>
              <a:t> район, </a:t>
            </a:r>
            <a:r>
              <a:rPr lang="ru-RU" sz="1800" dirty="0" smtClean="0">
                <a:latin typeface="Times New Roman" pitchFamily="18" charset="0"/>
                <a:ea typeface="Calibri" pitchFamily="34" charset="0"/>
                <a:cs typeface="Times New Roman" pitchFamily="18" charset="0"/>
              </a:rPr>
              <a:t> </a:t>
            </a:r>
            <a:r>
              <a:rPr lang="ru-RU" sz="1800" dirty="0" err="1" smtClean="0">
                <a:latin typeface="Times New Roman" pitchFamily="18" charset="0"/>
                <a:ea typeface="Calibri" pitchFamily="34" charset="0"/>
                <a:cs typeface="Times New Roman" pitchFamily="18" charset="0"/>
              </a:rPr>
              <a:t>Донецька</a:t>
            </a:r>
            <a:r>
              <a:rPr lang="ru-RU" sz="1800" dirty="0" smtClean="0">
                <a:latin typeface="Times New Roman" pitchFamily="18" charset="0"/>
                <a:ea typeface="Calibri" pitchFamily="34" charset="0"/>
                <a:cs typeface="Times New Roman" pitchFamily="18" charset="0"/>
              </a:rPr>
              <a:t> область, </a:t>
            </a:r>
            <a:r>
              <a:rPr lang="ru-RU" sz="1800" dirty="0" err="1" smtClean="0">
                <a:latin typeface="Times New Roman" pitchFamily="18" charset="0"/>
                <a:ea typeface="Calibri" pitchFamily="34" charset="0"/>
                <a:cs typeface="Times New Roman" pitchFamily="18" charset="0"/>
              </a:rPr>
              <a:t>Україна</a:t>
            </a:r>
            <a:r>
              <a:rPr lang="ru-RU" sz="1800" b="1" dirty="0" smtClean="0">
                <a:latin typeface="Times New Roman" pitchFamily="18" charset="0"/>
                <a:ea typeface="Calibri" pitchFamily="34" charset="0"/>
                <a:cs typeface="Times New Roman" pitchFamily="18" charset="0"/>
              </a:rPr>
              <a:t>.</a:t>
            </a:r>
            <a:endParaRPr lang="ru-RU" sz="1800" dirty="0" smtClean="0">
              <a:latin typeface="Times New Roman" pitchFamily="18" charset="0"/>
              <a:cs typeface="Times New Roman" pitchFamily="18" charset="0"/>
            </a:endParaRPr>
          </a:p>
          <a:p>
            <a:pPr algn="just" eaLnBrk="0" fontAlgn="base" hangingPunct="0">
              <a:spcBef>
                <a:spcPct val="0"/>
              </a:spcBef>
              <a:spcAft>
                <a:spcPct val="0"/>
              </a:spcAft>
            </a:pPr>
            <a:r>
              <a:rPr lang="uk-UA" sz="1800" b="1" dirty="0" smtClean="0">
                <a:latin typeface="Times New Roman" pitchFamily="18" charset="0"/>
                <a:ea typeface="Calibri" pitchFamily="34" charset="0"/>
                <a:cs typeface="Times New Roman" pitchFamily="18" charset="0"/>
              </a:rPr>
              <a:t>Вид ЗС:</a:t>
            </a:r>
            <a:r>
              <a:rPr lang="uk-UA" sz="1800" dirty="0" smtClean="0">
                <a:latin typeface="Times New Roman" pitchFamily="18" charset="0"/>
                <a:ea typeface="Calibri" pitchFamily="34" charset="0"/>
                <a:cs typeface="Times New Roman" pitchFamily="18" charset="0"/>
              </a:rPr>
              <a:t>  Сухопутні війська</a:t>
            </a:r>
            <a:endParaRPr lang="ru-RU" sz="1800" dirty="0" smtClean="0">
              <a:latin typeface="Times New Roman" pitchFamily="18" charset="0"/>
              <a:cs typeface="Times New Roman" pitchFamily="18" charset="0"/>
            </a:endParaRPr>
          </a:p>
          <a:p>
            <a:pPr algn="just" eaLnBrk="0" fontAlgn="base" hangingPunct="0">
              <a:spcBef>
                <a:spcPct val="0"/>
              </a:spcBef>
              <a:spcAft>
                <a:spcPct val="0"/>
              </a:spcAft>
            </a:pPr>
            <a:r>
              <a:rPr lang="uk-UA" sz="1800" b="1" dirty="0" smtClean="0">
                <a:latin typeface="Times New Roman" pitchFamily="18" charset="0"/>
                <a:ea typeface="Calibri" pitchFamily="34" charset="0"/>
                <a:cs typeface="Times New Roman" pitchFamily="18" charset="0"/>
              </a:rPr>
              <a:t>Рід військ</a:t>
            </a:r>
            <a:r>
              <a:rPr lang="uk-UA" sz="1800" dirty="0" smtClean="0">
                <a:latin typeface="Times New Roman" pitchFamily="18" charset="0"/>
                <a:ea typeface="Calibri" pitchFamily="34" charset="0"/>
                <a:cs typeface="Times New Roman" pitchFamily="18" charset="0"/>
              </a:rPr>
              <a:t>: Механізовані війська</a:t>
            </a:r>
            <a:endParaRPr lang="ru-RU" sz="1800" dirty="0" smtClean="0">
              <a:latin typeface="Times New Roman" pitchFamily="18" charset="0"/>
              <a:cs typeface="Times New Roman" pitchFamily="18" charset="0"/>
            </a:endParaRPr>
          </a:p>
          <a:p>
            <a:pPr algn="just" eaLnBrk="0" fontAlgn="base" hangingPunct="0">
              <a:spcBef>
                <a:spcPct val="0"/>
              </a:spcBef>
              <a:spcAft>
                <a:spcPct val="0"/>
              </a:spcAft>
            </a:pPr>
            <a:r>
              <a:rPr lang="ru-RU" sz="1800" b="1" dirty="0" err="1" smtClean="0">
                <a:latin typeface="Times New Roman" pitchFamily="18" charset="0"/>
                <a:ea typeface="Calibri" pitchFamily="34" charset="0"/>
                <a:cs typeface="Times New Roman" pitchFamily="18" charset="0"/>
              </a:rPr>
              <a:t>Звання</a:t>
            </a:r>
            <a:r>
              <a:rPr lang="ru-RU" sz="1800" b="1" dirty="0" smtClean="0">
                <a:latin typeface="Times New Roman" pitchFamily="18" charset="0"/>
                <a:ea typeface="Calibri" pitchFamily="34" charset="0"/>
                <a:cs typeface="Times New Roman" pitchFamily="18" charset="0"/>
              </a:rPr>
              <a:t>: </a:t>
            </a:r>
            <a:r>
              <a:rPr lang="ru-RU" sz="1800" dirty="0" smtClean="0">
                <a:latin typeface="Times New Roman" pitchFamily="18" charset="0"/>
                <a:ea typeface="Calibri" pitchFamily="34" charset="0"/>
                <a:cs typeface="Times New Roman" pitchFamily="18" charset="0"/>
              </a:rPr>
              <a:t>майор </a:t>
            </a:r>
            <a:r>
              <a:rPr lang="ru-RU" sz="1800" dirty="0" err="1" smtClean="0">
                <a:latin typeface="Times New Roman" pitchFamily="18" charset="0"/>
                <a:ea typeface="Calibri" pitchFamily="34" charset="0"/>
                <a:cs typeface="Times New Roman" pitchFamily="18" charset="0"/>
              </a:rPr>
              <a:t>Збройних</a:t>
            </a:r>
            <a:r>
              <a:rPr lang="ru-RU" sz="1800" dirty="0" smtClean="0">
                <a:latin typeface="Times New Roman" pitchFamily="18" charset="0"/>
                <a:ea typeface="Calibri" pitchFamily="34" charset="0"/>
                <a:cs typeface="Times New Roman" pitchFamily="18" charset="0"/>
              </a:rPr>
              <a:t> сил </a:t>
            </a:r>
            <a:r>
              <a:rPr lang="ru-RU" sz="1800" dirty="0" err="1" smtClean="0">
                <a:latin typeface="Times New Roman" pitchFamily="18" charset="0"/>
                <a:ea typeface="Calibri" pitchFamily="34" charset="0"/>
                <a:cs typeface="Times New Roman" pitchFamily="18" charset="0"/>
              </a:rPr>
              <a:t>України</a:t>
            </a:r>
            <a:r>
              <a:rPr lang="ru-RU" sz="1800" dirty="0" smtClean="0">
                <a:latin typeface="Times New Roman" pitchFamily="18" charset="0"/>
                <a:ea typeface="Calibri" pitchFamily="34" charset="0"/>
                <a:cs typeface="Times New Roman" pitchFamily="18" charset="0"/>
              </a:rPr>
              <a:t> (посмертно)</a:t>
            </a:r>
            <a:endParaRPr lang="ru-RU" sz="1800" dirty="0" smtClean="0">
              <a:latin typeface="Times New Roman" pitchFamily="18" charset="0"/>
              <a:cs typeface="Times New Roman" pitchFamily="18" charset="0"/>
            </a:endParaRPr>
          </a:p>
          <a:p>
            <a:pPr algn="just" eaLnBrk="0" fontAlgn="base" hangingPunct="0">
              <a:spcBef>
                <a:spcPct val="0"/>
              </a:spcBef>
              <a:spcAft>
                <a:spcPct val="0"/>
              </a:spcAft>
            </a:pPr>
            <a:r>
              <a:rPr lang="ru-RU" sz="1800" b="1" dirty="0" smtClean="0">
                <a:latin typeface="Times New Roman" pitchFamily="18" charset="0"/>
                <a:ea typeface="Calibri" pitchFamily="34" charset="0"/>
                <a:cs typeface="Times New Roman" pitchFamily="18" charset="0"/>
              </a:rPr>
              <a:t>Посада: </a:t>
            </a:r>
            <a:r>
              <a:rPr lang="ru-RU" sz="1800" dirty="0" smtClean="0">
                <a:latin typeface="Times New Roman" pitchFamily="18" charset="0"/>
                <a:ea typeface="Calibri" pitchFamily="34" charset="0"/>
                <a:cs typeface="Times New Roman" pitchFamily="18" charset="0"/>
              </a:rPr>
              <a:t>командир </a:t>
            </a:r>
            <a:r>
              <a:rPr lang="ru-RU" sz="1800" dirty="0" err="1" smtClean="0">
                <a:latin typeface="Times New Roman" pitchFamily="18" charset="0"/>
                <a:ea typeface="Calibri" pitchFamily="34" charset="0"/>
                <a:cs typeface="Times New Roman" pitchFamily="18" charset="0"/>
              </a:rPr>
              <a:t>роти</a:t>
            </a:r>
            <a:r>
              <a:rPr lang="ru-RU" sz="1800" dirty="0" smtClean="0">
                <a:latin typeface="Times New Roman" pitchFamily="18" charset="0"/>
                <a:ea typeface="Calibri" pitchFamily="34" charset="0"/>
                <a:cs typeface="Times New Roman" pitchFamily="18" charset="0"/>
              </a:rPr>
              <a:t> </a:t>
            </a:r>
            <a:endParaRPr lang="ru-RU" sz="1800" dirty="0" smtClean="0">
              <a:latin typeface="Times New Roman" pitchFamily="18" charset="0"/>
              <a:cs typeface="Times New Roman" pitchFamily="18" charset="0"/>
            </a:endParaRPr>
          </a:p>
          <a:p>
            <a:pPr algn="just" eaLnBrk="0" fontAlgn="base" hangingPunct="0">
              <a:spcBef>
                <a:spcPct val="0"/>
              </a:spcBef>
              <a:spcAft>
                <a:spcPct val="0"/>
              </a:spcAft>
            </a:pPr>
            <a:r>
              <a:rPr lang="ru-RU" sz="1800" b="1" dirty="0" err="1" smtClean="0">
                <a:latin typeface="Times New Roman" pitchFamily="18" charset="0"/>
                <a:ea typeface="Calibri" pitchFamily="34" charset="0"/>
                <a:cs typeface="Times New Roman" pitchFamily="18" charset="0"/>
              </a:rPr>
              <a:t>Підрозділ</a:t>
            </a:r>
            <a:r>
              <a:rPr lang="ru-RU" sz="1800" b="1" dirty="0" smtClean="0">
                <a:latin typeface="Times New Roman" pitchFamily="18" charset="0"/>
                <a:ea typeface="Calibri" pitchFamily="34" charset="0"/>
                <a:cs typeface="Times New Roman" pitchFamily="18" charset="0"/>
              </a:rPr>
              <a:t>: </a:t>
            </a:r>
            <a:r>
              <a:rPr lang="ru-RU" sz="1800" dirty="0" smtClean="0">
                <a:latin typeface="Times New Roman" pitchFamily="18" charset="0"/>
                <a:ea typeface="Calibri" pitchFamily="34" charset="0"/>
                <a:cs typeface="Times New Roman" pitchFamily="18" charset="0"/>
              </a:rPr>
              <a:t>92-а </a:t>
            </a:r>
            <a:r>
              <a:rPr lang="ru-RU" sz="1800" dirty="0" err="1" smtClean="0">
                <a:latin typeface="Times New Roman" pitchFamily="18" charset="0"/>
                <a:ea typeface="Calibri" pitchFamily="34" charset="0"/>
                <a:cs typeface="Times New Roman" pitchFamily="18" charset="0"/>
              </a:rPr>
              <a:t>окрема</a:t>
            </a:r>
            <a:r>
              <a:rPr lang="ru-RU" sz="1800" dirty="0" smtClean="0">
                <a:latin typeface="Times New Roman" pitchFamily="18" charset="0"/>
                <a:ea typeface="Calibri" pitchFamily="34" charset="0"/>
                <a:cs typeface="Times New Roman" pitchFamily="18" charset="0"/>
              </a:rPr>
              <a:t> </a:t>
            </a:r>
            <a:r>
              <a:rPr lang="ru-RU" sz="1800" dirty="0" err="1" smtClean="0">
                <a:latin typeface="Times New Roman" pitchFamily="18" charset="0"/>
                <a:ea typeface="Calibri" pitchFamily="34" charset="0"/>
                <a:cs typeface="Times New Roman" pitchFamily="18" charset="0"/>
              </a:rPr>
              <a:t>механізована</a:t>
            </a:r>
            <a:r>
              <a:rPr lang="ru-RU" sz="1800" dirty="0" smtClean="0">
                <a:latin typeface="Times New Roman" pitchFamily="18" charset="0"/>
                <a:ea typeface="Calibri" pitchFamily="34" charset="0"/>
                <a:cs typeface="Times New Roman" pitchFamily="18" charset="0"/>
              </a:rPr>
              <a:t> бригада.</a:t>
            </a:r>
            <a:endParaRPr lang="ru-RU" sz="1800" dirty="0" smtClean="0">
              <a:latin typeface="Times New Roman" pitchFamily="18" charset="0"/>
              <a:cs typeface="Times New Roman" pitchFamily="18" charset="0"/>
            </a:endParaRPr>
          </a:p>
        </p:txBody>
      </p:sp>
      <p:sp>
        <p:nvSpPr>
          <p:cNvPr id="14" name="Прямоугольник 13"/>
          <p:cNvSpPr/>
          <p:nvPr/>
        </p:nvSpPr>
        <p:spPr>
          <a:xfrm>
            <a:off x="324247" y="7992963"/>
            <a:ext cx="6984776" cy="2594118"/>
          </a:xfrm>
          <a:prstGeom prst="rect">
            <a:avLst/>
          </a:prstGeom>
        </p:spPr>
        <p:txBody>
          <a:bodyPr wrap="square" lIns="100150" tIns="50075" rIns="100150" bIns="50075">
            <a:spAutoFit/>
          </a:bodyPr>
          <a:lstStyle/>
          <a:p>
            <a:pPr algn="just" fontAlgn="base">
              <a:spcBef>
                <a:spcPct val="0"/>
              </a:spcBef>
              <a:spcAft>
                <a:spcPct val="0"/>
              </a:spcAft>
            </a:pPr>
            <a:r>
              <a:rPr lang="uk-UA" sz="1800" b="1" dirty="0" smtClean="0">
                <a:latin typeface="Times New Roman" pitchFamily="18" charset="0"/>
                <a:ea typeface="Calibri" pitchFamily="34" charset="0"/>
                <a:cs typeface="Times New Roman" pitchFamily="18" charset="0"/>
              </a:rPr>
              <a:t>Війна на сході України:</a:t>
            </a:r>
            <a:r>
              <a:rPr lang="ru-RU" sz="1800" dirty="0" smtClean="0">
                <a:latin typeface="Times New Roman" pitchFamily="18" charset="0"/>
                <a:cs typeface="Times New Roman" pitchFamily="18" charset="0"/>
              </a:rPr>
              <a:t> </a:t>
            </a:r>
            <a:r>
              <a:rPr lang="uk-UA" sz="1800" dirty="0" smtClean="0">
                <a:latin typeface="Times New Roman" pitchFamily="18" charset="0"/>
                <a:ea typeface="Calibri" pitchFamily="34" charset="0"/>
                <a:cs typeface="Times New Roman" pitchFamily="18" charset="0"/>
              </a:rPr>
              <a:t>Іловайський котел</a:t>
            </a:r>
            <a:endParaRPr lang="uk-UA" sz="1800" dirty="0" smtClean="0">
              <a:latin typeface="Times New Roman" pitchFamily="18" charset="0"/>
              <a:cs typeface="Times New Roman" pitchFamily="18" charset="0"/>
            </a:endParaRPr>
          </a:p>
          <a:p>
            <a:pPr algn="just"/>
            <a:r>
              <a:rPr lang="uk-UA" sz="1800" b="1" dirty="0" smtClean="0">
                <a:latin typeface="Times New Roman" pitchFamily="18" charset="0"/>
                <a:cs typeface="Times New Roman" pitchFamily="18" charset="0"/>
              </a:rPr>
              <a:t>Обставини загибелі:</a:t>
            </a:r>
            <a:r>
              <a:rPr lang="ru-RU" sz="1800" dirty="0" smtClean="0">
                <a:latin typeface="Times New Roman" pitchFamily="18" charset="0"/>
                <a:cs typeface="Times New Roman" pitchFamily="18" charset="0"/>
              </a:rPr>
              <a:t> </a:t>
            </a:r>
            <a:r>
              <a:rPr lang="uk-UA" sz="1800" dirty="0" smtClean="0">
                <a:latin typeface="Times New Roman" pitchFamily="18" charset="0"/>
                <a:cs typeface="Times New Roman" pitchFamily="18" charset="0"/>
              </a:rPr>
              <a:t>загинув 28 серпня 2014-го вранці на дорозі поміж селами </a:t>
            </a:r>
            <a:r>
              <a:rPr lang="uk-UA" sz="1800" dirty="0" err="1" smtClean="0">
                <a:latin typeface="Times New Roman" pitchFamily="18" charset="0"/>
                <a:cs typeface="Times New Roman" pitchFamily="18" charset="0"/>
              </a:rPr>
              <a:t>Новозар'ївка</a:t>
            </a:r>
            <a:r>
              <a:rPr lang="uk-UA" sz="1800" dirty="0" smtClean="0">
                <a:latin typeface="Times New Roman" pitchFamily="18" charset="0"/>
                <a:cs typeface="Times New Roman" pitchFamily="18" charset="0"/>
              </a:rPr>
              <a:t> та </a:t>
            </a:r>
            <a:r>
              <a:rPr lang="uk-UA" sz="1800" dirty="0" err="1" smtClean="0">
                <a:latin typeface="Times New Roman" pitchFamily="18" charset="0"/>
                <a:cs typeface="Times New Roman" pitchFamily="18" charset="0"/>
              </a:rPr>
              <a:t>Войкове</a:t>
            </a:r>
            <a:r>
              <a:rPr lang="uk-UA" sz="1800" dirty="0" smtClean="0">
                <a:latin typeface="Times New Roman" pitchFamily="18" charset="0"/>
                <a:cs typeface="Times New Roman" pitchFamily="18" charset="0"/>
              </a:rPr>
              <a:t>. Ігор </a:t>
            </a:r>
            <a:r>
              <a:rPr lang="uk-UA" sz="1800" dirty="0" err="1" smtClean="0">
                <a:latin typeface="Times New Roman" pitchFamily="18" charset="0"/>
                <a:cs typeface="Times New Roman" pitchFamily="18" charset="0"/>
              </a:rPr>
              <a:t>Романцов</a:t>
            </a:r>
            <a:r>
              <a:rPr lang="uk-UA" sz="1800" dirty="0" smtClean="0">
                <a:latin typeface="Times New Roman" pitchFamily="18" charset="0"/>
                <a:cs typeface="Times New Roman" pitchFamily="18" charset="0"/>
              </a:rPr>
              <a:t> був у складі ротно-тактичної групи, яка мала завдання деблокувати війська у Іловайському котлі. Група була обстріляна російською артилерією та ДРГ. 16 вересня 2014-го тіло Ігоря </a:t>
            </a:r>
            <a:r>
              <a:rPr lang="uk-UA" sz="1800" dirty="0" err="1" smtClean="0">
                <a:latin typeface="Times New Roman" pitchFamily="18" charset="0"/>
                <a:cs typeface="Times New Roman" pitchFamily="18" charset="0"/>
              </a:rPr>
              <a:t>Романцова</a:t>
            </a:r>
            <a:r>
              <a:rPr lang="uk-UA" sz="1800" dirty="0" smtClean="0">
                <a:latin typeface="Times New Roman" pitchFamily="18" charset="0"/>
                <a:cs typeface="Times New Roman" pitchFamily="18" charset="0"/>
              </a:rPr>
              <a:t> ексгумоване та привезене до Запоріжжя пошуковою місією «Експедиція-200» («Чорний тюльпан»). Ідентифікований за тестом ДНК; похований 21 лютого 2015-го.</a:t>
            </a:r>
            <a:r>
              <a:rPr lang="uk-UA" sz="1800" b="1" dirty="0" smtClean="0">
                <a:latin typeface="Times New Roman" pitchFamily="18" charset="0"/>
                <a:cs typeface="Times New Roman" pitchFamily="18" charset="0"/>
              </a:rPr>
              <a:t> </a:t>
            </a:r>
            <a:endParaRPr lang="ru-RU" sz="1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4250" y="432125"/>
            <a:ext cx="6912768" cy="5364107"/>
          </a:xfrm>
          <a:prstGeom prst="rect">
            <a:avLst/>
          </a:prstGeom>
        </p:spPr>
        <p:txBody>
          <a:bodyPr wrap="square" lIns="100150" tIns="50075" rIns="100150" bIns="50075">
            <a:spAutoFit/>
          </a:bodyPr>
          <a:lstStyle/>
          <a:p>
            <a:pPr indent="500752" algn="just">
              <a:buFont typeface="Arial" pitchFamily="34" charset="0"/>
              <a:buChar char="•"/>
            </a:pPr>
            <a:r>
              <a:rPr lang="uk-UA" sz="1800" dirty="0" smtClean="0">
                <a:latin typeface="Times New Roman" pitchFamily="18" charset="0"/>
                <a:cs typeface="Times New Roman" pitchFamily="18" charset="0"/>
              </a:rPr>
              <a:t>«Герої серед нас». «Гора» – один із польових командирів «</a:t>
            </a:r>
            <a:r>
              <a:rPr lang="uk-UA" sz="1800" dirty="0" err="1" smtClean="0">
                <a:latin typeface="Times New Roman" pitchFamily="18" charset="0"/>
                <a:cs typeface="Times New Roman" pitchFamily="18" charset="0"/>
              </a:rPr>
              <a:t>Айдару</a:t>
            </a:r>
            <a:r>
              <a:rPr lang="uk-UA" sz="1800" dirty="0" smtClean="0">
                <a:latin typeface="Times New Roman" pitchFamily="18" charset="0"/>
                <a:cs typeface="Times New Roman" pitchFamily="18" charset="0"/>
              </a:rPr>
              <a:t>», герой, людина – легенда [Електронний ресурс] : відео // </a:t>
            </a:r>
            <a:r>
              <a:rPr lang="uk-UA" sz="1800" dirty="0" err="1" smtClean="0">
                <a:latin typeface="Times New Roman" pitchFamily="18" charset="0"/>
                <a:cs typeface="Times New Roman" pitchFamily="18" charset="0"/>
              </a:rPr>
              <a:t>YouTube</a:t>
            </a:r>
            <a:r>
              <a:rPr lang="uk-UA" sz="1800" dirty="0" smtClean="0">
                <a:latin typeface="Times New Roman" pitchFamily="18" charset="0"/>
                <a:cs typeface="Times New Roman" pitchFamily="18" charset="0"/>
              </a:rPr>
              <a:t>. – Режим доступу: </a:t>
            </a:r>
            <a:r>
              <a:rPr lang="en-US" sz="1800" u="sng" dirty="0" smtClean="0">
                <a:latin typeface="Times New Roman" pitchFamily="18" charset="0"/>
                <a:cs typeface="Times New Roman" pitchFamily="18" charset="0"/>
                <a:hlinkClick r:id="rId2"/>
              </a:rPr>
              <a:t>https://cutt.ly/4kT2Ztn</a:t>
            </a:r>
            <a:r>
              <a:rPr lang="uk-UA" sz="1800" u="sng" dirty="0" smtClean="0">
                <a:latin typeface="Times New Roman" pitchFamily="18" charset="0"/>
                <a:cs typeface="Times New Roman" pitchFamily="18" charset="0"/>
              </a:rPr>
              <a:t> </a:t>
            </a:r>
            <a:endParaRPr lang="ru-RU" sz="1800" dirty="0" smtClean="0">
              <a:latin typeface="Times New Roman" pitchFamily="18" charset="0"/>
              <a:cs typeface="Times New Roman" pitchFamily="18" charset="0"/>
            </a:endParaRPr>
          </a:p>
          <a:p>
            <a:pPr indent="500752" algn="just">
              <a:buFont typeface="Arial" pitchFamily="34" charset="0"/>
              <a:buChar char="•"/>
            </a:pPr>
            <a:r>
              <a:rPr lang="uk-UA" sz="1800" dirty="0" smtClean="0">
                <a:latin typeface="Times New Roman" pitchFamily="18" charset="0"/>
                <a:cs typeface="Times New Roman" pitchFamily="18" charset="0"/>
              </a:rPr>
              <a:t>Гора. </a:t>
            </a:r>
            <a:r>
              <a:rPr lang="uk-UA" sz="1800" dirty="0" err="1" smtClean="0">
                <a:latin typeface="Times New Roman" pitchFamily="18" charset="0"/>
                <a:cs typeface="Times New Roman" pitchFamily="18" charset="0"/>
              </a:rPr>
              <a:t>Айдар</a:t>
            </a:r>
            <a:r>
              <a:rPr lang="uk-UA" sz="1800" dirty="0" smtClean="0">
                <a:latin typeface="Times New Roman" pitchFamily="18" charset="0"/>
                <a:cs typeface="Times New Roman" pitchFamily="18" charset="0"/>
              </a:rPr>
              <a:t>. Думки [Електронний ресурс]: відео // </a:t>
            </a:r>
            <a:r>
              <a:rPr lang="uk-UA" sz="1800" dirty="0" err="1" smtClean="0">
                <a:latin typeface="Times New Roman" pitchFamily="18" charset="0"/>
                <a:cs typeface="Times New Roman" pitchFamily="18" charset="0"/>
              </a:rPr>
              <a:t>YouTube</a:t>
            </a:r>
            <a:r>
              <a:rPr lang="uk-UA" sz="1800" dirty="0" smtClean="0">
                <a:latin typeface="Times New Roman" pitchFamily="18" charset="0"/>
                <a:cs typeface="Times New Roman" pitchFamily="18" charset="0"/>
              </a:rPr>
              <a:t>. – Режим доступу: </a:t>
            </a:r>
            <a:r>
              <a:rPr lang="en-US" sz="1800" u="sng" dirty="0" smtClean="0">
                <a:latin typeface="Times New Roman" pitchFamily="18" charset="0"/>
                <a:cs typeface="Times New Roman" pitchFamily="18" charset="0"/>
                <a:hlinkClick r:id="rId3"/>
              </a:rPr>
              <a:t>https://cutt.ly/SkT2CU0</a:t>
            </a:r>
            <a:r>
              <a:rPr lang="uk-UA" sz="1800" u="sng" dirty="0" smtClean="0">
                <a:latin typeface="Times New Roman" pitchFamily="18" charset="0"/>
                <a:cs typeface="Times New Roman" pitchFamily="18" charset="0"/>
              </a:rPr>
              <a:t> </a:t>
            </a:r>
            <a:endParaRPr lang="ru-RU" sz="1800" dirty="0" smtClean="0">
              <a:latin typeface="Times New Roman" pitchFamily="18" charset="0"/>
              <a:cs typeface="Times New Roman" pitchFamily="18" charset="0"/>
            </a:endParaRPr>
          </a:p>
          <a:p>
            <a:pPr indent="500752" algn="just">
              <a:buFont typeface="Arial" pitchFamily="34" charset="0"/>
              <a:buChar char="•"/>
            </a:pPr>
            <a:r>
              <a:rPr lang="uk-UA" sz="1800" dirty="0" smtClean="0">
                <a:latin typeface="Times New Roman" pitchFamily="18" charset="0"/>
                <a:cs typeface="Times New Roman" pitchFamily="18" charset="0"/>
              </a:rPr>
              <a:t>Логвиненко, Л. План помсти провалився [Електронний ресурс] / Л. Логвиненко // Сільські вісті. – 2020. – 31 січ. № 7 (19755). – Режим доступу: </a:t>
            </a:r>
            <a:r>
              <a:rPr lang="en-US" sz="1800" u="sng" dirty="0" smtClean="0">
                <a:latin typeface="Times New Roman" pitchFamily="18" charset="0"/>
                <a:cs typeface="Times New Roman" pitchFamily="18" charset="0"/>
                <a:hlinkClick r:id="rId4"/>
              </a:rPr>
              <a:t>https://cutt.ly/AkT211a</a:t>
            </a:r>
            <a:r>
              <a:rPr lang="uk-UA" sz="1800" u="sng" dirty="0" smtClean="0">
                <a:latin typeface="Times New Roman" pitchFamily="18" charset="0"/>
                <a:cs typeface="Times New Roman" pitchFamily="18" charset="0"/>
              </a:rPr>
              <a:t> </a:t>
            </a:r>
            <a:endParaRPr lang="ru-RU" sz="1800" dirty="0" smtClean="0">
              <a:latin typeface="Times New Roman" pitchFamily="18" charset="0"/>
              <a:cs typeface="Times New Roman" pitchFamily="18" charset="0"/>
            </a:endParaRPr>
          </a:p>
          <a:p>
            <a:pPr indent="500752" algn="just">
              <a:buFont typeface="Arial" pitchFamily="34" charset="0"/>
              <a:buChar char="•"/>
            </a:pPr>
            <a:r>
              <a:rPr lang="uk-UA" sz="1800" dirty="0" smtClean="0">
                <a:latin typeface="Times New Roman" pitchFamily="18" charset="0"/>
                <a:cs typeface="Times New Roman" pitchFamily="18" charset="0"/>
              </a:rPr>
              <a:t> Росія хотіла помститися: спливли гучні деталі замаху на ветерана АТО в Харкові. «Помста по – російські» [Електронний ресурс]: відео // </a:t>
            </a:r>
            <a:r>
              <a:rPr lang="uk-UA" sz="1800" dirty="0" err="1" smtClean="0">
                <a:latin typeface="Times New Roman" pitchFamily="18" charset="0"/>
                <a:cs typeface="Times New Roman" pitchFamily="18" charset="0"/>
              </a:rPr>
              <a:t>YouTube</a:t>
            </a:r>
            <a:r>
              <a:rPr lang="uk-UA" sz="1800" dirty="0" smtClean="0">
                <a:latin typeface="Times New Roman" pitchFamily="18" charset="0"/>
                <a:cs typeface="Times New Roman" pitchFamily="18" charset="0"/>
              </a:rPr>
              <a:t>. Апостроф. – 2020. – 27 січ. – Режим доступу: </a:t>
            </a:r>
            <a:r>
              <a:rPr lang="uk-UA" sz="1800" u="sng" dirty="0" smtClean="0">
                <a:latin typeface="Times New Roman" pitchFamily="18" charset="0"/>
                <a:cs typeface="Times New Roman" pitchFamily="18" charset="0"/>
                <a:hlinkClick r:id="rId5"/>
              </a:rPr>
              <a:t>http://surl.li/kcvh</a:t>
            </a:r>
            <a:endParaRPr lang="ru-RU" sz="1800" dirty="0" smtClean="0">
              <a:latin typeface="Times New Roman" pitchFamily="18" charset="0"/>
              <a:cs typeface="Times New Roman" pitchFamily="18" charset="0"/>
            </a:endParaRPr>
          </a:p>
          <a:p>
            <a:pPr indent="500752" algn="just">
              <a:buFont typeface="Arial" pitchFamily="34" charset="0"/>
              <a:buChar char="•"/>
            </a:pPr>
            <a:r>
              <a:rPr lang="uk-UA" sz="1800" dirty="0" smtClean="0">
                <a:latin typeface="Times New Roman" pitchFamily="18" charset="0"/>
                <a:cs typeface="Times New Roman" pitchFamily="18" charset="0"/>
              </a:rPr>
              <a:t>Замах на «Гору» Григорія </a:t>
            </a:r>
            <a:r>
              <a:rPr lang="uk-UA" sz="1800" dirty="0" err="1" smtClean="0">
                <a:latin typeface="Times New Roman" pitchFamily="18" charset="0"/>
                <a:cs typeface="Times New Roman" pitchFamily="18" charset="0"/>
              </a:rPr>
              <a:t>Сіваченко</a:t>
            </a:r>
            <a:r>
              <a:rPr lang="uk-UA" sz="1800" dirty="0" smtClean="0">
                <a:latin typeface="Times New Roman" pitchFamily="18" charset="0"/>
                <a:cs typeface="Times New Roman" pitchFamily="18" charset="0"/>
              </a:rPr>
              <a:t> (розвідника батальйону </a:t>
            </a:r>
            <a:r>
              <a:rPr lang="uk-UA" sz="1800" dirty="0" err="1" smtClean="0">
                <a:latin typeface="Times New Roman" pitchFamily="18" charset="0"/>
                <a:cs typeface="Times New Roman" pitchFamily="18" charset="0"/>
              </a:rPr>
              <a:t>Айдар</a:t>
            </a:r>
            <a:r>
              <a:rPr lang="uk-UA" sz="1800" dirty="0" smtClean="0">
                <a:latin typeface="Times New Roman" pitchFamily="18" charset="0"/>
                <a:cs typeface="Times New Roman" pitchFamily="18" charset="0"/>
              </a:rPr>
              <a:t>) [Електронний ресурс]. – Режим доступу: </a:t>
            </a:r>
            <a:r>
              <a:rPr lang="en-US" sz="1800" u="sng" dirty="0" smtClean="0">
                <a:latin typeface="Times New Roman" pitchFamily="18" charset="0"/>
                <a:cs typeface="Times New Roman" pitchFamily="18" charset="0"/>
                <a:hlinkClick r:id="rId6"/>
              </a:rPr>
              <a:t>https://cutt.ly/HkT23J2</a:t>
            </a:r>
            <a:r>
              <a:rPr lang="uk-UA" sz="1800" u="sng" dirty="0" smtClean="0">
                <a:latin typeface="Times New Roman" pitchFamily="18" charset="0"/>
                <a:cs typeface="Times New Roman" pitchFamily="18" charset="0"/>
              </a:rPr>
              <a:t> </a:t>
            </a:r>
            <a:endParaRPr lang="ru-RU" sz="1800" dirty="0" smtClean="0">
              <a:latin typeface="Times New Roman" pitchFamily="18" charset="0"/>
              <a:cs typeface="Times New Roman" pitchFamily="18" charset="0"/>
            </a:endParaRPr>
          </a:p>
          <a:p>
            <a:pPr indent="500752" algn="just" fontAlgn="base">
              <a:buFont typeface="Arial" pitchFamily="34" charset="0"/>
              <a:buChar char="•"/>
            </a:pPr>
            <a:r>
              <a:rPr lang="uk-UA" sz="1800" dirty="0" smtClean="0">
                <a:latin typeface="Times New Roman" pitchFamily="18" charset="0"/>
                <a:cs typeface="Times New Roman" pitchFamily="18" charset="0"/>
              </a:rPr>
              <a:t>Замах на командира: стало відомо, кого Кремль «замовив» харківському диверсанту: На розвідника полювали давно [Електронний ресурс] // </a:t>
            </a:r>
            <a:r>
              <a:rPr lang="uk-UA" sz="1800" dirty="0" err="1" smtClean="0">
                <a:latin typeface="Times New Roman" pitchFamily="18" charset="0"/>
                <a:cs typeface="Times New Roman" pitchFamily="18" charset="0"/>
              </a:rPr>
              <a:t>Politeka.net</a:t>
            </a:r>
            <a:r>
              <a:rPr lang="uk-UA" sz="1800" dirty="0" smtClean="0">
                <a:latin typeface="Times New Roman" pitchFamily="18" charset="0"/>
                <a:cs typeface="Times New Roman" pitchFamily="18" charset="0"/>
              </a:rPr>
              <a:t>. – Режим доступу: </a:t>
            </a:r>
            <a:r>
              <a:rPr lang="uk-UA" sz="1800" u="sng" dirty="0" smtClean="0">
                <a:latin typeface="Times New Roman" pitchFamily="18" charset="0"/>
                <a:cs typeface="Times New Roman" pitchFamily="18" charset="0"/>
                <a:hlinkClick r:id="rId7"/>
              </a:rPr>
              <a:t>http://surl.li/kdku</a:t>
            </a:r>
            <a:endParaRPr lang="ru-RU" sz="1800" dirty="0">
              <a:latin typeface="Times New Roman" pitchFamily="18" charset="0"/>
              <a:cs typeface="Times New Roman" pitchFamily="18" charset="0"/>
            </a:endParaRPr>
          </a:p>
        </p:txBody>
      </p:sp>
      <p:pic>
        <p:nvPicPr>
          <p:cNvPr id="3" name="Рисунок 2" descr="https://kh.suspilne.media/cdn/1/file/21/Shostak/IMG-20191009-WA0000.jpg"/>
          <p:cNvPicPr/>
          <p:nvPr/>
        </p:nvPicPr>
        <p:blipFill>
          <a:blip r:embed="rId8" cstate="print"/>
          <a:srcRect/>
          <a:stretch>
            <a:fillRect/>
          </a:stretch>
        </p:blipFill>
        <p:spPr bwMode="auto">
          <a:xfrm>
            <a:off x="720293" y="6048747"/>
            <a:ext cx="6120681" cy="410445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3" y="23298"/>
            <a:ext cx="203625" cy="410604"/>
          </a:xfrm>
          <a:prstGeom prst="rect">
            <a:avLst/>
          </a:prstGeom>
          <a:noFill/>
          <a:ln w="9525">
            <a:noFill/>
            <a:miter lim="800000"/>
            <a:headEnd/>
            <a:tailEnd/>
          </a:ln>
          <a:effectLst/>
        </p:spPr>
        <p:txBody>
          <a:bodyPr vert="horz" wrap="none" lIns="100150" tIns="50075" rIns="100150" bIns="50075" numCol="1" anchor="ctr" anchorCtr="0" compatLnSpc="1">
            <a:prstTxWarp prst="textNoShape">
              <a:avLst/>
            </a:prstTxWarp>
            <a:spAutoFit/>
          </a:bodyPr>
          <a:lstStyle/>
          <a:p>
            <a:endParaRPr lang="ru-RU"/>
          </a:p>
        </p:txBody>
      </p:sp>
      <p:pic>
        <p:nvPicPr>
          <p:cNvPr id="3" name="Рисунок 2" descr="Кіборг В'ячеслав Ізотов плакав, коли отримав наш орден. Має 12 державних  нагород&quot; | Новини на Gazeta.ua"/>
          <p:cNvPicPr>
            <a:picLocks noChangeAspect="1"/>
          </p:cNvPicPr>
          <p:nvPr/>
        </p:nvPicPr>
        <p:blipFill>
          <a:blip r:embed="rId2" cstate="print"/>
          <a:srcRect/>
          <a:stretch>
            <a:fillRect/>
          </a:stretch>
        </p:blipFill>
        <p:spPr bwMode="auto">
          <a:xfrm>
            <a:off x="6012879" y="2232323"/>
            <a:ext cx="1296144" cy="2258696"/>
          </a:xfrm>
          <a:prstGeom prst="rect">
            <a:avLst/>
          </a:prstGeom>
          <a:ln>
            <a:noFill/>
          </a:ln>
          <a:effectLst/>
        </p:spPr>
      </p:pic>
      <p:sp>
        <p:nvSpPr>
          <p:cNvPr id="31747" name="Rectangle 3"/>
          <p:cNvSpPr>
            <a:spLocks noChangeArrowheads="1"/>
          </p:cNvSpPr>
          <p:nvPr/>
        </p:nvSpPr>
        <p:spPr bwMode="auto">
          <a:xfrm>
            <a:off x="252239" y="288107"/>
            <a:ext cx="7056784" cy="932125"/>
          </a:xfrm>
          <a:prstGeom prst="rect">
            <a:avLst/>
          </a:prstGeom>
          <a:noFill/>
          <a:ln w="9525">
            <a:noFill/>
            <a:miter lim="800000"/>
            <a:headEnd/>
            <a:tailEnd/>
          </a:ln>
          <a:effectLst/>
        </p:spPr>
        <p:txBody>
          <a:bodyPr vert="horz" wrap="square" lIns="100150" tIns="50075" rIns="100150" bIns="50075" numCol="1" anchor="ctr" anchorCtr="0" compatLnSpc="1">
            <a:prstTxWarp prst="textNoShape">
              <a:avLst/>
            </a:prstTxWarp>
            <a:spAutoFit/>
          </a:bodyPr>
          <a:lstStyle/>
          <a:p>
            <a:pPr lvl="0" algn="just" eaLnBrk="0" fontAlgn="base" hangingPunct="0">
              <a:spcBef>
                <a:spcPct val="0"/>
              </a:spcBef>
              <a:spcAft>
                <a:spcPct val="0"/>
              </a:spcAft>
            </a:pPr>
            <a:r>
              <a:rPr kumimoji="0" lang="uk-UA"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Місце поховання: </a:t>
            </a:r>
            <a:r>
              <a:rPr kumimoji="0" lang="uk-UA"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село </a:t>
            </a:r>
            <a:r>
              <a:rPr kumimoji="0" lang="uk-UA" sz="1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Волохівка</a:t>
            </a:r>
            <a:r>
              <a:rPr kumimoji="0" lang="uk-UA"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Вовчанський район, Харківська область </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p>
            <a:pPr algn="just" eaLnBrk="0" fontAlgn="base" hangingPunct="0">
              <a:spcBef>
                <a:spcPct val="0"/>
              </a:spcBef>
              <a:spcAft>
                <a:spcPct val="0"/>
              </a:spcAft>
            </a:pPr>
            <a:r>
              <a:rPr kumimoji="0" lang="uk-UA"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Сімейний стан: </a:t>
            </a:r>
            <a:r>
              <a:rPr kumimoji="0" lang="uk-UA"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вдома залишилися</a:t>
            </a:r>
            <a:r>
              <a:rPr kumimoji="0" lang="uk-UA"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батько, дружина, син 2009 </a:t>
            </a:r>
            <a:r>
              <a:rPr kumimoji="0" lang="uk-UA" sz="1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р.н</a:t>
            </a:r>
            <a:r>
              <a:rPr kumimoji="0" lang="uk-UA"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uk-UA"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1748" name="Rectangle 4"/>
          <p:cNvSpPr>
            <a:spLocks noChangeArrowheads="1"/>
          </p:cNvSpPr>
          <p:nvPr/>
        </p:nvSpPr>
        <p:spPr bwMode="auto">
          <a:xfrm>
            <a:off x="1476375" y="1440235"/>
            <a:ext cx="4854234" cy="470460"/>
          </a:xfrm>
          <a:prstGeom prst="rect">
            <a:avLst/>
          </a:prstGeom>
          <a:noFill/>
          <a:ln w="9525">
            <a:noFill/>
            <a:miter lim="800000"/>
            <a:headEnd/>
            <a:tailEnd/>
          </a:ln>
          <a:effectLst/>
        </p:spPr>
        <p:txBody>
          <a:bodyPr vert="horz" wrap="none" lIns="100150" tIns="50075" rIns="100150" bIns="50075" numCol="1" anchor="ctr" anchorCtr="0" compatLnSpc="1">
            <a:prstTxWarp prst="textNoShape">
              <a:avLst/>
            </a:prstTxWarp>
            <a:spAutoFit/>
          </a:bodyPr>
          <a:lstStyle/>
          <a:p>
            <a:pPr algn="ctr" fontAlgn="base">
              <a:spcBef>
                <a:spcPct val="0"/>
              </a:spcBef>
              <a:spcAft>
                <a:spcPct val="0"/>
              </a:spcAft>
            </a:pPr>
            <a:r>
              <a:rPr lang="uk-UA" sz="2400" b="1" dirty="0" smtClean="0">
                <a:solidFill>
                  <a:srgbClr val="C00000"/>
                </a:solidFill>
                <a:latin typeface="Times New Roman" pitchFamily="18" charset="0"/>
                <a:ea typeface="Calibri" pitchFamily="34" charset="0"/>
                <a:cs typeface="Times New Roman" pitchFamily="18" charset="0"/>
              </a:rPr>
              <a:t>Нагороди та вшанування пам'яті</a:t>
            </a:r>
            <a:endParaRPr lang="uk-UA" sz="3600" dirty="0" smtClean="0">
              <a:solidFill>
                <a:srgbClr val="C00000"/>
              </a:solidFill>
              <a:latin typeface="Arial" pitchFamily="34" charset="0"/>
            </a:endParaRPr>
          </a:p>
        </p:txBody>
      </p:sp>
      <p:sp>
        <p:nvSpPr>
          <p:cNvPr id="31749" name="Rectangle 5"/>
          <p:cNvSpPr>
            <a:spLocks noChangeArrowheads="1"/>
          </p:cNvSpPr>
          <p:nvPr/>
        </p:nvSpPr>
        <p:spPr bwMode="auto">
          <a:xfrm>
            <a:off x="396255" y="2088307"/>
            <a:ext cx="5616624" cy="2378675"/>
          </a:xfrm>
          <a:prstGeom prst="rect">
            <a:avLst/>
          </a:prstGeom>
          <a:noFill/>
          <a:ln w="9525">
            <a:noFill/>
            <a:miter lim="800000"/>
            <a:headEnd/>
            <a:tailEnd/>
          </a:ln>
          <a:effectLst/>
        </p:spPr>
        <p:txBody>
          <a:bodyPr vert="horz" wrap="square" lIns="100150" tIns="50075" rIns="100150" bIns="50075" numCol="1" anchor="ctr" anchorCtr="0" compatLnSpc="1">
            <a:prstTxWarp prst="textNoShape">
              <a:avLst/>
            </a:prstTxWarp>
            <a:spAutoFit/>
          </a:bodyPr>
          <a:lstStyle/>
          <a:p>
            <a:pPr indent="500752" algn="just" fontAlgn="base">
              <a:spcBef>
                <a:spcPct val="0"/>
              </a:spcBef>
              <a:spcAft>
                <a:spcPct val="0"/>
              </a:spcAft>
            </a:pPr>
            <a:r>
              <a:rPr kumimoji="0" lang="uk-UA"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За особисту мужність і героїзм, виявлені у захисті державного суверенітету та територіальної цілісності України, вірність військовій присязі під час російсько-української війни:</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p>
            <a:pPr indent="500752" algn="just" eaLnBrk="0" fontAlgn="base" hangingPunct="0">
              <a:spcBef>
                <a:spcPct val="0"/>
              </a:spcBef>
              <a:spcAft>
                <a:spcPct val="0"/>
              </a:spcAft>
            </a:pPr>
            <a:r>
              <a:rPr kumimoji="0" lang="uk-UA"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нагороджений орденом Богдана Хмельницького III ступеня (25.</a:t>
            </a:r>
            <a:r>
              <a:rPr kumimoji="0" lang="ru-RU"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0</a:t>
            </a:r>
            <a:r>
              <a:rPr kumimoji="0" lang="uk-UA"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3.2015, посмертно)</a:t>
            </a:r>
            <a:r>
              <a:rPr kumimoji="0" lang="ru-RU"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p>
            <a:pPr indent="500752" algn="just" eaLnBrk="0" fontAlgn="base" hangingPunct="0">
              <a:spcBef>
                <a:spcPct val="0"/>
              </a:spcBef>
              <a:spcAft>
                <a:spcPct val="0"/>
              </a:spcAft>
            </a:pPr>
            <a:r>
              <a:rPr kumimoji="0" lang="uk-UA"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відзнакою «Народний Герой України» (23.</a:t>
            </a:r>
            <a:r>
              <a:rPr kumimoji="0" lang="ru-RU"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0</a:t>
            </a:r>
            <a:r>
              <a:rPr kumimoji="0" lang="uk-UA"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3.2015, посмертно)</a:t>
            </a:r>
            <a:r>
              <a:rPr kumimoji="0" lang="uk-UA"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lang="uk-UA" sz="1800" dirty="0" smtClean="0">
                <a:latin typeface="Times New Roman" pitchFamily="18" charset="0"/>
                <a:ea typeface="Calibri" pitchFamily="34" charset="0"/>
                <a:cs typeface="Times New Roman" pitchFamily="18" charset="0"/>
              </a:rPr>
              <a:t>.</a:t>
            </a:r>
            <a:endParaRPr kumimoji="0" lang="uk-UA"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7" name="Прямоугольник 6"/>
          <p:cNvSpPr/>
          <p:nvPr/>
        </p:nvSpPr>
        <p:spPr>
          <a:xfrm>
            <a:off x="3204567" y="4896619"/>
            <a:ext cx="4066282" cy="1209124"/>
          </a:xfrm>
          <a:prstGeom prst="rect">
            <a:avLst/>
          </a:prstGeom>
        </p:spPr>
        <p:txBody>
          <a:bodyPr wrap="square" lIns="100150" tIns="50075" rIns="100150" bIns="50075">
            <a:spAutoFit/>
          </a:bodyPr>
          <a:lstStyle/>
          <a:p>
            <a:pPr indent="500752" algn="just"/>
            <a:r>
              <a:rPr lang="uk-UA" sz="1800" dirty="0">
                <a:latin typeface="Times New Roman" pitchFamily="18" charset="0"/>
                <a:cs typeface="Times New Roman" pitchFamily="18" charset="0"/>
              </a:rPr>
              <a:t>7 травня </a:t>
            </a:r>
            <a:r>
              <a:rPr lang="uk-UA" sz="1800" dirty="0" smtClean="0">
                <a:latin typeface="Times New Roman" pitchFamily="18" charset="0"/>
                <a:cs typeface="Times New Roman" pitchFamily="18" charset="0"/>
              </a:rPr>
              <a:t>2015-го у </a:t>
            </a:r>
            <a:r>
              <a:rPr lang="uk-UA" sz="1800" dirty="0" err="1">
                <a:latin typeface="Times New Roman" pitchFamily="18" charset="0"/>
                <a:cs typeface="Times New Roman" pitchFamily="18" charset="0"/>
              </a:rPr>
              <a:t>Волохівському</a:t>
            </a:r>
            <a:r>
              <a:rPr lang="uk-UA" sz="1800" dirty="0">
                <a:latin typeface="Times New Roman" pitchFamily="18" charset="0"/>
                <a:cs typeface="Times New Roman" pitchFamily="18" charset="0"/>
              </a:rPr>
              <a:t> навчально-виробничому ліцеї врочисто відкрито пам'ятну дошку на честь учня НВК – </a:t>
            </a:r>
            <a:r>
              <a:rPr lang="uk-UA" sz="1800" dirty="0" err="1">
                <a:latin typeface="Times New Roman" pitchFamily="18" charset="0"/>
                <a:cs typeface="Times New Roman" pitchFamily="18" charset="0"/>
              </a:rPr>
              <a:t>Романцова</a:t>
            </a:r>
            <a:r>
              <a:rPr lang="uk-UA" sz="1800" dirty="0">
                <a:latin typeface="Times New Roman" pitchFamily="18" charset="0"/>
                <a:cs typeface="Times New Roman" pitchFamily="18" charset="0"/>
              </a:rPr>
              <a:t> Ігоря. </a:t>
            </a:r>
            <a:endParaRPr lang="ru-RU" sz="1800" dirty="0">
              <a:latin typeface="Times New Roman" pitchFamily="18" charset="0"/>
              <a:cs typeface="Times New Roman" pitchFamily="18" charset="0"/>
            </a:endParaRPr>
          </a:p>
        </p:txBody>
      </p:sp>
      <p:pic>
        <p:nvPicPr>
          <p:cNvPr id="8" name="Рисунок 7" descr="http://vovchrda.gov.ua/images/stories/novunu/raznoe/raznoe/romanzov/2.jpg"/>
          <p:cNvPicPr/>
          <p:nvPr/>
        </p:nvPicPr>
        <p:blipFill>
          <a:blip r:embed="rId3" cstate="print"/>
          <a:srcRect/>
          <a:stretch>
            <a:fillRect/>
          </a:stretch>
        </p:blipFill>
        <p:spPr bwMode="auto">
          <a:xfrm>
            <a:off x="252239" y="4680595"/>
            <a:ext cx="2736304" cy="1944216"/>
          </a:xfrm>
          <a:prstGeom prst="rect">
            <a:avLst/>
          </a:prstGeom>
          <a:ln>
            <a:noFill/>
          </a:ln>
          <a:effectLst>
            <a:outerShdw blurRad="292100" dist="139700" dir="2700000" algn="tl" rotWithShape="0">
              <a:srgbClr val="333333">
                <a:alpha val="65000"/>
              </a:srgbClr>
            </a:outerShdw>
          </a:effectLst>
        </p:spPr>
      </p:pic>
      <p:pic>
        <p:nvPicPr>
          <p:cNvPr id="31753" name="Рисунок 118" descr="http://vovchrda.gov.ua/plugins/content/mavikthumbnails/thumbnails/625x597-images-stories-novunu-raznoe-raznoe-romanzov-9.jpg">
            <a:hlinkClick r:id="rId4"/>
          </p:cNvPr>
          <p:cNvPicPr>
            <a:picLocks noChangeArrowheads="1"/>
          </p:cNvPicPr>
          <p:nvPr/>
        </p:nvPicPr>
        <p:blipFill>
          <a:blip r:embed="rId5" cstate="print"/>
          <a:srcRect l="7407" t="10000" r="18524" b="17500"/>
          <a:stretch>
            <a:fillRect/>
          </a:stretch>
        </p:blipFill>
        <p:spPr bwMode="auto">
          <a:xfrm>
            <a:off x="4788743" y="7272883"/>
            <a:ext cx="2448272" cy="2376264"/>
          </a:xfrm>
          <a:prstGeom prst="rect">
            <a:avLst/>
          </a:prstGeom>
          <a:noFill/>
          <a:effectLst/>
        </p:spPr>
      </p:pic>
      <p:sp>
        <p:nvSpPr>
          <p:cNvPr id="31754" name="Rectangle 10"/>
          <p:cNvSpPr>
            <a:spLocks noChangeArrowheads="1"/>
          </p:cNvSpPr>
          <p:nvPr/>
        </p:nvSpPr>
        <p:spPr bwMode="auto">
          <a:xfrm>
            <a:off x="3" y="23298"/>
            <a:ext cx="203625" cy="410604"/>
          </a:xfrm>
          <a:prstGeom prst="rect">
            <a:avLst/>
          </a:prstGeom>
          <a:noFill/>
          <a:ln w="9525">
            <a:noFill/>
            <a:miter lim="800000"/>
            <a:headEnd/>
            <a:tailEnd/>
          </a:ln>
          <a:effectLst/>
        </p:spPr>
        <p:txBody>
          <a:bodyPr vert="horz" wrap="none" lIns="100150" tIns="50075" rIns="100150" bIns="50075" numCol="1" anchor="ctr" anchorCtr="0" compatLnSpc="1">
            <a:prstTxWarp prst="textNoShape">
              <a:avLst/>
            </a:prstTxWarp>
            <a:spAutoFit/>
          </a:bodyPr>
          <a:lstStyle/>
          <a:p>
            <a:endParaRPr lang="ru-RU"/>
          </a:p>
        </p:txBody>
      </p:sp>
      <p:sp>
        <p:nvSpPr>
          <p:cNvPr id="31756" name="Rectangle 12"/>
          <p:cNvSpPr>
            <a:spLocks noChangeArrowheads="1"/>
          </p:cNvSpPr>
          <p:nvPr/>
        </p:nvSpPr>
        <p:spPr bwMode="auto">
          <a:xfrm>
            <a:off x="468263" y="7272883"/>
            <a:ext cx="4104457" cy="2317119"/>
          </a:xfrm>
          <a:prstGeom prst="rect">
            <a:avLst/>
          </a:prstGeom>
          <a:noFill/>
          <a:ln w="9525">
            <a:noFill/>
            <a:miter lim="800000"/>
            <a:headEnd/>
            <a:tailEnd/>
          </a:ln>
          <a:effectLst/>
        </p:spPr>
        <p:txBody>
          <a:bodyPr vert="horz" wrap="square" lIns="100150" tIns="50075" rIns="100150" bIns="50075" numCol="1" anchor="ctr" anchorCtr="0" compatLnSpc="1">
            <a:prstTxWarp prst="textNoShape">
              <a:avLst/>
            </a:prstTxWarp>
            <a:spAutoFit/>
          </a:bodyPr>
          <a:lstStyle/>
          <a:p>
            <a:pPr indent="500752" algn="just"/>
            <a:r>
              <a:rPr lang="uk-UA" sz="1800" dirty="0">
                <a:latin typeface="Times New Roman" pitchFamily="18" charset="0"/>
                <a:cs typeface="Times New Roman" pitchFamily="18" charset="0"/>
              </a:rPr>
              <a:t>В урочисто-траурному заході прийняли участь представники влади, представники  районних осередків політичних партій, громадських організацій. На подвір’ї школи вишикувались  учні, вчителі, жителі села </a:t>
            </a:r>
            <a:r>
              <a:rPr lang="uk-UA" sz="1800" dirty="0" err="1">
                <a:latin typeface="Times New Roman" pitchFamily="18" charset="0"/>
                <a:cs typeface="Times New Roman" pitchFamily="18" charset="0"/>
              </a:rPr>
              <a:t>Волохівка</a:t>
            </a:r>
            <a:r>
              <a:rPr lang="uk-UA" sz="1800" dirty="0">
                <a:latin typeface="Times New Roman" pitchFamily="18" charset="0"/>
                <a:cs typeface="Times New Roman" pitchFamily="18" charset="0"/>
              </a:rPr>
              <a:t> та району, сім'я та однокласники загиблого героя. </a:t>
            </a:r>
            <a:endParaRPr lang="ru-RU" sz="1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3" y="23298"/>
            <a:ext cx="203625" cy="410604"/>
          </a:xfrm>
          <a:prstGeom prst="rect">
            <a:avLst/>
          </a:prstGeom>
          <a:noFill/>
          <a:ln w="9525">
            <a:noFill/>
            <a:miter lim="800000"/>
            <a:headEnd/>
            <a:tailEnd/>
          </a:ln>
          <a:effectLst/>
        </p:spPr>
        <p:txBody>
          <a:bodyPr vert="horz" wrap="none" lIns="100150" tIns="50075" rIns="100150" bIns="50075" numCol="1" anchor="ctr" anchorCtr="0" compatLnSpc="1">
            <a:prstTxWarp prst="textNoShape">
              <a:avLst/>
            </a:prstTxWarp>
            <a:spAutoFit/>
          </a:bodyPr>
          <a:lstStyle/>
          <a:p>
            <a:endParaRPr lang="ru-RU"/>
          </a:p>
        </p:txBody>
      </p:sp>
      <p:pic>
        <p:nvPicPr>
          <p:cNvPr id="31751" name="Рисунок 117" descr="http://vovchrda.gov.ua/plugins/content/mavikthumbnails/thumbnails/624x329-images-stories-novunu-raznoe-raznoe-romanzov-1.jpg">
            <a:hlinkClick r:id="rId2"/>
          </p:cNvPr>
          <p:cNvPicPr>
            <a:picLocks noChangeArrowheads="1"/>
          </p:cNvPicPr>
          <p:nvPr/>
        </p:nvPicPr>
        <p:blipFill>
          <a:blip r:embed="rId3" cstate="print"/>
          <a:srcRect l="6989" t="7747" r="11472" b="14782"/>
          <a:stretch>
            <a:fillRect/>
          </a:stretch>
        </p:blipFill>
        <p:spPr bwMode="auto">
          <a:xfrm>
            <a:off x="2124448" y="3024413"/>
            <a:ext cx="3456383" cy="1944216"/>
          </a:xfrm>
          <a:prstGeom prst="rect">
            <a:avLst/>
          </a:prstGeom>
          <a:noFill/>
        </p:spPr>
      </p:pic>
      <p:pic>
        <p:nvPicPr>
          <p:cNvPr id="31750" name="Рисунок 116" descr="http://vovchrda.gov.ua/plugins/content/mavikthumbnails/thumbnails/628x418-images-stories-novunu-raznoe-raznoe-romanzov-3.jpg">
            <a:hlinkClick r:id="rId4"/>
          </p:cNvPr>
          <p:cNvPicPr>
            <a:picLocks noChangeArrowheads="1"/>
          </p:cNvPicPr>
          <p:nvPr/>
        </p:nvPicPr>
        <p:blipFill>
          <a:blip r:embed="rId5" cstate="print"/>
          <a:srcRect l="5922" t="7902" r="17098" b="20977"/>
          <a:stretch>
            <a:fillRect/>
          </a:stretch>
        </p:blipFill>
        <p:spPr bwMode="auto">
          <a:xfrm>
            <a:off x="828305" y="936180"/>
            <a:ext cx="2808312" cy="1944216"/>
          </a:xfrm>
          <a:prstGeom prst="rect">
            <a:avLst/>
          </a:prstGeom>
          <a:noFill/>
        </p:spPr>
      </p:pic>
      <p:pic>
        <p:nvPicPr>
          <p:cNvPr id="31752" name="Рисунок 119" descr="http://vovchrda.gov.ua/plugins/content/mavikthumbnails/thumbnails/626x628-images-stories-novunu-raznoe-raznoe-romanzov-5.jpg">
            <a:hlinkClick r:id="rId6"/>
          </p:cNvPr>
          <p:cNvPicPr>
            <a:picLocks noChangeArrowheads="1"/>
          </p:cNvPicPr>
          <p:nvPr/>
        </p:nvPicPr>
        <p:blipFill>
          <a:blip r:embed="rId7" cstate="print"/>
          <a:srcRect l="7547" t="7748" r="16979" b="18655"/>
          <a:stretch>
            <a:fillRect/>
          </a:stretch>
        </p:blipFill>
        <p:spPr bwMode="auto">
          <a:xfrm>
            <a:off x="3996657" y="936180"/>
            <a:ext cx="2808312" cy="1944216"/>
          </a:xfrm>
          <a:prstGeom prst="rect">
            <a:avLst/>
          </a:prstGeom>
          <a:noFill/>
        </p:spPr>
      </p:pic>
      <p:sp>
        <p:nvSpPr>
          <p:cNvPr id="31754" name="Rectangle 10"/>
          <p:cNvSpPr>
            <a:spLocks noChangeArrowheads="1"/>
          </p:cNvSpPr>
          <p:nvPr/>
        </p:nvSpPr>
        <p:spPr bwMode="auto">
          <a:xfrm>
            <a:off x="3" y="23298"/>
            <a:ext cx="203625" cy="410604"/>
          </a:xfrm>
          <a:prstGeom prst="rect">
            <a:avLst/>
          </a:prstGeom>
          <a:noFill/>
          <a:ln w="9525">
            <a:noFill/>
            <a:miter lim="800000"/>
            <a:headEnd/>
            <a:tailEnd/>
          </a:ln>
          <a:effectLst/>
        </p:spPr>
        <p:txBody>
          <a:bodyPr vert="horz" wrap="none" lIns="100150" tIns="50075" rIns="100150" bIns="50075" numCol="1" anchor="ctr" anchorCtr="0" compatLnSpc="1">
            <a:prstTxWarp prst="textNoShape">
              <a:avLst/>
            </a:prstTxWarp>
            <a:spAutoFit/>
          </a:bodyPr>
          <a:lstStyle/>
          <a:p>
            <a:endParaRPr lang="ru-RU"/>
          </a:p>
        </p:txBody>
      </p:sp>
      <p:sp>
        <p:nvSpPr>
          <p:cNvPr id="31756" name="Rectangle 12"/>
          <p:cNvSpPr>
            <a:spLocks noChangeArrowheads="1"/>
          </p:cNvSpPr>
          <p:nvPr/>
        </p:nvSpPr>
        <p:spPr bwMode="auto">
          <a:xfrm>
            <a:off x="252240" y="211701"/>
            <a:ext cx="7128791" cy="655126"/>
          </a:xfrm>
          <a:prstGeom prst="rect">
            <a:avLst/>
          </a:prstGeom>
          <a:noFill/>
          <a:ln w="9525">
            <a:noFill/>
            <a:miter lim="800000"/>
            <a:headEnd/>
            <a:tailEnd/>
          </a:ln>
          <a:effectLst/>
        </p:spPr>
        <p:txBody>
          <a:bodyPr vert="horz" wrap="square" lIns="100150" tIns="50075" rIns="100150" bIns="50075" numCol="1" anchor="ctr" anchorCtr="0" compatLnSpc="1">
            <a:prstTxWarp prst="textNoShape">
              <a:avLst/>
            </a:prstTxWarp>
            <a:spAutoFit/>
          </a:bodyPr>
          <a:lstStyle/>
          <a:p>
            <a:pPr indent="500752" algn="just"/>
            <a:r>
              <a:rPr lang="uk-UA" sz="1800" dirty="0" smtClean="0">
                <a:latin typeface="Times New Roman" pitchFamily="18" charset="0"/>
                <a:cs typeface="Times New Roman" pitchFamily="18" charset="0"/>
              </a:rPr>
              <a:t>Шестирічному сину загиблого Ігоря </a:t>
            </a:r>
            <a:r>
              <a:rPr lang="uk-UA" sz="1800" dirty="0" err="1" smtClean="0">
                <a:latin typeface="Times New Roman" pitchFamily="18" charset="0"/>
                <a:cs typeface="Times New Roman" pitchFamily="18" charset="0"/>
              </a:rPr>
              <a:t>Романцова</a:t>
            </a:r>
            <a:r>
              <a:rPr lang="uk-UA" sz="1800" dirty="0" smtClean="0">
                <a:latin typeface="Times New Roman" pitchFamily="18" charset="0"/>
                <a:cs typeface="Times New Roman" pitchFamily="18" charset="0"/>
              </a:rPr>
              <a:t> вручили подарунок</a:t>
            </a:r>
            <a:r>
              <a:rPr kumimoji="0" lang="uk-UA"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uk-UA"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2769" name="Rectangle 1"/>
          <p:cNvSpPr>
            <a:spLocks noChangeArrowheads="1"/>
          </p:cNvSpPr>
          <p:nvPr/>
        </p:nvSpPr>
        <p:spPr bwMode="auto">
          <a:xfrm>
            <a:off x="612281" y="5180254"/>
            <a:ext cx="6336705" cy="655126"/>
          </a:xfrm>
          <a:prstGeom prst="rect">
            <a:avLst/>
          </a:prstGeom>
          <a:noFill/>
          <a:ln w="9525">
            <a:noFill/>
            <a:miter lim="800000"/>
            <a:headEnd/>
            <a:tailEnd/>
          </a:ln>
          <a:effectLst/>
        </p:spPr>
        <p:txBody>
          <a:bodyPr vert="horz" wrap="square" lIns="100150" tIns="50075" rIns="100150" bIns="50075" numCol="1" anchor="ctr" anchorCtr="0" compatLnSpc="1">
            <a:prstTxWarp prst="textNoShape">
              <a:avLst/>
            </a:prstTxWarp>
            <a:spAutoFit/>
          </a:bodyPr>
          <a:lstStyle/>
          <a:p>
            <a:pPr algn="ctr" fontAlgn="base">
              <a:spcBef>
                <a:spcPct val="0"/>
              </a:spcBef>
              <a:spcAft>
                <a:spcPct val="0"/>
              </a:spcAft>
            </a:pPr>
            <a:r>
              <a:rPr kumimoji="0" lang="uk-UA" sz="1800" b="1" i="0" u="none" strike="noStrike" cap="none" normalizeH="0" baseline="0" dirty="0" smtClean="0">
                <a:ln>
                  <a:noFill/>
                </a:ln>
                <a:effectLst/>
                <a:latin typeface="Times New Roman" pitchFamily="18" charset="0"/>
                <a:ea typeface="Calibri" pitchFamily="34" charset="0"/>
                <a:cs typeface="Times New Roman" pitchFamily="18" charset="0"/>
              </a:rPr>
              <a:t>Уривок  з книги  «Хроніка Іловайської трагедії. Війна, якої не було»</a:t>
            </a:r>
            <a:r>
              <a:rPr kumimoji="0" lang="uk-UA" sz="1800" b="1" i="0" u="none" strike="noStrike" cap="none" normalizeH="0" baseline="0" dirty="0" smtClean="0">
                <a:ln>
                  <a:noFill/>
                </a:ln>
                <a:effectLst/>
                <a:latin typeface="Times New Roman" pitchFamily="18" charset="0"/>
                <a:ea typeface="Times New Roman" pitchFamily="18" charset="0"/>
                <a:cs typeface="Times New Roman" pitchFamily="18" charset="0"/>
              </a:rPr>
              <a:t> </a:t>
            </a:r>
            <a:endParaRPr lang="uk-UA" sz="2800" dirty="0" smtClean="0">
              <a:latin typeface="Times New Roman" pitchFamily="18" charset="0"/>
              <a:cs typeface="Times New Roman" pitchFamily="18" charset="0"/>
            </a:endParaRPr>
          </a:p>
        </p:txBody>
      </p:sp>
      <p:sp>
        <p:nvSpPr>
          <p:cNvPr id="32772" name="Rectangle 4"/>
          <p:cNvSpPr>
            <a:spLocks noChangeArrowheads="1"/>
          </p:cNvSpPr>
          <p:nvPr/>
        </p:nvSpPr>
        <p:spPr bwMode="auto">
          <a:xfrm>
            <a:off x="324247" y="5976739"/>
            <a:ext cx="6984780" cy="4533111"/>
          </a:xfrm>
          <a:prstGeom prst="rect">
            <a:avLst/>
          </a:prstGeom>
          <a:noFill/>
          <a:ln w="9525">
            <a:noFill/>
            <a:miter lim="800000"/>
            <a:headEnd/>
            <a:tailEnd/>
          </a:ln>
          <a:effectLst/>
        </p:spPr>
        <p:txBody>
          <a:bodyPr vert="horz" wrap="square" lIns="100150" tIns="50075" rIns="100150" bIns="50075" numCol="1" anchor="ctr" anchorCtr="0" compatLnSpc="1">
            <a:prstTxWarp prst="textNoShape">
              <a:avLst/>
            </a:prstTxWarp>
            <a:spAutoFit/>
          </a:bodyPr>
          <a:lstStyle/>
          <a:p>
            <a:pPr indent="457200" algn="just" fontAlgn="base">
              <a:spcBef>
                <a:spcPct val="0"/>
              </a:spcBef>
              <a:spcAft>
                <a:spcPct val="0"/>
              </a:spcAft>
            </a:pPr>
            <a:r>
              <a:rPr lang="uk-UA" sz="1800" dirty="0">
                <a:latin typeface="Times New Roman" pitchFamily="18" charset="0"/>
                <a:cs typeface="Times New Roman" pitchFamily="18" charset="0"/>
              </a:rPr>
              <a:t>Медик 1-ї </a:t>
            </a:r>
            <a:r>
              <a:rPr lang="uk-UA" sz="1800" dirty="0" err="1">
                <a:latin typeface="Times New Roman" pitchFamily="18" charset="0"/>
                <a:cs typeface="Times New Roman" pitchFamily="18" charset="0"/>
              </a:rPr>
              <a:t>РТГр</a:t>
            </a:r>
            <a:r>
              <a:rPr lang="uk-UA" sz="1800" dirty="0">
                <a:latin typeface="Times New Roman" pitchFamily="18" charset="0"/>
                <a:cs typeface="Times New Roman" pitchFamily="18" charset="0"/>
              </a:rPr>
              <a:t> 92-ї Окремої Механізованої Бригади Олександр Кравченко</a:t>
            </a:r>
            <a:r>
              <a:rPr lang="uk-UA" sz="1800" dirty="0" smtClean="0">
                <a:latin typeface="Times New Roman" pitchFamily="18" charset="0"/>
                <a:cs typeface="Times New Roman" pitchFamily="18" charset="0"/>
              </a:rPr>
              <a:t>:</a:t>
            </a:r>
          </a:p>
          <a:p>
            <a:pPr indent="457200" algn="just"/>
            <a:r>
              <a:rPr lang="uk-UA" sz="1800" dirty="0" smtClean="0">
                <a:latin typeface="Times New Roman" pitchFamily="18" charset="0"/>
                <a:cs typeface="Times New Roman" pitchFamily="18" charset="0"/>
              </a:rPr>
              <a:t>«Перед початком розстрілу колони, були помічені дві зелених ракети. Коли вже розпочалося пекло, командиру Юрію Даниленко перебило ногу і я бігав перев’язував бійців, але намагався далеко від Юри не відбігати, щоб стежити за його станом. Тому що я бачив  там серйозна артеріальна кровотеча була. То ото намагався триматися поруч з ним, але постійно доводилося рухатись між пораненими і нашою, вже покинутою на той час, машиною медичної допомоги.</a:t>
            </a:r>
            <a:endParaRPr lang="ru-RU" sz="1800" dirty="0" smtClean="0">
              <a:latin typeface="Times New Roman" pitchFamily="18" charset="0"/>
              <a:cs typeface="Times New Roman" pitchFamily="18" charset="0"/>
            </a:endParaRPr>
          </a:p>
          <a:p>
            <a:pPr indent="457200" algn="just"/>
            <a:r>
              <a:rPr lang="uk-UA" sz="1800" dirty="0" smtClean="0">
                <a:latin typeface="Times New Roman" pitchFamily="18" charset="0"/>
                <a:cs typeface="Times New Roman" pitchFamily="18" charset="0"/>
              </a:rPr>
              <a:t>Водій бронетранспортеру Рома Бойко каже, що я його відтягував, але я не дуже це пам`ятаю. Пам’ятаю, що відтягав від бронетранспортера якогось важко контуженого бійця, якого вибухом знесло з броньованої машини. Роман розповідав, що це його відкинуло від </a:t>
            </a:r>
            <a:r>
              <a:rPr lang="uk-UA" sz="1800" dirty="0" err="1" smtClean="0">
                <a:latin typeface="Times New Roman" pitchFamily="18" charset="0"/>
                <a:cs typeface="Times New Roman" pitchFamily="18" charset="0"/>
              </a:rPr>
              <a:t>БТРа</a:t>
            </a:r>
            <a:r>
              <a:rPr lang="uk-UA" sz="1800" dirty="0" smtClean="0">
                <a:latin typeface="Times New Roman" pitchFamily="18" charset="0"/>
                <a:cs typeface="Times New Roman" pitchFamily="18" charset="0"/>
              </a:rPr>
              <a:t> і він тимчасово втратив свідомість, а потім прийшов до тями в той момент, коли в бронетранспортері вибухнув боєкомплект.</a:t>
            </a:r>
            <a:endParaRPr lang="ru-RU" sz="1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3564609" y="217218"/>
            <a:ext cx="3708623" cy="2594118"/>
          </a:xfrm>
          <a:prstGeom prst="rect">
            <a:avLst/>
          </a:prstGeom>
          <a:noFill/>
          <a:ln w="9525">
            <a:noFill/>
            <a:miter lim="800000"/>
            <a:headEnd/>
            <a:tailEnd/>
          </a:ln>
          <a:effectLst/>
        </p:spPr>
        <p:txBody>
          <a:bodyPr vert="horz" wrap="square" lIns="100150" tIns="50075" rIns="100150" bIns="50075" numCol="1" anchor="ctr" anchorCtr="0" compatLnSpc="1">
            <a:prstTxWarp prst="textNoShape">
              <a:avLst/>
            </a:prstTxWarp>
            <a:spAutoFit/>
          </a:bodyPr>
          <a:lstStyle/>
          <a:p>
            <a:pPr indent="500752" algn="just" fontAlgn="base">
              <a:spcBef>
                <a:spcPct val="0"/>
              </a:spcBef>
              <a:spcAft>
                <a:spcPct val="0"/>
              </a:spcAft>
            </a:pPr>
            <a:r>
              <a:rPr lang="uk-UA" sz="1800" dirty="0" smtClean="0">
                <a:latin typeface="Times New Roman" pitchFamily="18" charset="0"/>
                <a:cs typeface="Times New Roman" pitchFamily="18" charset="0"/>
              </a:rPr>
              <a:t>Боєприпасів в машинах везли дуже багато і тому, коли почалися прямі влучання по покинутій колоні, машини і техніка, наповнені боєкомплектами вибухали дуже потужно. Феєрверки були дуже красиві. На різні боки сипало набоями, які розліталися, як святковий салют.</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 name="Рисунок 2" descr="C:\Users\пользователь_lib\Desktop\26814472_1961375417209974_5628106653489536763_n.jpg"/>
          <p:cNvPicPr/>
          <p:nvPr/>
        </p:nvPicPr>
        <p:blipFill>
          <a:blip r:embed="rId2" cstate="print"/>
          <a:srcRect/>
          <a:stretch>
            <a:fillRect/>
          </a:stretch>
        </p:blipFill>
        <p:spPr bwMode="auto">
          <a:xfrm>
            <a:off x="324249" y="360117"/>
            <a:ext cx="3051810" cy="2293620"/>
          </a:xfrm>
          <a:prstGeom prst="rect">
            <a:avLst/>
          </a:prstGeom>
          <a:ln>
            <a:noFill/>
          </a:ln>
          <a:effectLst/>
        </p:spPr>
      </p:pic>
      <p:sp>
        <p:nvSpPr>
          <p:cNvPr id="4" name="Прямоугольник 3"/>
          <p:cNvSpPr/>
          <p:nvPr/>
        </p:nvSpPr>
        <p:spPr>
          <a:xfrm>
            <a:off x="324247" y="2736379"/>
            <a:ext cx="6984777" cy="2317119"/>
          </a:xfrm>
          <a:prstGeom prst="rect">
            <a:avLst/>
          </a:prstGeom>
        </p:spPr>
        <p:txBody>
          <a:bodyPr wrap="square" lIns="100150" tIns="50075" rIns="100150" bIns="50075">
            <a:spAutoFit/>
          </a:bodyPr>
          <a:lstStyle/>
          <a:p>
            <a:pPr indent="500752" algn="just" eaLnBrk="0" fontAlgn="base" hangingPunct="0">
              <a:spcBef>
                <a:spcPct val="0"/>
              </a:spcBef>
              <a:spcAft>
                <a:spcPct val="0"/>
              </a:spcAft>
            </a:pPr>
            <a:r>
              <a:rPr lang="uk-UA" sz="1800" dirty="0" smtClean="0">
                <a:latin typeface="Times New Roman" pitchFamily="18" charset="0"/>
                <a:cs typeface="Times New Roman" pitchFamily="18" charset="0"/>
              </a:rPr>
              <a:t>Я згадую на початку того розстрілу розмову с нашим замполітом капітаном Ігорем Сергійовичем </a:t>
            </a:r>
            <a:r>
              <a:rPr lang="uk-UA" sz="1800" dirty="0" err="1" smtClean="0">
                <a:latin typeface="Times New Roman" pitchFamily="18" charset="0"/>
                <a:cs typeface="Times New Roman" pitchFamily="18" charset="0"/>
              </a:rPr>
              <a:t>Романцовим</a:t>
            </a:r>
            <a:r>
              <a:rPr lang="uk-UA" sz="1800" dirty="0" smtClean="0">
                <a:latin typeface="Times New Roman" pitchFamily="18" charset="0"/>
                <a:cs typeface="Times New Roman" pitchFamily="18" charset="0"/>
              </a:rPr>
              <a:t> – дуже гідна і гарна була людина. Тоді, під час обстрілу, я розмовляв з Ігорем </a:t>
            </a:r>
            <a:r>
              <a:rPr lang="uk-UA" sz="1800" dirty="0" err="1" smtClean="0">
                <a:latin typeface="Times New Roman" pitchFamily="18" charset="0"/>
                <a:cs typeface="Times New Roman" pitchFamily="18" charset="0"/>
              </a:rPr>
              <a:t>Романцовим</a:t>
            </a:r>
            <a:r>
              <a:rPr lang="uk-UA" sz="1800" dirty="0" smtClean="0">
                <a:latin typeface="Times New Roman" pitchFamily="18" charset="0"/>
                <a:cs typeface="Times New Roman" pitchFamily="18" charset="0"/>
              </a:rPr>
              <a:t> і не міг зрозуміти, чому інші офіцери залишили </a:t>
            </a:r>
            <a:r>
              <a:rPr lang="uk-UA" sz="1800" dirty="0" err="1" smtClean="0">
                <a:latin typeface="Times New Roman" pitchFamily="18" charset="0"/>
                <a:cs typeface="Times New Roman" pitchFamily="18" charset="0"/>
              </a:rPr>
              <a:t>Романцова</a:t>
            </a:r>
            <a:r>
              <a:rPr lang="uk-UA" sz="1800" dirty="0" smtClean="0">
                <a:latin typeface="Times New Roman" pitchFamily="18" charset="0"/>
                <a:cs typeface="Times New Roman" pitchFamily="18" charset="0"/>
              </a:rPr>
              <a:t>? Чому він один залишився з бійцями і загинув разом з багатьма іншими? Він єдиний, хто залишився з нами тоді, коли вже хлопців почало рвати на шматки. Честь і хвала йому. Справжній офіцер.</a:t>
            </a:r>
            <a:endParaRPr kumimoji="0" lang="uk-UA"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5" name="Рисунок 4" descr="C:\Users\пользователь_lib\Desktop\26906936_1961375413876641_2253115162297392634_n.jpg"/>
          <p:cNvPicPr/>
          <p:nvPr/>
        </p:nvPicPr>
        <p:blipFill>
          <a:blip r:embed="rId3" cstate="print"/>
          <a:srcRect/>
          <a:stretch>
            <a:fillRect/>
          </a:stretch>
        </p:blipFill>
        <p:spPr bwMode="auto">
          <a:xfrm>
            <a:off x="3924647" y="4896619"/>
            <a:ext cx="3318510" cy="2487930"/>
          </a:xfrm>
          <a:prstGeom prst="rect">
            <a:avLst/>
          </a:prstGeom>
          <a:ln>
            <a:noFill/>
          </a:ln>
          <a:effectLst/>
        </p:spPr>
      </p:pic>
      <p:sp>
        <p:nvSpPr>
          <p:cNvPr id="6" name="Прямоугольник 5"/>
          <p:cNvSpPr/>
          <p:nvPr/>
        </p:nvSpPr>
        <p:spPr>
          <a:xfrm>
            <a:off x="252239" y="4968627"/>
            <a:ext cx="3528392" cy="2594118"/>
          </a:xfrm>
          <a:prstGeom prst="rect">
            <a:avLst/>
          </a:prstGeom>
        </p:spPr>
        <p:txBody>
          <a:bodyPr wrap="square" lIns="100150" tIns="50075" rIns="100150" bIns="50075">
            <a:spAutoFit/>
          </a:bodyPr>
          <a:lstStyle/>
          <a:p>
            <a:pPr indent="500752" algn="just"/>
            <a:r>
              <a:rPr lang="uk-UA" sz="1800" dirty="0" smtClean="0">
                <a:latin typeface="Times New Roman" pitchFamily="18" charset="0"/>
                <a:cs typeface="Times New Roman" pitchFamily="18" charset="0"/>
              </a:rPr>
              <a:t>На моїх очах міна влучила в одного з наших бійців і його розірвало на шматки. Неподалік щось влучило в один з танків і від вибуху боєкомплекту в нього відірвало башту і підкинуло її на декілька метрів в гору. В цей час над нами було чутно </a:t>
            </a:r>
            <a:r>
              <a:rPr lang="uk-UA" sz="1800" dirty="0" err="1" smtClean="0">
                <a:latin typeface="Times New Roman" pitchFamily="18" charset="0"/>
                <a:cs typeface="Times New Roman" pitchFamily="18" charset="0"/>
              </a:rPr>
              <a:t>жужжіння</a:t>
            </a:r>
            <a:r>
              <a:rPr lang="uk-UA" sz="1800" dirty="0" smtClean="0">
                <a:latin typeface="Times New Roman" pitchFamily="18" charset="0"/>
                <a:cs typeface="Times New Roman" pitchFamily="18" charset="0"/>
              </a:rPr>
              <a:t> літаючих </a:t>
            </a:r>
            <a:r>
              <a:rPr lang="uk-UA" sz="1800" dirty="0" err="1" smtClean="0">
                <a:latin typeface="Times New Roman" pitchFamily="18" charset="0"/>
                <a:cs typeface="Times New Roman" pitchFamily="18" charset="0"/>
              </a:rPr>
              <a:t>безпілотників</a:t>
            </a:r>
            <a:r>
              <a:rPr lang="uk-UA" sz="1800" dirty="0" smtClean="0">
                <a:latin typeface="Times New Roman" pitchFamily="18" charset="0"/>
                <a:cs typeface="Times New Roman" pitchFamily="18" charset="0"/>
              </a:rPr>
              <a:t>. Коли </a:t>
            </a:r>
            <a:endParaRPr lang="ru-RU" sz="1800" dirty="0">
              <a:latin typeface="Times New Roman" pitchFamily="18" charset="0"/>
              <a:cs typeface="Times New Roman" pitchFamily="18" charset="0"/>
            </a:endParaRPr>
          </a:p>
        </p:txBody>
      </p:sp>
      <p:sp>
        <p:nvSpPr>
          <p:cNvPr id="7" name="Прямоугольник 6"/>
          <p:cNvSpPr/>
          <p:nvPr/>
        </p:nvSpPr>
        <p:spPr>
          <a:xfrm>
            <a:off x="324247" y="7560915"/>
            <a:ext cx="6984777" cy="2871117"/>
          </a:xfrm>
          <a:prstGeom prst="rect">
            <a:avLst/>
          </a:prstGeom>
        </p:spPr>
        <p:txBody>
          <a:bodyPr wrap="square" lIns="100150" tIns="50075" rIns="100150" bIns="50075">
            <a:spAutoFit/>
          </a:bodyPr>
          <a:lstStyle/>
          <a:p>
            <a:pPr algn="just"/>
            <a:r>
              <a:rPr lang="uk-UA" sz="1800" dirty="0" smtClean="0">
                <a:latin typeface="Times New Roman" pitchFamily="18" charset="0"/>
                <a:cs typeface="Times New Roman" pitchFamily="18" charset="0"/>
              </a:rPr>
              <a:t>увесь цей хаос розпочався і почалися прямі влучання по людям, капітан </a:t>
            </a:r>
            <a:r>
              <a:rPr lang="uk-UA" sz="1800" dirty="0" err="1" smtClean="0">
                <a:latin typeface="Times New Roman" pitchFamily="18" charset="0"/>
                <a:cs typeface="Times New Roman" pitchFamily="18" charset="0"/>
              </a:rPr>
              <a:t>Романцов</a:t>
            </a:r>
            <a:r>
              <a:rPr lang="uk-UA" sz="1800" dirty="0" smtClean="0">
                <a:latin typeface="Times New Roman" pitchFamily="18" charset="0"/>
                <a:cs typeface="Times New Roman" pitchFamily="18" charset="0"/>
              </a:rPr>
              <a:t> був єдиним, хто залишився поруч з бійцями. Ситуація з офіцерами тоді вийшла однозначно не гарна. Коли в лісосмузі хлопці почали волати: «Де командири? Де офіцери?»</a:t>
            </a:r>
            <a:endParaRPr lang="ru-RU" sz="1800" dirty="0" smtClean="0">
              <a:latin typeface="Times New Roman" pitchFamily="18" charset="0"/>
              <a:cs typeface="Times New Roman" pitchFamily="18" charset="0"/>
            </a:endParaRPr>
          </a:p>
          <a:p>
            <a:pPr indent="457200" algn="just"/>
            <a:r>
              <a:rPr lang="uk-UA" sz="1800" dirty="0" smtClean="0">
                <a:latin typeface="Times New Roman" pitchFamily="18" charset="0"/>
                <a:cs typeface="Times New Roman" pitchFamily="18" charset="0"/>
              </a:rPr>
              <a:t>В мене складається таке враження, що ту техніку намагалися просто подарувати ворогу. Я був біля травмованого хлопця і не бачив цього, але наші бійці розповідали, що невідомо звідки приїхали якісь офіцери і наказали – техніку залишаємо тут вздовж лісосмуги і збираємось усі без техніки в </a:t>
            </a:r>
            <a:r>
              <a:rPr lang="uk-UA" sz="1800" dirty="0" err="1" smtClean="0">
                <a:latin typeface="Times New Roman" pitchFamily="18" charset="0"/>
                <a:cs typeface="Times New Roman" pitchFamily="18" charset="0"/>
              </a:rPr>
              <a:t>Новокатеринівці</a:t>
            </a:r>
            <a:r>
              <a:rPr lang="uk-UA" sz="1800" dirty="0" smtClean="0">
                <a:latin typeface="Times New Roman" pitchFamily="18" charset="0"/>
                <a:cs typeface="Times New Roman" pitchFamily="18" charset="0"/>
              </a:rPr>
              <a:t>. Ночуємо в </a:t>
            </a:r>
            <a:r>
              <a:rPr lang="uk-UA" sz="1800" dirty="0" err="1" smtClean="0">
                <a:latin typeface="Times New Roman" pitchFamily="18" charset="0"/>
                <a:cs typeface="Times New Roman" pitchFamily="18" charset="0"/>
              </a:rPr>
              <a:t>Новокатеринівці</a:t>
            </a:r>
            <a:r>
              <a:rPr lang="uk-UA" sz="1800" dirty="0" smtClean="0">
                <a:latin typeface="Times New Roman" pitchFamily="18" charset="0"/>
                <a:cs typeface="Times New Roman" pitchFamily="18" charset="0"/>
              </a:rPr>
              <a:t>, а зранку буде видно що до чого…»</a:t>
            </a:r>
            <a:endParaRPr lang="ru-RU" sz="1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C:\Users\пользователь_lib\Desktop\73032266_2967654973248675_7787059321518424064_o.jpg"/>
          <p:cNvPicPr/>
          <p:nvPr/>
        </p:nvPicPr>
        <p:blipFill>
          <a:blip r:embed="rId2" cstate="print"/>
          <a:srcRect/>
          <a:stretch>
            <a:fillRect/>
          </a:stretch>
        </p:blipFill>
        <p:spPr bwMode="auto">
          <a:xfrm>
            <a:off x="1836415" y="288107"/>
            <a:ext cx="3888432" cy="2448273"/>
          </a:xfrm>
          <a:prstGeom prst="rect">
            <a:avLst/>
          </a:prstGeom>
          <a:ln>
            <a:noFill/>
          </a:ln>
          <a:effectLst/>
        </p:spPr>
      </p:pic>
      <p:sp>
        <p:nvSpPr>
          <p:cNvPr id="34817" name="Rectangle 1"/>
          <p:cNvSpPr>
            <a:spLocks noChangeArrowheads="1"/>
          </p:cNvSpPr>
          <p:nvPr/>
        </p:nvSpPr>
        <p:spPr bwMode="auto">
          <a:xfrm>
            <a:off x="468263" y="3101936"/>
            <a:ext cx="6516935" cy="3979113"/>
          </a:xfrm>
          <a:prstGeom prst="rect">
            <a:avLst/>
          </a:prstGeom>
          <a:noFill/>
          <a:ln w="9525">
            <a:noFill/>
            <a:miter lim="800000"/>
            <a:headEnd/>
            <a:tailEnd/>
          </a:ln>
          <a:effectLst/>
        </p:spPr>
        <p:txBody>
          <a:bodyPr vert="horz" wrap="square" lIns="100150" tIns="50075" rIns="100150" bIns="50075" numCol="1" anchor="ctr" anchorCtr="0" compatLnSpc="1">
            <a:prstTxWarp prst="textNoShape">
              <a:avLst/>
            </a:prstTxWarp>
            <a:spAutoFit/>
          </a:bodyPr>
          <a:lstStyle/>
          <a:p>
            <a:pPr algn="ctr" fontAlgn="base">
              <a:spcBef>
                <a:spcPct val="0"/>
              </a:spcBef>
              <a:spcAft>
                <a:spcPct val="0"/>
              </a:spcAft>
            </a:pPr>
            <a:r>
              <a:rPr kumimoji="0" lang="uk-UA" sz="1800" b="1" i="0" u="none" strike="noStrike" cap="none" normalizeH="0" baseline="0" dirty="0" smtClean="0">
                <a:ln>
                  <a:noFill/>
                </a:ln>
                <a:effectLst/>
                <a:latin typeface="Times New Roman" pitchFamily="18" charset="0"/>
                <a:ea typeface="Calibri" pitchFamily="34" charset="0"/>
                <a:cs typeface="Times New Roman" pitchFamily="18" charset="0"/>
              </a:rPr>
              <a:t>Також  читайте:</a:t>
            </a:r>
          </a:p>
          <a:p>
            <a:pPr indent="457200" algn="ctr" fontAlgn="base">
              <a:spcBef>
                <a:spcPct val="0"/>
              </a:spcBef>
              <a:spcAft>
                <a:spcPct val="0"/>
              </a:spcAft>
            </a:pPr>
            <a:endParaRPr kumimoji="0" lang="ru-RU" sz="1800" b="0" i="0" u="none" strike="noStrike" cap="none" normalizeH="0" baseline="0" dirty="0" smtClean="0">
              <a:ln>
                <a:noFill/>
              </a:ln>
              <a:effectLst/>
              <a:latin typeface="Times New Roman" pitchFamily="18" charset="0"/>
              <a:cs typeface="Times New Roman" pitchFamily="18" charset="0"/>
            </a:endParaRPr>
          </a:p>
          <a:p>
            <a:pPr indent="457200" algn="just" eaLnBrk="0" fontAlgn="base" hangingPunct="0">
              <a:spcBef>
                <a:spcPct val="0"/>
              </a:spcBef>
              <a:spcAft>
                <a:spcPct val="0"/>
              </a:spcAft>
              <a:buFontTx/>
              <a:buChar char="•"/>
            </a:pPr>
            <a:r>
              <a:rPr kumimoji="0" lang="uk-UA"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1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Романцов</a:t>
            </a:r>
            <a:r>
              <a:rPr kumimoji="0" lang="uk-UA"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Ігор Сергійович [Електронний ресурс] // </a:t>
            </a:r>
            <a:r>
              <a:rPr kumimoji="0" lang="uk-UA" sz="1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Вікіпедія</a:t>
            </a:r>
            <a:r>
              <a:rPr kumimoji="0" lang="uk-UA"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вільної енциклопедії. – 2015. – Режим доступу:</a:t>
            </a:r>
            <a:r>
              <a:rPr kumimoji="0" lang="uk-UA" sz="1800" b="1" i="0" u="none" strike="noStrike" cap="none" normalizeH="0" baseline="0" dirty="0" smtClean="0">
                <a:ln>
                  <a:noFill/>
                </a:ln>
                <a:solidFill>
                  <a:srgbClr val="FFFFFF"/>
                </a:solidFill>
                <a:effectLst/>
                <a:latin typeface="Times New Roman" pitchFamily="18" charset="0"/>
                <a:ea typeface="Calibri" pitchFamily="34" charset="0"/>
                <a:cs typeface="Times New Roman" pitchFamily="18" charset="0"/>
              </a:rPr>
              <a:t> </a:t>
            </a:r>
            <a:r>
              <a:rPr kumimoji="0" lang="uk-UA"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3"/>
              </a:rPr>
              <a:t>http://surl.li/kift</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p>
            <a:pPr indent="457200" algn="just" eaLnBrk="0" fontAlgn="base" hangingPunct="0">
              <a:spcBef>
                <a:spcPct val="0"/>
              </a:spcBef>
              <a:spcAft>
                <a:spcPct val="0"/>
              </a:spcAft>
              <a:buFontTx/>
              <a:buChar char="•"/>
            </a:pPr>
            <a:r>
              <a:rPr kumimoji="0" lang="uk-UA"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7 травня 2015-го у </a:t>
            </a:r>
            <a:r>
              <a:rPr kumimoji="0" lang="uk-UA" sz="1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Волохівському</a:t>
            </a:r>
            <a:r>
              <a:rPr kumimoji="0" lang="uk-UA"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навчально-виробничому ліцеї врочисто відкрито пам'ятну дошку на честь учня НВК – </a:t>
            </a:r>
            <a:r>
              <a:rPr kumimoji="0" lang="uk-UA" sz="1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Романцова</a:t>
            </a:r>
            <a:r>
              <a:rPr kumimoji="0" lang="uk-UA"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Ігоря [Електронний ресурс] </a:t>
            </a:r>
            <a:r>
              <a:rPr kumimoji="0" lang="uk-UA"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Вовчанська районна державна адміністрація, 07.05.2015. – Режим доступу: </a:t>
            </a:r>
            <a:r>
              <a:rPr kumimoji="0" lang="uk-UA"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4"/>
              </a:rPr>
              <a:t>http://surl.li/kidh</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p>
            <a:pPr indent="457200" algn="just" eaLnBrk="0" fontAlgn="base" hangingPunct="0">
              <a:spcBef>
                <a:spcPct val="0"/>
              </a:spcBef>
              <a:spcAft>
                <a:spcPct val="0"/>
              </a:spcAft>
              <a:buFontTx/>
              <a:buChar char="•"/>
            </a:pPr>
            <a:r>
              <a:rPr kumimoji="0" lang="uk-UA"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1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Зіненко</a:t>
            </a:r>
            <a:r>
              <a:rPr kumimoji="0" lang="uk-UA"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 А</a:t>
            </a:r>
            <a:r>
              <a:rPr lang="uk-UA" sz="1800" dirty="0">
                <a:latin typeface="Times New Roman" pitchFamily="18" charset="0"/>
                <a:ea typeface="Calibri" pitchFamily="34" charset="0"/>
                <a:cs typeface="Times New Roman" pitchFamily="18" charset="0"/>
              </a:rPr>
              <a:t>.</a:t>
            </a:r>
            <a:r>
              <a:rPr kumimoji="0" lang="uk-UA"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Війна, якої не було. Хроніка Іловайської трагедії [Текст] / Р. </a:t>
            </a:r>
            <a:r>
              <a:rPr kumimoji="0" lang="uk-UA" sz="1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Зіненко</a:t>
            </a:r>
            <a:r>
              <a:rPr kumimoji="0" lang="uk-UA"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1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uk-UA"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Харків : Фоліо, 2019. – (Хроніка). </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p>
            <a:pPr indent="457200" algn="just" eaLnBrk="0" fontAlgn="base" hangingPunct="0">
              <a:spcBef>
                <a:spcPct val="0"/>
              </a:spcBef>
              <a:spcAft>
                <a:spcPct val="0"/>
              </a:spcAft>
            </a:pPr>
            <a:r>
              <a:rPr kumimoji="0" lang="uk-UA"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Ч. 1 : 7-24 серпня 2014 року. – Харків : Фоліо, 2019. – 446 с. : іл. </a:t>
            </a:r>
            <a:r>
              <a:rPr kumimoji="0" lang="uk-UA" sz="1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endParaRPr kumimoji="0" lang="uk-UA"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http://dunrada.gov.ua/uploadfile/archive_news/2018/08/29/2018-08-29_8693/images/images-27961.jpg"/>
          <p:cNvPicPr>
            <a:picLocks noChangeAspect="1"/>
          </p:cNvPicPr>
          <p:nvPr/>
        </p:nvPicPr>
        <p:blipFill>
          <a:blip r:embed="rId2" cstate="print"/>
          <a:srcRect/>
          <a:stretch>
            <a:fillRect/>
          </a:stretch>
        </p:blipFill>
        <p:spPr bwMode="auto">
          <a:xfrm>
            <a:off x="468264" y="288110"/>
            <a:ext cx="1800201" cy="1224136"/>
          </a:xfrm>
          <a:prstGeom prst="rect">
            <a:avLst/>
          </a:prstGeom>
          <a:ln>
            <a:noFill/>
          </a:ln>
          <a:effectLst/>
        </p:spPr>
      </p:pic>
      <p:pic>
        <p:nvPicPr>
          <p:cNvPr id="29698" name="Рисунок 22" descr="Нет описания фото."/>
          <p:cNvPicPr>
            <a:picLocks noChangeAspect="1" noChangeArrowheads="1"/>
          </p:cNvPicPr>
          <p:nvPr/>
        </p:nvPicPr>
        <p:blipFill>
          <a:blip r:embed="rId3" cstate="print"/>
          <a:srcRect r="13490"/>
          <a:stretch>
            <a:fillRect/>
          </a:stretch>
        </p:blipFill>
        <p:spPr bwMode="auto">
          <a:xfrm>
            <a:off x="2700513" y="288109"/>
            <a:ext cx="4618039" cy="1224136"/>
          </a:xfrm>
          <a:prstGeom prst="rect">
            <a:avLst/>
          </a:prstGeom>
          <a:noFill/>
        </p:spPr>
      </p:pic>
      <p:sp>
        <p:nvSpPr>
          <p:cNvPr id="29700" name="Rectangle 4"/>
          <p:cNvSpPr>
            <a:spLocks noChangeArrowheads="1"/>
          </p:cNvSpPr>
          <p:nvPr/>
        </p:nvSpPr>
        <p:spPr bwMode="auto">
          <a:xfrm>
            <a:off x="2916535" y="385153"/>
            <a:ext cx="2736304" cy="720529"/>
          </a:xfrm>
          <a:prstGeom prst="rect">
            <a:avLst/>
          </a:prstGeom>
          <a:noFill/>
          <a:ln w="9525">
            <a:noFill/>
            <a:miter lim="800000"/>
            <a:headEnd/>
            <a:tailEnd/>
          </a:ln>
          <a:effectLst/>
        </p:spPr>
        <p:txBody>
          <a:bodyPr vert="horz" wrap="square" lIns="100150" tIns="50075" rIns="100150" bIns="50075" numCol="1" anchor="ctr" anchorCtr="0" compatLnSpc="1">
            <a:prstTxWarp prst="textNoShape">
              <a:avLst/>
            </a:prstTxWarp>
            <a:spAutoFit/>
          </a:bodyPr>
          <a:lstStyle/>
          <a:p>
            <a:pPr algn="ctr" fontAlgn="base">
              <a:spcBef>
                <a:spcPct val="0"/>
              </a:spcBef>
              <a:spcAft>
                <a:spcPct val="0"/>
              </a:spcAft>
            </a:pPr>
            <a:r>
              <a:rPr kumimoji="0" lang="uk-UA"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uk-UA"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Народний Герой України</a:t>
            </a:r>
            <a:r>
              <a:rPr kumimoji="0" lang="uk-UA" b="1" i="0" u="none" strike="noStrike" cap="none" normalizeH="0" baseline="0" dirty="0" smtClean="0">
                <a:ln>
                  <a:noFill/>
                </a:ln>
                <a:solidFill>
                  <a:schemeClr val="tx1"/>
                </a:solidFill>
                <a:effectLst/>
                <a:latin typeface="Calibri"/>
                <a:ea typeface="Calibri" pitchFamily="34" charset="0"/>
                <a:cs typeface="Times New Roman" pitchFamily="18" charset="0"/>
              </a:rPr>
              <a:t>»</a:t>
            </a:r>
            <a:endParaRPr lang="uk-UA" sz="2200" dirty="0" smtClean="0">
              <a:latin typeface="Arial" pitchFamily="34" charset="0"/>
            </a:endParaRPr>
          </a:p>
        </p:txBody>
      </p:sp>
      <p:sp>
        <p:nvSpPr>
          <p:cNvPr id="35842" name="Rectangle 2"/>
          <p:cNvSpPr>
            <a:spLocks noChangeArrowheads="1"/>
          </p:cNvSpPr>
          <p:nvPr/>
        </p:nvSpPr>
        <p:spPr bwMode="auto">
          <a:xfrm>
            <a:off x="3" y="23298"/>
            <a:ext cx="203625" cy="410604"/>
          </a:xfrm>
          <a:prstGeom prst="rect">
            <a:avLst/>
          </a:prstGeom>
          <a:noFill/>
          <a:ln w="9525">
            <a:noFill/>
            <a:miter lim="800000"/>
            <a:headEnd/>
            <a:tailEnd/>
          </a:ln>
          <a:effectLst/>
        </p:spPr>
        <p:txBody>
          <a:bodyPr vert="horz" wrap="none" lIns="100150" tIns="50075" rIns="100150" bIns="50075" numCol="1" anchor="ctr" anchorCtr="0" compatLnSpc="1">
            <a:prstTxWarp prst="textNoShape">
              <a:avLst/>
            </a:prstTxWarp>
            <a:spAutoFit/>
          </a:bodyPr>
          <a:lstStyle/>
          <a:p>
            <a:endParaRPr lang="ru-RU"/>
          </a:p>
        </p:txBody>
      </p:sp>
      <p:pic>
        <p:nvPicPr>
          <p:cNvPr id="11" name="Рисунок 10" descr="https://2day.kh.ua/sites/default/files/styles/glavnoe_wm/public/wp-content/uploads/2019/04/46800739434_ab41835964_c.jpg?itok=f5PcIyh6"/>
          <p:cNvPicPr>
            <a:picLocks noChangeAspect="1"/>
          </p:cNvPicPr>
          <p:nvPr/>
        </p:nvPicPr>
        <p:blipFill>
          <a:blip r:embed="rId4" cstate="print"/>
          <a:srcRect/>
          <a:stretch>
            <a:fillRect/>
          </a:stretch>
        </p:blipFill>
        <p:spPr bwMode="auto">
          <a:xfrm>
            <a:off x="180231" y="2304333"/>
            <a:ext cx="2736304" cy="1800200"/>
          </a:xfrm>
          <a:prstGeom prst="rect">
            <a:avLst/>
          </a:prstGeom>
          <a:ln>
            <a:noFill/>
          </a:ln>
          <a:effectLst/>
        </p:spPr>
      </p:pic>
      <p:sp>
        <p:nvSpPr>
          <p:cNvPr id="35843" name="Rectangle 3"/>
          <p:cNvSpPr>
            <a:spLocks noChangeArrowheads="1"/>
          </p:cNvSpPr>
          <p:nvPr/>
        </p:nvSpPr>
        <p:spPr bwMode="auto">
          <a:xfrm>
            <a:off x="3060554" y="1729388"/>
            <a:ext cx="4176464" cy="3148116"/>
          </a:xfrm>
          <a:prstGeom prst="rect">
            <a:avLst/>
          </a:prstGeom>
          <a:noFill/>
          <a:ln w="9525">
            <a:noFill/>
            <a:miter lim="800000"/>
            <a:headEnd/>
            <a:tailEnd/>
          </a:ln>
          <a:effectLst/>
        </p:spPr>
        <p:txBody>
          <a:bodyPr vert="horz" wrap="square" lIns="100150" tIns="50075" rIns="100150" bIns="50075" numCol="1" anchor="ctr" anchorCtr="0" compatLnSpc="1">
            <a:prstTxWarp prst="textNoShape">
              <a:avLst/>
            </a:prstTxWarp>
            <a:spAutoFit/>
          </a:bodyPr>
          <a:lstStyle/>
          <a:p>
            <a:pPr algn="r" fontAlgn="base">
              <a:spcBef>
                <a:spcPct val="0"/>
              </a:spcBef>
              <a:spcAft>
                <a:spcPct val="0"/>
              </a:spcAft>
            </a:pPr>
            <a:r>
              <a:rPr kumimoji="0" lang="uk-UA" sz="18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«Війна не жіноча справа і не чоловіча ... Війна не має осіб, віри, національностей  та звань. Тут усі рівні. тут всім не місце…</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p>
            <a:pPr algn="r" eaLnBrk="0" fontAlgn="base" hangingPunct="0">
              <a:spcBef>
                <a:spcPct val="0"/>
              </a:spcBef>
              <a:spcAft>
                <a:spcPct val="0"/>
              </a:spcAft>
            </a:pPr>
            <a:r>
              <a:rPr kumimoji="0" lang="uk-UA" sz="18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Війна – це щось таке брудне. Погане. </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p>
            <a:pPr algn="r" eaLnBrk="0" fontAlgn="base" hangingPunct="0">
              <a:spcBef>
                <a:spcPct val="0"/>
              </a:spcBef>
              <a:spcAft>
                <a:spcPct val="0"/>
              </a:spcAft>
            </a:pPr>
            <a:r>
              <a:rPr kumimoji="0" lang="uk-UA" sz="18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Просто у нас вибору немає» </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p>
            <a:pPr algn="r" eaLnBrk="0" fontAlgn="base" hangingPunct="0">
              <a:spcBef>
                <a:spcPct val="0"/>
              </a:spcBef>
              <a:spcAft>
                <a:spcPct val="0"/>
              </a:spcAft>
            </a:pPr>
            <a:r>
              <a:rPr kumimoji="0" lang="uk-UA" sz="18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(Яна Червона)</a:t>
            </a:r>
          </a:p>
          <a:p>
            <a:pPr algn="r" eaLnBrk="0" fontAlgn="base" hangingPunct="0">
              <a:spcBef>
                <a:spcPct val="0"/>
              </a:spcBef>
              <a:spcAft>
                <a:spcPct val="0"/>
              </a:spcAft>
            </a:pP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p>
            <a:pPr algn="r" eaLnBrk="0" fontAlgn="base" hangingPunct="0">
              <a:spcBef>
                <a:spcPct val="0"/>
              </a:spcBef>
              <a:spcAft>
                <a:spcPct val="0"/>
              </a:spcAft>
            </a:pPr>
            <a:r>
              <a:rPr kumimoji="0" lang="uk-UA" sz="18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Комбат «Донбасу» попросив всіх:</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p>
            <a:pPr algn="r" eaLnBrk="0" fontAlgn="base" hangingPunct="0">
              <a:spcBef>
                <a:spcPct val="0"/>
              </a:spcBef>
              <a:spcAft>
                <a:spcPct val="0"/>
              </a:spcAft>
            </a:pPr>
            <a:r>
              <a:rPr kumimoji="0" lang="uk-UA" sz="18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Любити Україну так, як це робила Яна</a:t>
            </a:r>
            <a:r>
              <a:rPr kumimoji="0" lang="uk-UA"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uk-UA"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3" name="Прямоугольник 12"/>
          <p:cNvSpPr/>
          <p:nvPr/>
        </p:nvSpPr>
        <p:spPr>
          <a:xfrm>
            <a:off x="540271" y="4968627"/>
            <a:ext cx="6696745" cy="1332234"/>
          </a:xfrm>
          <a:prstGeom prst="rect">
            <a:avLst/>
          </a:prstGeom>
        </p:spPr>
        <p:txBody>
          <a:bodyPr wrap="square" lIns="100150" tIns="50075" rIns="100150" bIns="50075">
            <a:spAutoFit/>
          </a:bodyPr>
          <a:lstStyle/>
          <a:p>
            <a:pPr algn="ctr"/>
            <a:r>
              <a:rPr lang="uk-UA" b="1" dirty="0" smtClean="0">
                <a:latin typeface="Times New Roman" pitchFamily="18" charset="0"/>
                <a:cs typeface="Times New Roman" pitchFamily="18" charset="0"/>
              </a:rPr>
              <a:t>Червона Яна Михайлівна </a:t>
            </a:r>
            <a:r>
              <a:rPr lang="uk-UA" b="1" i="1" dirty="0" smtClean="0">
                <a:latin typeface="Times New Roman" pitchFamily="18" charset="0"/>
                <a:cs typeface="Times New Roman" pitchFamily="18" charset="0"/>
              </a:rPr>
              <a:t>–</a:t>
            </a:r>
            <a:r>
              <a:rPr lang="uk-UA" b="1" dirty="0" smtClean="0">
                <a:latin typeface="Times New Roman" pitchFamily="18" charset="0"/>
                <a:cs typeface="Times New Roman" pitchFamily="18" charset="0"/>
              </a:rPr>
              <a:t>  волонтерка з Харкова, </a:t>
            </a:r>
            <a:r>
              <a:rPr lang="uk-UA" b="1" dirty="0" err="1" smtClean="0">
                <a:latin typeface="Times New Roman" pitchFamily="18" charset="0"/>
                <a:cs typeface="Times New Roman" pitchFamily="18" charset="0"/>
              </a:rPr>
              <a:t>військовослужбовиця</a:t>
            </a:r>
            <a:r>
              <a:rPr lang="uk-UA" b="1" dirty="0" smtClean="0">
                <a:latin typeface="Times New Roman" pitchFamily="18" charset="0"/>
                <a:cs typeface="Times New Roman" pitchFamily="18" charset="0"/>
              </a:rPr>
              <a:t> 46-й окремого батальйону спеціального призначення «Донбас-Україна» ЗСУ, старший солдат, кулеметниця, позивний «Відьма». </a:t>
            </a:r>
            <a:endParaRPr lang="ru-RU" dirty="0">
              <a:latin typeface="Times New Roman" pitchFamily="18" charset="0"/>
              <a:cs typeface="Times New Roman" pitchFamily="18" charset="0"/>
            </a:endParaRPr>
          </a:p>
        </p:txBody>
      </p:sp>
      <p:sp>
        <p:nvSpPr>
          <p:cNvPr id="35847" name="Rectangle 7"/>
          <p:cNvSpPr>
            <a:spLocks noChangeArrowheads="1"/>
          </p:cNvSpPr>
          <p:nvPr/>
        </p:nvSpPr>
        <p:spPr bwMode="auto">
          <a:xfrm>
            <a:off x="324247" y="6408787"/>
            <a:ext cx="5112568" cy="4009890"/>
          </a:xfrm>
          <a:prstGeom prst="rect">
            <a:avLst/>
          </a:prstGeom>
          <a:noFill/>
          <a:ln w="9525">
            <a:noFill/>
            <a:miter lim="800000"/>
            <a:headEnd/>
            <a:tailEnd/>
          </a:ln>
          <a:effectLst/>
        </p:spPr>
        <p:txBody>
          <a:bodyPr vert="horz" wrap="square" lIns="100150" tIns="50075" rIns="100150" bIns="50075" numCol="1" anchor="ctr" anchorCtr="0" compatLnSpc="1">
            <a:prstTxWarp prst="textNoShape">
              <a:avLst/>
            </a:prstTxWarp>
            <a:spAutoFit/>
          </a:bodyPr>
          <a:lstStyle/>
          <a:p>
            <a:pPr lvl="0" algn="just" fontAlgn="base">
              <a:spcBef>
                <a:spcPct val="0"/>
              </a:spcBef>
              <a:spcAft>
                <a:spcPct val="0"/>
              </a:spcAft>
            </a:pPr>
            <a:r>
              <a:rPr kumimoji="0" lang="uk-UA"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Дата та місце народження: </a:t>
            </a:r>
            <a:r>
              <a:rPr kumimoji="0" lang="uk-UA"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16 квітня 1979 р., </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p>
            <a:pPr lvl="0" algn="just" eaLnBrk="0" fontAlgn="base" hangingPunct="0">
              <a:spcBef>
                <a:spcPct val="0"/>
              </a:spcBef>
              <a:spcAft>
                <a:spcPct val="0"/>
              </a:spcAft>
            </a:pPr>
            <a:r>
              <a:rPr kumimoji="0" lang="uk-UA"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Харків, УРСР</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p>
            <a:pPr lvl="0" algn="just" eaLnBrk="0" fontAlgn="base" hangingPunct="0">
              <a:spcBef>
                <a:spcPct val="0"/>
              </a:spcBef>
              <a:spcAft>
                <a:spcPct val="0"/>
              </a:spcAft>
            </a:pPr>
            <a:r>
              <a:rPr kumimoji="0" lang="uk-UA"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Дата та місце загибелі</a:t>
            </a:r>
            <a:r>
              <a:rPr kumimoji="0" lang="uk-UA"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2 квітня 2019 р. (39 років) село </a:t>
            </a:r>
            <a:r>
              <a:rPr kumimoji="0" lang="uk-UA" sz="1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Новозванівка</a:t>
            </a:r>
            <a:r>
              <a:rPr kumimoji="0" lang="uk-UA"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1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Попаснянський</a:t>
            </a:r>
            <a:r>
              <a:rPr kumimoji="0" lang="uk-UA"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район,</a:t>
            </a:r>
            <a:r>
              <a:rPr kumimoji="0" lang="uk-UA" sz="1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uk-UA"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Луганська обл., Україна </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p>
            <a:pPr algn="just" eaLnBrk="0" fontAlgn="base" hangingPunct="0">
              <a:spcBef>
                <a:spcPct val="0"/>
              </a:spcBef>
              <a:spcAft>
                <a:spcPct val="0"/>
              </a:spcAft>
            </a:pPr>
            <a:r>
              <a:rPr kumimoji="0" lang="uk-UA"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Військова служба</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p>
            <a:pPr algn="just" eaLnBrk="0" fontAlgn="base" hangingPunct="0">
              <a:spcBef>
                <a:spcPct val="0"/>
              </a:spcBef>
              <a:spcAft>
                <a:spcPct val="0"/>
              </a:spcAft>
            </a:pPr>
            <a:r>
              <a:rPr kumimoji="0" lang="uk-UA"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Роки служби</a:t>
            </a:r>
            <a:r>
              <a:rPr kumimoji="0" lang="uk-UA"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2016 – 2019 </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p>
            <a:pPr algn="just" eaLnBrk="0" fontAlgn="base" hangingPunct="0">
              <a:spcBef>
                <a:spcPct val="0"/>
              </a:spcBef>
              <a:spcAft>
                <a:spcPct val="0"/>
              </a:spcAft>
            </a:pPr>
            <a:r>
              <a:rPr kumimoji="0" lang="uk-UA"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Приналежність</a:t>
            </a:r>
            <a:r>
              <a:rPr kumimoji="0" lang="uk-UA"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Україна</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p>
            <a:pPr algn="just" eaLnBrk="0" fontAlgn="base" hangingPunct="0">
              <a:spcBef>
                <a:spcPct val="0"/>
              </a:spcBef>
              <a:spcAft>
                <a:spcPct val="0"/>
              </a:spcAft>
            </a:pPr>
            <a:r>
              <a:rPr kumimoji="0" lang="uk-UA"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Вид ЗС</a:t>
            </a:r>
            <a:r>
              <a:rPr kumimoji="0" lang="uk-UA"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Сухопутні війська</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p>
            <a:pPr algn="just" eaLnBrk="0" fontAlgn="base" hangingPunct="0">
              <a:spcBef>
                <a:spcPct val="0"/>
              </a:spcBef>
              <a:spcAft>
                <a:spcPct val="0"/>
              </a:spcAft>
            </a:pPr>
            <a:r>
              <a:rPr kumimoji="0" lang="uk-UA"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Рід військ</a:t>
            </a:r>
            <a:r>
              <a:rPr kumimoji="0" lang="uk-UA"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Механізовані війська</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p>
            <a:pPr algn="just" eaLnBrk="0" fontAlgn="base" hangingPunct="0">
              <a:spcBef>
                <a:spcPct val="0"/>
              </a:spcBef>
              <a:spcAft>
                <a:spcPct val="0"/>
              </a:spcAft>
            </a:pPr>
            <a:r>
              <a:rPr kumimoji="0" lang="uk-UA"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Формування:</a:t>
            </a:r>
            <a:r>
              <a:rPr kumimoji="0" lang="uk-UA"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46 ОШБ «Донбас»</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p>
            <a:pPr algn="just" eaLnBrk="0" fontAlgn="base" hangingPunct="0">
              <a:spcBef>
                <a:spcPct val="0"/>
              </a:spcBef>
              <a:spcAft>
                <a:spcPct val="0"/>
              </a:spcAft>
            </a:pPr>
            <a:r>
              <a:rPr kumimoji="0" lang="uk-UA"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Війна на сході України:</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p>
            <a:pPr algn="just" eaLnBrk="0" fontAlgn="base" hangingPunct="0">
              <a:spcBef>
                <a:spcPct val="0"/>
              </a:spcBef>
              <a:spcAft>
                <a:spcPct val="0"/>
              </a:spcAft>
            </a:pPr>
            <a:r>
              <a:rPr kumimoji="0" lang="uk-UA"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Бої під </a:t>
            </a:r>
            <a:r>
              <a:rPr kumimoji="0" lang="uk-UA" sz="1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Попасною</a:t>
            </a:r>
            <a:r>
              <a:rPr kumimoji="0" lang="uk-UA"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з 2014 р.</a:t>
            </a:r>
            <a:r>
              <a:rPr kumimoji="0" lang="uk-UA" sz="1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p>
            <a:pPr algn="just" eaLnBrk="0" fontAlgn="base" hangingPunct="0">
              <a:spcBef>
                <a:spcPct val="0"/>
              </a:spcBef>
              <a:spcAft>
                <a:spcPct val="0"/>
              </a:spcAft>
            </a:pPr>
            <a:r>
              <a:rPr kumimoji="0" lang="uk-UA" sz="1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бої на </a:t>
            </a:r>
            <a:r>
              <a:rPr kumimoji="0" lang="uk-UA" sz="1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Світлодарській</a:t>
            </a:r>
            <a:r>
              <a:rPr kumimoji="0" lang="uk-UA" sz="1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дузі 2016-2017 рр.</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19" name="Рисунок 18" descr="C:\Users\пользователь_lib\Desktop\375px-Червона_Яна.jpg"/>
          <p:cNvPicPr/>
          <p:nvPr/>
        </p:nvPicPr>
        <p:blipFill>
          <a:blip r:embed="rId5" cstate="print"/>
          <a:srcRect/>
          <a:stretch>
            <a:fillRect/>
          </a:stretch>
        </p:blipFill>
        <p:spPr bwMode="auto">
          <a:xfrm>
            <a:off x="4356695" y="7848947"/>
            <a:ext cx="2826251" cy="2016224"/>
          </a:xfrm>
          <a:prstGeom prst="rect">
            <a:avLst/>
          </a:prstGeom>
          <a:ln>
            <a:noFill/>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p:cNvSpPr>
            <a:spLocks noChangeArrowheads="1"/>
          </p:cNvSpPr>
          <p:nvPr/>
        </p:nvSpPr>
        <p:spPr bwMode="auto">
          <a:xfrm>
            <a:off x="324247" y="720155"/>
            <a:ext cx="4752528" cy="2655673"/>
          </a:xfrm>
          <a:prstGeom prst="rect">
            <a:avLst/>
          </a:prstGeom>
          <a:noFill/>
          <a:ln w="9525">
            <a:noFill/>
            <a:miter lim="800000"/>
            <a:headEnd/>
            <a:tailEnd/>
          </a:ln>
          <a:effectLst/>
        </p:spPr>
        <p:txBody>
          <a:bodyPr vert="horz" wrap="square" lIns="100150" tIns="50075" rIns="100150" bIns="50075" numCol="1" anchor="ctr" anchorCtr="0" compatLnSpc="1">
            <a:prstTxWarp prst="textNoShape">
              <a:avLst/>
            </a:prstTxWarp>
            <a:spAutoFit/>
          </a:bodyPr>
          <a:lstStyle/>
          <a:p>
            <a:pPr algn="just" fontAlgn="base">
              <a:spcBef>
                <a:spcPct val="0"/>
              </a:spcBef>
              <a:spcAft>
                <a:spcPct val="0"/>
              </a:spcAft>
            </a:pPr>
            <a:r>
              <a:rPr kumimoji="0" lang="uk-UA"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Обставини загибелі:</a:t>
            </a:r>
            <a:r>
              <a:rPr kumimoji="0" lang="uk-UA"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Загинула під час бойових дій 2 квітня 2019 року в результаті прямого влучання міни в бліндаж під</a:t>
            </a:r>
            <a:r>
              <a:rPr kumimoji="0" lang="uk-UA" sz="1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uk-UA"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час</a:t>
            </a:r>
            <a:r>
              <a:rPr kumimoji="0" lang="uk-UA" sz="1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uk-UA"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мінометного та артилерійського обстрілу позицій підрозділу.</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p>
            <a:pPr algn="just" eaLnBrk="0" fontAlgn="base" hangingPunct="0">
              <a:spcBef>
                <a:spcPct val="0"/>
              </a:spcBef>
              <a:spcAft>
                <a:spcPct val="0"/>
              </a:spcAft>
            </a:pPr>
            <a:r>
              <a:rPr kumimoji="0" lang="uk-UA"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Місце поховання:</a:t>
            </a:r>
            <a:r>
              <a:rPr kumimoji="0" lang="uk-UA"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 Алеї слави загиблих в АТО, на 18 кладовищі м. Харкова </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p>
            <a:pPr algn="just" eaLnBrk="0" fontAlgn="base" hangingPunct="0">
              <a:spcBef>
                <a:spcPct val="0"/>
              </a:spcBef>
              <a:spcAft>
                <a:spcPct val="0"/>
              </a:spcAft>
            </a:pPr>
            <a:r>
              <a:rPr kumimoji="0" lang="uk-UA"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Сімейний стан:</a:t>
            </a:r>
            <a:r>
              <a:rPr kumimoji="0" lang="uk-UA"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одружена, залишились син і донька (10 і 8 років).</a:t>
            </a:r>
            <a:endParaRPr kumimoji="0" lang="uk-UA"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 name="Рисунок 2" descr="Путь от домохозяйки до пулеметчицы: история добровольца из Харькова Яны Червоной (ФОТО), фото-8"/>
          <p:cNvPicPr/>
          <p:nvPr/>
        </p:nvPicPr>
        <p:blipFill>
          <a:blip r:embed="rId2" cstate="print"/>
          <a:srcRect/>
          <a:stretch>
            <a:fillRect/>
          </a:stretch>
        </p:blipFill>
        <p:spPr bwMode="auto">
          <a:xfrm>
            <a:off x="5148783" y="576139"/>
            <a:ext cx="2026657" cy="2952327"/>
          </a:xfrm>
          <a:prstGeom prst="rect">
            <a:avLst/>
          </a:prstGeom>
          <a:ln>
            <a:noFill/>
          </a:ln>
          <a:effectLst/>
        </p:spPr>
      </p:pic>
      <p:sp>
        <p:nvSpPr>
          <p:cNvPr id="36865" name="Rectangle 1"/>
          <p:cNvSpPr>
            <a:spLocks noChangeArrowheads="1"/>
          </p:cNvSpPr>
          <p:nvPr/>
        </p:nvSpPr>
        <p:spPr bwMode="auto">
          <a:xfrm>
            <a:off x="1908423" y="4608587"/>
            <a:ext cx="5256584" cy="2101676"/>
          </a:xfrm>
          <a:prstGeom prst="rect">
            <a:avLst/>
          </a:prstGeom>
          <a:noFill/>
          <a:ln w="9525">
            <a:noFill/>
            <a:miter lim="800000"/>
            <a:headEnd/>
            <a:tailEnd/>
          </a:ln>
          <a:effectLst/>
        </p:spPr>
        <p:txBody>
          <a:bodyPr vert="horz" wrap="square" lIns="100150" tIns="50075" rIns="100150" bIns="50075" numCol="1" anchor="ctr" anchorCtr="0" compatLnSpc="1">
            <a:prstTxWarp prst="textNoShape">
              <a:avLst/>
            </a:prstTxWarp>
            <a:spAutoFit/>
          </a:bodyPr>
          <a:lstStyle/>
          <a:p>
            <a:pPr indent="500752" algn="just" eaLnBrk="0" fontAlgn="base" hangingPunct="0">
              <a:spcBef>
                <a:spcPct val="0"/>
              </a:spcBef>
              <a:spcAft>
                <a:spcPct val="0"/>
              </a:spcAft>
            </a:pPr>
            <a:r>
              <a:rPr kumimoji="0" lang="uk-UA"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Орден Богдана Хмельницького III ст. (6 квітня 2019, посмертно) – за особисту мужність, виявлену у захисті державного суверенітету та територіальної цілісності України, самовіддане служіння Українському народові.</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p>
            <a:pPr indent="500752" algn="just" eaLnBrk="0" fontAlgn="base" hangingPunct="0">
              <a:spcBef>
                <a:spcPct val="0"/>
              </a:spcBef>
              <a:spcAft>
                <a:spcPct val="0"/>
              </a:spcAft>
            </a:pPr>
            <a:r>
              <a:rPr kumimoji="0" lang="uk-UA" sz="1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Орден «Народний Герой України» (4 грудня 2019, посмертно). </a:t>
            </a:r>
            <a:endParaRPr kumimoji="0" lang="uk-UA" sz="180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 name="Прямоугольник 4"/>
          <p:cNvSpPr/>
          <p:nvPr/>
        </p:nvSpPr>
        <p:spPr>
          <a:xfrm>
            <a:off x="2124447" y="3960515"/>
            <a:ext cx="3214940" cy="470460"/>
          </a:xfrm>
          <a:prstGeom prst="rect">
            <a:avLst/>
          </a:prstGeom>
        </p:spPr>
        <p:txBody>
          <a:bodyPr wrap="none" lIns="100150" tIns="50075" rIns="100150" bIns="50075">
            <a:spAutoFit/>
          </a:bodyPr>
          <a:lstStyle/>
          <a:p>
            <a:pPr lvl="0" fontAlgn="base">
              <a:spcBef>
                <a:spcPct val="0"/>
              </a:spcBef>
              <a:spcAft>
                <a:spcPct val="0"/>
              </a:spcAft>
            </a:pPr>
            <a:r>
              <a:rPr lang="uk-UA" sz="2400" b="1" dirty="0">
                <a:solidFill>
                  <a:srgbClr val="C00000"/>
                </a:solidFill>
                <a:latin typeface="Times New Roman" pitchFamily="18" charset="0"/>
                <a:ea typeface="Calibri" pitchFamily="34" charset="0"/>
                <a:cs typeface="Times New Roman" pitchFamily="18" charset="0"/>
              </a:rPr>
              <a:t>Нагороди та відзнаки</a:t>
            </a:r>
            <a:endParaRPr lang="ru-RU" sz="1100" dirty="0">
              <a:solidFill>
                <a:srgbClr val="C00000"/>
              </a:solidFill>
              <a:latin typeface="Arial" pitchFamily="34" charset="0"/>
            </a:endParaRPr>
          </a:p>
        </p:txBody>
      </p:sp>
      <p:pic>
        <p:nvPicPr>
          <p:cNvPr id="6" name="Рисунок 5" descr="Кіборг В'ячеслав Ізотов плакав, коли отримав наш орден. Має 12 державних  нагород&quot; | Новини на Gazeta.ua"/>
          <p:cNvPicPr/>
          <p:nvPr/>
        </p:nvPicPr>
        <p:blipFill>
          <a:blip r:embed="rId3" cstate="print"/>
          <a:srcRect/>
          <a:stretch>
            <a:fillRect/>
          </a:stretch>
        </p:blipFill>
        <p:spPr bwMode="auto">
          <a:xfrm>
            <a:off x="396255" y="4536579"/>
            <a:ext cx="1440161" cy="2088232"/>
          </a:xfrm>
          <a:prstGeom prst="rect">
            <a:avLst/>
          </a:prstGeom>
          <a:ln>
            <a:noFill/>
          </a:ln>
          <a:effectLst/>
        </p:spPr>
      </p:pic>
      <p:sp>
        <p:nvSpPr>
          <p:cNvPr id="36866" name="Rectangle 2"/>
          <p:cNvSpPr>
            <a:spLocks noChangeArrowheads="1"/>
          </p:cNvSpPr>
          <p:nvPr/>
        </p:nvSpPr>
        <p:spPr bwMode="auto">
          <a:xfrm>
            <a:off x="2196455" y="6984851"/>
            <a:ext cx="3102089" cy="470460"/>
          </a:xfrm>
          <a:prstGeom prst="rect">
            <a:avLst/>
          </a:prstGeom>
          <a:noFill/>
          <a:ln w="9525">
            <a:noFill/>
            <a:miter lim="800000"/>
            <a:headEnd/>
            <a:tailEnd/>
          </a:ln>
          <a:effectLst/>
        </p:spPr>
        <p:txBody>
          <a:bodyPr vert="horz" wrap="none" lIns="100150" tIns="50075" rIns="100150" bIns="50075" numCol="1" anchor="ctr" anchorCtr="0" compatLnSpc="1">
            <a:prstTxWarp prst="textNoShape">
              <a:avLst/>
            </a:prstTxWarp>
            <a:spAutoFit/>
          </a:bodyPr>
          <a:lstStyle/>
          <a:p>
            <a:pPr algn="ctr" fontAlgn="base">
              <a:spcBef>
                <a:spcPct val="0"/>
              </a:spcBef>
              <a:spcAft>
                <a:spcPct val="0"/>
              </a:spcAft>
            </a:pPr>
            <a:r>
              <a:rPr lang="uk-UA" sz="2400" b="1" dirty="0" smtClean="0">
                <a:solidFill>
                  <a:srgbClr val="C00000"/>
                </a:solidFill>
                <a:latin typeface="Times New Roman" pitchFamily="18" charset="0"/>
                <a:ea typeface="Calibri" pitchFamily="34" charset="0"/>
                <a:cs typeface="Times New Roman" pitchFamily="18" charset="0"/>
              </a:rPr>
              <a:t>Вшанування пам'яті</a:t>
            </a:r>
            <a:endParaRPr lang="uk-UA" sz="3600" dirty="0" smtClean="0">
              <a:solidFill>
                <a:srgbClr val="C00000"/>
              </a:solidFill>
              <a:latin typeface="Arial" pitchFamily="34" charset="0"/>
            </a:endParaRPr>
          </a:p>
        </p:txBody>
      </p:sp>
      <p:pic>
        <p:nvPicPr>
          <p:cNvPr id="8" name="Рисунок 7" descr="https://2day.kh.ua/sites/default/files/styles/glavnoe/public/2020-10/snimok_ekrana_2020-10-13_v_16.36.15.png?h=dfc39033&amp;itok=hATEgMVN"/>
          <p:cNvPicPr/>
          <p:nvPr/>
        </p:nvPicPr>
        <p:blipFill>
          <a:blip r:embed="rId4" cstate="print"/>
          <a:srcRect l="11588" t="6205" r="16800" b="8831"/>
          <a:stretch>
            <a:fillRect/>
          </a:stretch>
        </p:blipFill>
        <p:spPr bwMode="auto">
          <a:xfrm>
            <a:off x="324247" y="7704931"/>
            <a:ext cx="3312368" cy="2448272"/>
          </a:xfrm>
          <a:prstGeom prst="rect">
            <a:avLst/>
          </a:prstGeom>
          <a:ln>
            <a:noFill/>
          </a:ln>
          <a:effectLst/>
        </p:spPr>
      </p:pic>
      <p:sp>
        <p:nvSpPr>
          <p:cNvPr id="36867" name="Rectangle 3"/>
          <p:cNvSpPr>
            <a:spLocks noChangeArrowheads="1"/>
          </p:cNvSpPr>
          <p:nvPr/>
        </p:nvSpPr>
        <p:spPr bwMode="auto">
          <a:xfrm>
            <a:off x="3852639" y="7992963"/>
            <a:ext cx="3348583" cy="1486123"/>
          </a:xfrm>
          <a:prstGeom prst="rect">
            <a:avLst/>
          </a:prstGeom>
          <a:noFill/>
          <a:ln w="9525">
            <a:noFill/>
            <a:miter lim="800000"/>
            <a:headEnd/>
            <a:tailEnd/>
          </a:ln>
          <a:effectLst/>
        </p:spPr>
        <p:txBody>
          <a:bodyPr vert="horz" wrap="square" lIns="100150" tIns="50075" rIns="100150" bIns="50075" numCol="1" anchor="ctr" anchorCtr="0" compatLnSpc="1">
            <a:prstTxWarp prst="textNoShape">
              <a:avLst/>
            </a:prstTxWarp>
            <a:spAutoFit/>
          </a:bodyPr>
          <a:lstStyle/>
          <a:p>
            <a:pPr indent="500752" algn="just" fontAlgn="base">
              <a:spcBef>
                <a:spcPct val="0"/>
              </a:spcBef>
              <a:spcAft>
                <a:spcPct val="0"/>
              </a:spcAft>
            </a:pPr>
            <a:r>
              <a:rPr kumimoji="0" lang="uk-UA"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7 жовтня 2020 року на фасаді школи № 131 в Харкові було встановлено меморіальну дошку, присвячену Яні Червоній.</a:t>
            </a:r>
            <a:endParaRPr lang="uk-UA" sz="2800" dirty="0" smtClean="0">
              <a:latin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324247" y="1008187"/>
            <a:ext cx="7056784" cy="2317119"/>
          </a:xfrm>
          <a:prstGeom prst="rect">
            <a:avLst/>
          </a:prstGeom>
          <a:noFill/>
          <a:ln w="9525">
            <a:noFill/>
            <a:miter lim="800000"/>
            <a:headEnd/>
            <a:tailEnd/>
          </a:ln>
          <a:effectLst/>
        </p:spPr>
        <p:txBody>
          <a:bodyPr vert="horz" wrap="square" lIns="100150" tIns="50075" rIns="100150" bIns="50075" numCol="1" anchor="ctr" anchorCtr="0" compatLnSpc="1">
            <a:prstTxWarp prst="textNoShape">
              <a:avLst/>
            </a:prstTxWarp>
            <a:spAutoFit/>
          </a:bodyPr>
          <a:lstStyle/>
          <a:p>
            <a:pPr indent="457200" algn="just"/>
            <a:r>
              <a:rPr lang="uk-UA" sz="1800" dirty="0" smtClean="0">
                <a:latin typeface="Times New Roman" pitchFamily="18" charset="0"/>
                <a:cs typeface="Times New Roman" pitchFamily="18" charset="0"/>
              </a:rPr>
              <a:t>Мешкала у Харкові. Під час </a:t>
            </a:r>
            <a:r>
              <a:rPr lang="uk-UA" sz="1800" dirty="0" err="1" smtClean="0">
                <a:latin typeface="Times New Roman" pitchFamily="18" charset="0"/>
                <a:cs typeface="Times New Roman" pitchFamily="18" charset="0"/>
              </a:rPr>
              <a:t>Євромайдану</a:t>
            </a:r>
            <a:r>
              <a:rPr lang="uk-UA" sz="1800" dirty="0" smtClean="0">
                <a:latin typeface="Times New Roman" pitchFamily="18" charset="0"/>
                <a:cs typeface="Times New Roman" pitchFamily="18" charset="0"/>
              </a:rPr>
              <a:t>, з осені 2013-го підтримувала активістів, була в міській самообороні. Від початку російської агресії допомагала українським військовим, організовувала збір необхідних речей та обладнання.</a:t>
            </a:r>
            <a:endParaRPr lang="ru-RU" sz="1800" dirty="0" smtClean="0">
              <a:latin typeface="Times New Roman" pitchFamily="18" charset="0"/>
              <a:cs typeface="Times New Roman" pitchFamily="18" charset="0"/>
            </a:endParaRPr>
          </a:p>
          <a:p>
            <a:pPr indent="457200" algn="just"/>
            <a:r>
              <a:rPr lang="uk-UA" sz="1800" dirty="0" smtClean="0">
                <a:latin typeface="Times New Roman" pitchFamily="18" charset="0"/>
                <a:cs typeface="Times New Roman" pitchFamily="18" charset="0"/>
              </a:rPr>
              <a:t>У 2016 році підписала контракт з 54-ю окремою механізованою бригадою, яка на той час тримала оборону на </a:t>
            </a:r>
            <a:r>
              <a:rPr lang="uk-UA" sz="1800" dirty="0" err="1" smtClean="0">
                <a:latin typeface="Times New Roman" pitchFamily="18" charset="0"/>
                <a:cs typeface="Times New Roman" pitchFamily="18" charset="0"/>
              </a:rPr>
              <a:t>Світлодарській</a:t>
            </a:r>
            <a:r>
              <a:rPr lang="uk-UA" sz="1800" dirty="0" smtClean="0">
                <a:latin typeface="Times New Roman" pitchFamily="18" charset="0"/>
                <a:cs typeface="Times New Roman" pitchFamily="18" charset="0"/>
              </a:rPr>
              <a:t> дузі. Згодом пішла служити у 46-й окремий батальйон спеціального призначення «Донбас-Україна» де і несла служу до останнього.</a:t>
            </a:r>
            <a:endParaRPr lang="ru-RU" sz="1800" dirty="0">
              <a:latin typeface="Times New Roman" pitchFamily="18" charset="0"/>
              <a:cs typeface="Times New Roman" pitchFamily="18" charset="0"/>
            </a:endParaRPr>
          </a:p>
        </p:txBody>
      </p:sp>
      <p:sp>
        <p:nvSpPr>
          <p:cNvPr id="3" name="Прямоугольник 2"/>
          <p:cNvSpPr/>
          <p:nvPr/>
        </p:nvSpPr>
        <p:spPr>
          <a:xfrm>
            <a:off x="2988543" y="360115"/>
            <a:ext cx="1611296" cy="470460"/>
          </a:xfrm>
          <a:prstGeom prst="rect">
            <a:avLst/>
          </a:prstGeom>
          <a:noFill/>
        </p:spPr>
        <p:txBody>
          <a:bodyPr wrap="none" lIns="100150" tIns="50075" rIns="100150" bIns="50075">
            <a:spAutoFit/>
          </a:bodyPr>
          <a:lstStyle/>
          <a:p>
            <a:pPr lvl="0" algn="just" fontAlgn="base">
              <a:spcBef>
                <a:spcPct val="0"/>
              </a:spcBef>
              <a:spcAft>
                <a:spcPct val="0"/>
              </a:spcAft>
            </a:pPr>
            <a:r>
              <a:rPr lang="uk-UA" sz="2400" b="1" dirty="0" smtClean="0">
                <a:ln w="9000" cmpd="sng">
                  <a:noFill/>
                  <a:prstDash val="solid"/>
                </a:ln>
                <a:solidFill>
                  <a:srgbClr val="C00000"/>
                </a:solidFill>
                <a:latin typeface="Times New Roman" pitchFamily="18" charset="0"/>
                <a:ea typeface="Calibri" pitchFamily="34" charset="0"/>
                <a:cs typeface="Times New Roman" pitchFamily="18" charset="0"/>
              </a:rPr>
              <a:t>Життєпис</a:t>
            </a:r>
            <a:endParaRPr lang="ru-RU" sz="2400" b="1" dirty="0">
              <a:ln w="9000" cmpd="sng">
                <a:noFill/>
                <a:prstDash val="solid"/>
              </a:ln>
              <a:solidFill>
                <a:srgbClr val="C00000"/>
              </a:solidFill>
              <a:latin typeface="Times New Roman" pitchFamily="18" charset="0"/>
              <a:cs typeface="Times New Roman" pitchFamily="18" charset="0"/>
            </a:endParaRPr>
          </a:p>
        </p:txBody>
      </p:sp>
      <p:sp>
        <p:nvSpPr>
          <p:cNvPr id="37890" name="Rectangle 2"/>
          <p:cNvSpPr>
            <a:spLocks noChangeArrowheads="1"/>
          </p:cNvSpPr>
          <p:nvPr/>
        </p:nvSpPr>
        <p:spPr bwMode="auto">
          <a:xfrm>
            <a:off x="396255" y="3600475"/>
            <a:ext cx="6912768" cy="1158560"/>
          </a:xfrm>
          <a:prstGeom prst="rect">
            <a:avLst/>
          </a:prstGeom>
          <a:noFill/>
          <a:ln w="9525">
            <a:noFill/>
            <a:miter lim="800000"/>
            <a:headEnd/>
            <a:tailEnd/>
          </a:ln>
          <a:effectLst/>
        </p:spPr>
        <p:txBody>
          <a:bodyPr vert="horz" wrap="square" lIns="100150" tIns="50075" rIns="100150" bIns="0" numCol="1" anchor="ctr" anchorCtr="0" compatLnSpc="1">
            <a:prstTxWarp prst="textNoShape">
              <a:avLst/>
            </a:prstTxWarp>
            <a:spAutoFit/>
          </a:bodyPr>
          <a:lstStyle/>
          <a:p>
            <a:pPr algn="ctr" fontAlgn="base">
              <a:spcBef>
                <a:spcPct val="0"/>
              </a:spcBef>
              <a:spcAft>
                <a:spcPct val="0"/>
              </a:spcAft>
            </a:pPr>
            <a:r>
              <a:rPr kumimoji="0" lang="uk-UA" sz="1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Уривок з публікації Валерії </a:t>
            </a:r>
            <a:r>
              <a:rPr kumimoji="0" lang="uk-UA" sz="18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Бурлакової</a:t>
            </a:r>
            <a:r>
              <a:rPr kumimoji="0" lang="uk-UA" sz="1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uk-UA" sz="1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endParaRPr kumimoji="0" lang="ru-RU" sz="1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algn="ctr" eaLnBrk="0" fontAlgn="base" hangingPunct="0">
              <a:spcBef>
                <a:spcPct val="0"/>
              </a:spcBef>
              <a:spcAft>
                <a:spcPct val="0"/>
              </a:spcAft>
            </a:pPr>
            <a:r>
              <a:rPr kumimoji="0" lang="uk-UA" sz="18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Кулеметниця Яна Червона:</a:t>
            </a:r>
            <a:r>
              <a:rPr kumimoji="0" lang="uk-UA" sz="1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«До підписання контракту мене підштовхнув один </a:t>
            </a:r>
            <a:r>
              <a:rPr kumimoji="0" lang="uk-UA" sz="1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айдарівець</a:t>
            </a:r>
            <a:r>
              <a:rPr kumimoji="0" lang="uk-UA" sz="1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сказавши: «Вам, волонтерам, класно: приїхали, переночували та поїхали. А ви </a:t>
            </a:r>
            <a:r>
              <a:rPr kumimoji="0" lang="uk-UA" sz="1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посидіть</a:t>
            </a:r>
            <a:r>
              <a:rPr kumimoji="0" lang="uk-UA" sz="1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тут…»</a:t>
            </a:r>
            <a:endParaRPr kumimoji="0" lang="ru-RU" sz="1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p:txBody>
      </p:sp>
      <p:sp>
        <p:nvSpPr>
          <p:cNvPr id="37891" name="Rectangle 3"/>
          <p:cNvSpPr>
            <a:spLocks noChangeArrowheads="1"/>
          </p:cNvSpPr>
          <p:nvPr/>
        </p:nvSpPr>
        <p:spPr bwMode="auto">
          <a:xfrm>
            <a:off x="324250" y="4830669"/>
            <a:ext cx="6912768" cy="4933220"/>
          </a:xfrm>
          <a:prstGeom prst="rect">
            <a:avLst/>
          </a:prstGeom>
          <a:noFill/>
          <a:ln w="9525">
            <a:noFill/>
            <a:miter lim="800000"/>
            <a:headEnd/>
            <a:tailEnd/>
          </a:ln>
          <a:effectLst/>
        </p:spPr>
        <p:txBody>
          <a:bodyPr vert="horz" wrap="square" lIns="100150" tIns="50075" rIns="100150" bIns="50075" numCol="1" anchor="ctr" anchorCtr="0" compatLnSpc="1">
            <a:prstTxWarp prst="textNoShape">
              <a:avLst/>
            </a:prstTxWarp>
            <a:spAutoFit/>
          </a:bodyPr>
          <a:lstStyle/>
          <a:p>
            <a:pPr indent="500752" algn="just" fontAlgn="base">
              <a:spcBef>
                <a:spcPct val="0"/>
              </a:spcBef>
              <a:spcAft>
                <a:spcPct val="0"/>
              </a:spcAft>
            </a:pPr>
            <a:r>
              <a:rPr kumimoji="0" lang="uk-UA" sz="18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І ти все ж таки поїхала в </a:t>
            </a:r>
            <a:r>
              <a:rPr kumimoji="0" lang="uk-UA" sz="18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учєбку</a:t>
            </a:r>
            <a:r>
              <a:rPr kumimoji="0" lang="uk-UA" sz="18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p>
            <a:pPr indent="500752" algn="just" eaLnBrk="0" fontAlgn="base" hangingPunct="0">
              <a:spcBef>
                <a:spcPct val="0"/>
              </a:spcBef>
              <a:spcAft>
                <a:spcPct val="0"/>
              </a:spcAft>
            </a:pPr>
            <a:r>
              <a:rPr kumimoji="0" lang="uk-UA"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Ні. Вчити мене на місці мав Шайтан (Микита Яровий, лейтенант ЗСУ, командир механізованої роти у 54 </a:t>
            </a:r>
            <a:r>
              <a:rPr kumimoji="0" lang="uk-UA" sz="1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ОМБр</a:t>
            </a:r>
            <a:r>
              <a:rPr kumimoji="0" lang="uk-UA"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Герой України (посмертно). Загинув 18 грудня 2016 року на </a:t>
            </a:r>
            <a:r>
              <a:rPr kumimoji="0" lang="uk-UA" sz="1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Світлодарській</a:t>
            </a:r>
            <a:r>
              <a:rPr kumimoji="0" lang="uk-UA"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дузі,). Але на той момент </a:t>
            </a:r>
            <a:r>
              <a:rPr kumimoji="0" lang="uk-UA" sz="1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беха</a:t>
            </a:r>
            <a:r>
              <a:rPr kumimoji="0" lang="uk-UA"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 якій це мали робити, була не робоча просто…</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p>
            <a:pPr indent="500752" algn="just" eaLnBrk="0" fontAlgn="base" hangingPunct="0">
              <a:spcBef>
                <a:spcPct val="0"/>
              </a:spcBef>
              <a:spcAft>
                <a:spcPct val="0"/>
              </a:spcAft>
            </a:pPr>
            <a:r>
              <a:rPr kumimoji="0" lang="uk-UA"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Тому де-факто я спочатку була простим стрільцем (хоча оформили мене спочатку ще на «жіночу» посаду – стрільцем-санітаром). Аж поки у нас на позиції, на «Бутоні», не з’явився перший «</a:t>
            </a:r>
            <a:r>
              <a:rPr kumimoji="0" lang="uk-UA" sz="1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покемон</a:t>
            </a:r>
            <a:r>
              <a:rPr kumimoji="0" lang="uk-UA"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Мені чомусь дуже захотілося з ним навчитися працювати, хоча я тоді взагалі зі зброєю ще не вміла поводитися… Хіба що постріляти мені давали в «</a:t>
            </a:r>
            <a:r>
              <a:rPr kumimoji="0" lang="uk-UA" sz="1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Айдарі</a:t>
            </a:r>
            <a:r>
              <a:rPr kumimoji="0" lang="uk-UA"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 полігоні. Але це було таке… </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p>
            <a:pPr indent="500752" algn="just" eaLnBrk="0" fontAlgn="base" hangingPunct="0">
              <a:spcBef>
                <a:spcPct val="0"/>
              </a:spcBef>
              <a:spcAft>
                <a:spcPct val="0"/>
              </a:spcAft>
            </a:pPr>
            <a:r>
              <a:rPr kumimoji="0" lang="uk-UA"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Хлопці, звісно ж, сказали: «Куди ти лізеш? Навчись спочатку хоча б автомат розбирати». І це було нормально. Тому що дійсно я тоді вміла лише натискати на курок – і мавпі покажи куди натискати, то вона все зможе. </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TotalTime>
  <Words>3144</Words>
  <Application>Microsoft Office PowerPoint</Application>
  <PresentationFormat>Произвольный</PresentationFormat>
  <Paragraphs>169</Paragraphs>
  <Slides>20</Slides>
  <Notes>2</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20</vt:i4>
      </vt:variant>
    </vt:vector>
  </HeadingPairs>
  <TitlesOfParts>
    <vt:vector size="24" baseType="lpstr">
      <vt:lpstr>Arial</vt:lpstr>
      <vt:lpstr>Calibri</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L530</cp:lastModifiedBy>
  <cp:revision>37</cp:revision>
  <dcterms:modified xsi:type="dcterms:W3CDTF">2023-01-16T15:37:35Z</dcterms:modified>
</cp:coreProperties>
</file>