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07" r:id="rId3"/>
    <p:sldId id="268" r:id="rId4"/>
    <p:sldId id="294" r:id="rId5"/>
    <p:sldId id="310" r:id="rId6"/>
    <p:sldId id="297" r:id="rId7"/>
    <p:sldId id="300" r:id="rId8"/>
    <p:sldId id="302" r:id="rId9"/>
    <p:sldId id="272" r:id="rId10"/>
    <p:sldId id="293" r:id="rId11"/>
    <p:sldId id="301" r:id="rId12"/>
    <p:sldId id="303" r:id="rId13"/>
    <p:sldId id="270" r:id="rId14"/>
    <p:sldId id="309" r:id="rId15"/>
    <p:sldId id="304" r:id="rId16"/>
    <p:sldId id="295" r:id="rId17"/>
    <p:sldId id="305" r:id="rId18"/>
    <p:sldId id="296" r:id="rId19"/>
    <p:sldId id="306" r:id="rId20"/>
    <p:sldId id="311" r:id="rId21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2126" autoAdjust="0"/>
  </p:normalViewPr>
  <p:slideViewPr>
    <p:cSldViewPr snapToGrid="0">
      <p:cViewPr varScale="1">
        <p:scale>
          <a:sx n="78" d="100"/>
          <a:sy n="78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DC7F5-6053-4389-8125-3A67787CB576}" type="datetimeFigureOut">
              <a:rPr lang="ru-UA" smtClean="0"/>
              <a:t>01.11.2022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BE92C-CFBC-404A-A038-EC965DF413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57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osvita.net/index.php/?category=1&amp;id=7420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BE92C-CFBC-404A-A038-EC965DF41312}" type="slidenum">
              <a:rPr lang="ru-UA" smtClean="0"/>
              <a:t>3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8593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найбільш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авторитетним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серед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експертів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засобів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масової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інформації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серед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національних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рейтингів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навчальних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закладів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України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є </a:t>
            </a:r>
            <a:r>
              <a:rPr lang="ru-RU" b="0" i="0" u="none" strike="noStrike" dirty="0">
                <a:solidFill>
                  <a:srgbClr val="8C8282"/>
                </a:solidFill>
                <a:effectLst/>
                <a:latin typeface="Arial" panose="020B0604020202020204" pitchFamily="34" charset="0"/>
                <a:hlinkClick r:id="rId3"/>
              </a:rPr>
              <a:t>"Топ-200 </a:t>
            </a:r>
            <a:r>
              <a:rPr lang="ru-RU" b="0" i="0" u="none" strike="noStrike" dirty="0" err="1">
                <a:solidFill>
                  <a:srgbClr val="8C8282"/>
                </a:solidFill>
                <a:effectLst/>
                <a:latin typeface="Arial" panose="020B0604020202020204" pitchFamily="34" charset="0"/>
                <a:hlinkClick r:id="rId3"/>
              </a:rPr>
              <a:t>Україна</a:t>
            </a:r>
            <a:r>
              <a:rPr lang="ru-RU" b="0" i="0" u="none" strike="noStrike" dirty="0">
                <a:solidFill>
                  <a:srgbClr val="8C8282"/>
                </a:solidFill>
                <a:effectLst/>
                <a:latin typeface="Arial" panose="020B0604020202020204" pitchFamily="34" charset="0"/>
                <a:hlinkClick r:id="rId3"/>
              </a:rPr>
              <a:t>"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BE92C-CFBC-404A-A038-EC965DF41312}" type="slidenum">
              <a:rPr lang="ru-UA" smtClean="0"/>
              <a:t>4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1397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u="none" strike="noStrike" dirty="0">
                <a:solidFill>
                  <a:srgbClr val="8C8282"/>
                </a:solidFill>
                <a:effectLst/>
                <a:latin typeface="Arial" panose="020B0604020202020204" pitchFamily="34" charset="0"/>
              </a:rPr>
              <a:t>Створюється інструментами </a:t>
            </a:r>
            <a:r>
              <a:rPr lang="en-US" sz="1200" b="0" i="0" dirty="0" err="1">
                <a:solidFill>
                  <a:srgbClr val="333333"/>
                </a:solidFill>
                <a:effectLst/>
                <a:latin typeface="Helvetica Neue"/>
              </a:rPr>
              <a:t>SciVal</a:t>
            </a:r>
            <a:r>
              <a:rPr lang="uk-UA" sz="1200" b="0" i="0" dirty="0">
                <a:solidFill>
                  <a:srgbClr val="333333"/>
                </a:solidFill>
                <a:effectLst/>
                <a:latin typeface="Helvetica Neue"/>
              </a:rPr>
              <a:t> компанії 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Helvetica Neue"/>
              </a:rPr>
              <a:t>Elsevier</a:t>
            </a:r>
            <a:r>
              <a:rPr lang="uk-UA" sz="1200" b="0" i="0" u="none" strike="noStrike" dirty="0">
                <a:solidFill>
                  <a:srgbClr val="8C828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rgbClr val="8C8282"/>
                </a:solidFill>
                <a:latin typeface="Arial" panose="020B0604020202020204" pitchFamily="34" charset="0"/>
              </a:rPr>
              <a:t>оприлюднюється</a:t>
            </a:r>
            <a:r>
              <a:rPr lang="ru-RU" sz="1200" dirty="0">
                <a:solidFill>
                  <a:srgbClr val="8C828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8C8282"/>
                </a:solidFill>
                <a:latin typeface="Arial" panose="020B0604020202020204" pitchFamily="34" charset="0"/>
              </a:rPr>
              <a:t>щороку</a:t>
            </a:r>
            <a:r>
              <a:rPr lang="ru-RU" sz="1200" dirty="0">
                <a:solidFill>
                  <a:srgbClr val="8C8282"/>
                </a:solidFill>
                <a:latin typeface="Arial" panose="020B0604020202020204" pitchFamily="34" charset="0"/>
              </a:rPr>
              <a:t> у </a:t>
            </a:r>
            <a:r>
              <a:rPr lang="ru-RU" sz="1200" dirty="0" err="1">
                <a:solidFill>
                  <a:srgbClr val="8C8282"/>
                </a:solidFill>
                <a:latin typeface="Arial" panose="020B0604020202020204" pitchFamily="34" charset="0"/>
              </a:rPr>
              <a:t>квітні-травні</a:t>
            </a:r>
            <a:r>
              <a:rPr lang="ru-RU" sz="1200" dirty="0">
                <a:solidFill>
                  <a:srgbClr val="8C8282"/>
                </a:solidFill>
                <a:latin typeface="Arial" panose="020B0604020202020204" pitchFamily="34" charset="0"/>
              </a:rPr>
              <a:t>  на </a:t>
            </a:r>
            <a:r>
              <a:rPr lang="ru-RU" sz="1200" dirty="0" err="1">
                <a:solidFill>
                  <a:srgbClr val="8C8282"/>
                </a:solidFill>
                <a:latin typeface="Arial" panose="020B0604020202020204" pitchFamily="34" charset="0"/>
              </a:rPr>
              <a:t>сайті</a:t>
            </a:r>
            <a:r>
              <a:rPr lang="ru-RU" sz="1200" dirty="0">
                <a:solidFill>
                  <a:srgbClr val="8C8282"/>
                </a:solidFill>
                <a:latin typeface="Arial" panose="020B0604020202020204" pitchFamily="34" charset="0"/>
              </a:rPr>
              <a:t> Освіта.ua 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BE92C-CFBC-404A-A038-EC965DF41312}" type="slidenum">
              <a:rPr lang="ru-UA" smtClean="0"/>
              <a:t>6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707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рейтингу ТОП 200  враховано позиції   ХНТУСГ, ХДУХТ, ХДЗВА, ХНАУ як складових ДБТУ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BE92C-CFBC-404A-A038-EC965DF41312}" type="slidenum">
              <a:rPr lang="ru-UA" smtClean="0"/>
              <a:t>7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06813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Іноді профілі науковців можуть не відображати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афіляцію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(хоча вона є!) ,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Науковці можуть мати 2,3 і більше профілів – все залежить від різночитання імен авторів, від послідовності вказаних імені, прізвища, по-батькові , трапляються редакторські помилки  , є випадки, коли автор має профілі одночасно в різних закладах (ХНАУ, ХНТУСГ,ДБТУ тощо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BE92C-CFBC-404A-A038-EC965DF41312}" type="slidenum">
              <a:rPr lang="ru-UA" smtClean="0"/>
              <a:t>9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8281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D3995-947C-451E-9A36-05FB79C4F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E3FE4A-DC36-4FA1-890C-77F7466B4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BB4CF5-7530-4CAE-894A-42BCEA8FF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03E7-D86E-46FC-8739-7A16FBC72D2E}" type="datetimeFigureOut">
              <a:rPr lang="ru-UA" smtClean="0"/>
              <a:t>01.11.2022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D40445-2C10-4985-B1F6-F815BA17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127217-2688-422E-A10F-53ED9698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A1827-36E1-4E6D-B10B-B01E7DDE8C9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7595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77AA2-DE98-4AC1-BE76-8A7063EAB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94A758-9798-4BFE-BAED-FC627EF9D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76DBAB-16D2-4EAF-B002-FFC9398C6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03E7-D86E-46FC-8739-7A16FBC72D2E}" type="datetimeFigureOut">
              <a:rPr lang="ru-UA" smtClean="0"/>
              <a:t>01.11.2022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C2196B-2C50-436A-8377-1846AF851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0D576C-29F9-476D-B7EB-1ADC3013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A1827-36E1-4E6D-B10B-B01E7DDE8C9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71584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EB2137-4B1F-47E9-AA81-D41338650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76C53F-1DE9-471A-BF87-EAA009FCF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77665-AC2D-4D40-8A43-66E302C2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03E7-D86E-46FC-8739-7A16FBC72D2E}" type="datetimeFigureOut">
              <a:rPr lang="ru-UA" smtClean="0"/>
              <a:t>01.11.2022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8E08B9-67E1-497A-8ABB-3984DAE19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32779D-5586-405B-87D0-06CB3C1B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A1827-36E1-4E6D-B10B-B01E7DDE8C9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158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F9138-580C-4CA3-AAD2-82D6D76B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8B5E36-52A4-4B69-81E7-F9BC385BB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E1F0C7-4505-482F-9F1D-C9E41364C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03E7-D86E-46FC-8739-7A16FBC72D2E}" type="datetimeFigureOut">
              <a:rPr lang="ru-UA" smtClean="0"/>
              <a:t>01.11.2022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E12047-8317-4C56-ACDB-AB701C525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5B5332-329E-41B1-B395-6AE33BB2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A1827-36E1-4E6D-B10B-B01E7DDE8C9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8264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EDBEE-1802-449F-9FB5-FDE10630F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753735-5076-4D51-AADB-3B76CC6EE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0F9B4-C0D3-4A98-A7FB-F4451CDA0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03E7-D86E-46FC-8739-7A16FBC72D2E}" type="datetimeFigureOut">
              <a:rPr lang="ru-UA" smtClean="0"/>
              <a:t>01.11.2022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8245F1-BAD7-409D-8581-C931D2BA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6532EA-6226-4562-B3C8-E8BB22B17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A1827-36E1-4E6D-B10B-B01E7DDE8C9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656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4C99DE-06B4-4099-AF3A-6A50A9E25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269ECD-3F52-4619-96E3-319C9E000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3D32FB-39BE-46B2-B53D-C6A572144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86ACD8-D4E4-4D1A-A169-2BE2D5BB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03E7-D86E-46FC-8739-7A16FBC72D2E}" type="datetimeFigureOut">
              <a:rPr lang="ru-UA" smtClean="0"/>
              <a:t>01.11.2022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053757-5344-4B29-AE0C-E86948C79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43EE52-92CE-4AF1-A29E-E8C83745B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A1827-36E1-4E6D-B10B-B01E7DDE8C9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621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67227-D90C-4B2A-B8B3-F06606A3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71559F-3144-4A60-BDDB-216B7F0AF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FABE72-D1A6-4DC8-9415-1A0CEDF03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F696A5-3E30-4C77-A36C-987A43031F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C0D93B-25B8-42BE-B499-75BECC329E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326693-E7F5-42F2-B4C4-60BB140F0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03E7-D86E-46FC-8739-7A16FBC72D2E}" type="datetimeFigureOut">
              <a:rPr lang="ru-UA" smtClean="0"/>
              <a:t>01.11.2022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EABF38-2060-465B-AECC-0A74332A7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E9289C-0407-4E54-A8A5-CE1251FC7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A1827-36E1-4E6D-B10B-B01E7DDE8C9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034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CB199-2D7C-4AB9-9A3F-DC96EAA4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619293A-2199-4126-95AE-0A938D5DF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03E7-D86E-46FC-8739-7A16FBC72D2E}" type="datetimeFigureOut">
              <a:rPr lang="ru-UA" smtClean="0"/>
              <a:t>01.11.2022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3565CC-0D1A-4AE8-8F91-20436E9A9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845AE6-C88C-4E5C-876C-3F4C04F2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A1827-36E1-4E6D-B10B-B01E7DDE8C9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7111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750BD0-648F-47DA-A4D0-F4E55DF56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03E7-D86E-46FC-8739-7A16FBC72D2E}" type="datetimeFigureOut">
              <a:rPr lang="ru-UA" smtClean="0"/>
              <a:t>01.11.2022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55D816-8870-4649-A39F-209CEB0A1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6C395C-84C1-4FC3-A2FA-2A98D4849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A1827-36E1-4E6D-B10B-B01E7DDE8C9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7343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19032-7404-44F3-9579-DE6ADA020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E2BA99-8E6A-4A5E-A3C5-5ADE07B79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92F284-24DD-47F2-8E9D-5CA2B621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DB15DF-BD34-4AD8-99A0-D3E5CE04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03E7-D86E-46FC-8739-7A16FBC72D2E}" type="datetimeFigureOut">
              <a:rPr lang="ru-UA" smtClean="0"/>
              <a:t>01.11.2022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E3492B-E2A8-4AAE-A80A-547BB4E7C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DFBB72-3B01-4590-8198-66BAE8D5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A1827-36E1-4E6D-B10B-B01E7DDE8C9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857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E0482-A2E6-42A6-A389-3F0EBCE5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E8E1B9-6EDB-4854-8D95-6391580F66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0125F5-9F3D-4C63-9DBF-2409C2B10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E69C16-67C7-4C2C-8BBA-E91861FDB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03E7-D86E-46FC-8739-7A16FBC72D2E}" type="datetimeFigureOut">
              <a:rPr lang="ru-UA" smtClean="0"/>
              <a:t>01.11.2022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35CCF9-B867-40BE-8915-91625C806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10D673-4678-481D-9A1B-AD11FFFD1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A1827-36E1-4E6D-B10B-B01E7DDE8C9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206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19D02-2463-4E65-B22B-9480C0DFA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E15D64-4D51-4F4A-8615-6EAE1965B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754DB-0AA0-4110-8739-923707FCC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E03E7-D86E-46FC-8739-7A16FBC72D2E}" type="datetimeFigureOut">
              <a:rPr lang="ru-UA" smtClean="0"/>
              <a:t>01.11.2022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434F40-A4F9-4310-954F-573B18D6D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F5E2B0-3F21-40A1-9FFD-E2A748666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A1827-36E1-4E6D-B10B-B01E7DDE8C9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648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4.png"/><Relationship Id="rId7" Type="http://schemas.openxmlformats.org/officeDocument/2006/relationships/image" Target="../media/image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.jpeg"/><Relationship Id="rId4" Type="http://schemas.openxmlformats.org/officeDocument/2006/relationships/image" Target="../media/image35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hyperlink" Target="https://webometrics.info/en/current_edition" TargetMode="External"/><Relationship Id="rId4" Type="http://schemas.openxmlformats.org/officeDocument/2006/relationships/image" Target="../media/image35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ometrics.info/en/current_edition" TargetMode="External"/><Relationship Id="rId5" Type="http://schemas.microsoft.com/office/2007/relationships/hdphoto" Target="../media/hdphoto7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athra.dbtu.libteh.in.ua/" TargetMode="External"/><Relationship Id="rId13" Type="http://schemas.openxmlformats.org/officeDocument/2006/relationships/hyperlink" Target="https://&#1077;&#1082;.btu.kharkiv.ua/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12" Type="http://schemas.openxmlformats.org/officeDocument/2006/relationships/hyperlink" Target="https://www.instagram.com/kalendarniikoshik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library.dbtu" TargetMode="External"/><Relationship Id="rId11" Type="http://schemas.openxmlformats.org/officeDocument/2006/relationships/image" Target="../media/image43.png"/><Relationship Id="rId5" Type="http://schemas.openxmlformats.org/officeDocument/2006/relationships/hyperlink" Target="http://opak.dbtu.libteh.in.ua/cgi-bin/cgiirbis_64.exe?LNG=uk&amp;C21COM=F&amp;I21DBN=EK&amp;P21DBN=EK" TargetMode="External"/><Relationship Id="rId10" Type="http://schemas.openxmlformats.org/officeDocument/2006/relationships/image" Target="../media/image42.png"/><Relationship Id="rId4" Type="http://schemas.openxmlformats.org/officeDocument/2006/relationships/hyperlink" Target="https://library.btu.kharkiv.ua/" TargetMode="External"/><Relationship Id="rId9" Type="http://schemas.openxmlformats.org/officeDocument/2006/relationships/hyperlink" Target="https://repo.btu.kharkiv.ua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btu.kharkov.ua/pro-universitet/" TargetMode="External"/><Relationship Id="rId3" Type="http://schemas.microsoft.com/office/2007/relationships/hdphoto" Target="../media/hdphoto8.wdp"/><Relationship Id="rId7" Type="http://schemas.openxmlformats.org/officeDocument/2006/relationships/hyperlink" Target="http://btu.kharkov.ua/fakulteti-instituti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tu.kharkov.ua/nauka/" TargetMode="External"/><Relationship Id="rId5" Type="http://schemas.openxmlformats.org/officeDocument/2006/relationships/hyperlink" Target="http://btu.kharkov.ua/" TargetMode="External"/><Relationship Id="rId4" Type="http://schemas.openxmlformats.org/officeDocument/2006/relationships/image" Target="../media/image45.png"/><Relationship Id="rId9" Type="http://schemas.openxmlformats.org/officeDocument/2006/relationships/hyperlink" Target="http://btu.kharkov.ua/fakulteti-instituti/fakultet-pererobnih-i-harchovih-virobnitstv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uroosvita.net/index.php/?category=1&amp;id=7523" TargetMode="External"/><Relationship Id="rId4" Type="http://schemas.openxmlformats.org/officeDocument/2006/relationships/hyperlink" Target="https://webometrics.info/en/current_editio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9.wdp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brary.btu.kharkov.ua/posluhy/doslidnykam.html" TargetMode="External"/><Relationship Id="rId4" Type="http://schemas.openxmlformats.org/officeDocument/2006/relationships/hyperlink" Target="mailto:&#1087;&#1086;&#1096;&#1090;&#1080;@btu.kharkov.ua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hyperlink" Target="https://webometrics.info/en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osvita.ua/vnz/rating/86513/" TargetMode="External"/><Relationship Id="rId4" Type="http://schemas.openxmlformats.org/officeDocument/2006/relationships/image" Target="../media/image4.jpeg"/><Relationship Id="rId9" Type="http://schemas.openxmlformats.org/officeDocument/2006/relationships/hyperlink" Target="http://www.euroosvita.net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uroosvita.net/index.php/?category=1&amp;id=7420" TargetMode="External"/><Relationship Id="rId13" Type="http://schemas.openxmlformats.org/officeDocument/2006/relationships/image" Target="../media/image15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hyperlink" Target="http://ireg-observatory.org/en/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://www.euroosvita.net/?category=8&amp;id=225" TargetMode="Externa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osvita.ua/vnz/rating/51741/#google_vignett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www.scopus.com/affil/profile.uri?afid=60104066" TargetMode="External"/><Relationship Id="rId18" Type="http://schemas.openxmlformats.org/officeDocument/2006/relationships/image" Target="../media/image14.png"/><Relationship Id="rId3" Type="http://schemas.openxmlformats.org/officeDocument/2006/relationships/image" Target="../media/image20.png"/><Relationship Id="rId7" Type="http://schemas.openxmlformats.org/officeDocument/2006/relationships/image" Target="../media/image8.jpeg"/><Relationship Id="rId12" Type="http://schemas.openxmlformats.org/officeDocument/2006/relationships/hyperlink" Target="https://www.scopus.com/affil/profile.uri?afid=60107587" TargetMode="External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www.scopus.com/affil/profile.uri?afid=11315469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hyperlink" Target="https://www.scopus.com/affil/profile.uri?afid=127058983" TargetMode="External"/><Relationship Id="rId5" Type="http://schemas.openxmlformats.org/officeDocument/2006/relationships/image" Target="../media/image6.jpeg"/><Relationship Id="rId15" Type="http://schemas.openxmlformats.org/officeDocument/2006/relationships/hyperlink" Target="https://www.scopus.com/affil/profile.uri?afid=123864599" TargetMode="External"/><Relationship Id="rId10" Type="http://schemas.openxmlformats.org/officeDocument/2006/relationships/image" Target="../media/image25.png"/><Relationship Id="rId19" Type="http://schemas.openxmlformats.org/officeDocument/2006/relationships/image" Target="../media/image4.jpe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hyperlink" Target="https://www.scopus.com/affil/profile.uri?afid=60105808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opus.com/affil/profile.uri?afid=123822301" TargetMode="External"/><Relationship Id="rId13" Type="http://schemas.openxmlformats.org/officeDocument/2006/relationships/image" Target="../media/image8.jpeg"/><Relationship Id="rId3" Type="http://schemas.openxmlformats.org/officeDocument/2006/relationships/image" Target="../media/image26.png"/><Relationship Id="rId7" Type="http://schemas.openxmlformats.org/officeDocument/2006/relationships/hyperlink" Target="https://www.scopus.com/affil/profile.uri?afid=60104066" TargetMode="External"/><Relationship Id="rId12" Type="http://schemas.openxmlformats.org/officeDocument/2006/relationships/hyperlink" Target="https://www.scopus.com/affil/profile.uri?afid=119048659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opus.com/affil/profile.uri?afid=60105808" TargetMode="External"/><Relationship Id="rId11" Type="http://schemas.openxmlformats.org/officeDocument/2006/relationships/hyperlink" Target="https://www.scopus.com/affil/profile.uri?afid=123864599" TargetMode="External"/><Relationship Id="rId5" Type="http://schemas.openxmlformats.org/officeDocument/2006/relationships/hyperlink" Target="https://www.scopus.com/affil/profile.uri?afid=60107587" TargetMode="External"/><Relationship Id="rId10" Type="http://schemas.openxmlformats.org/officeDocument/2006/relationships/hyperlink" Target="https://www.scopus.com/affil/profile.uri?afid=112397303" TargetMode="External"/><Relationship Id="rId4" Type="http://schemas.openxmlformats.org/officeDocument/2006/relationships/hyperlink" Target="https://www.scopus.com/affil/profile.uri?afid=127058983" TargetMode="External"/><Relationship Id="rId9" Type="http://schemas.openxmlformats.org/officeDocument/2006/relationships/hyperlink" Target="https://www.scopus.com/affil/profile.uri?afid=113154698" TargetMode="External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17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image" Target="../media/image8.jpe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4D5483-6650-4A05-9274-7C882FF73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446" y="6005689"/>
            <a:ext cx="11891554" cy="852310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uk-UA" sz="1400" b="0" i="0" dirty="0">
                <a:solidFill>
                  <a:srgbClr val="2C2C2C"/>
                </a:solidFill>
                <a:effectLst/>
              </a:rPr>
              <a:t>Рибальченко О. М. , заст. </a:t>
            </a:r>
            <a:r>
              <a:rPr lang="uk-UA" sz="1400" dirty="0" err="1">
                <a:solidFill>
                  <a:srgbClr val="2C2C2C"/>
                </a:solidFill>
              </a:rPr>
              <a:t>д</a:t>
            </a:r>
            <a:r>
              <a:rPr lang="uk-UA" sz="1400" b="0" i="0" dirty="0" err="1">
                <a:solidFill>
                  <a:srgbClr val="2C2C2C"/>
                </a:solidFill>
                <a:effectLst/>
              </a:rPr>
              <a:t>иректораНБ</a:t>
            </a:r>
            <a:r>
              <a:rPr lang="uk-UA" sz="1400" b="0" i="0" dirty="0">
                <a:solidFill>
                  <a:srgbClr val="2C2C2C"/>
                </a:solidFill>
                <a:effectLst/>
              </a:rPr>
              <a:t> ДБТУ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uk-UA" sz="1400" b="0" i="0" dirty="0">
                <a:solidFill>
                  <a:srgbClr val="2C2C2C"/>
                </a:solidFill>
                <a:effectLst/>
              </a:rPr>
              <a:t> Бібліотечна рада 31.10.2022 р.</a:t>
            </a:r>
            <a:endParaRPr lang="uk-UA" sz="1400" dirty="0"/>
          </a:p>
        </p:txBody>
      </p:sp>
      <p:pic>
        <p:nvPicPr>
          <p:cNvPr id="1036" name="Picture 12" descr="Високий рівень освіти — краща профілактика проти алкоголізму">
            <a:extLst>
              <a:ext uri="{FF2B5EF4-FFF2-40B4-BE49-F238E27FC236}">
                <a16:creationId xmlns:a16="http://schemas.microsoft.com/office/drawing/2014/main" id="{5C17D88F-B845-40F5-B028-3269A2657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9"/>
          <a:stretch/>
        </p:blipFill>
        <p:spPr bwMode="auto">
          <a:xfrm>
            <a:off x="6776254" y="762144"/>
            <a:ext cx="5167390" cy="427757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575817D-6043-46BD-985C-A365E10DD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3"/>
          <a:stretch/>
        </p:blipFill>
        <p:spPr bwMode="auto">
          <a:xfrm>
            <a:off x="412987" y="1043306"/>
            <a:ext cx="8956792" cy="477138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8E49F5-FB97-4356-8D6C-602744D266D7}"/>
              </a:ext>
            </a:extLst>
          </p:cNvPr>
          <p:cNvSpPr txBox="1"/>
          <p:nvPr/>
        </p:nvSpPr>
        <p:spPr>
          <a:xfrm rot="20267480">
            <a:off x="3339437" y="1719323"/>
            <a:ext cx="58135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Рейтинги ЗВО –</a:t>
            </a:r>
            <a:endParaRPr lang="en-US" sz="2000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рейтинги ДБТУ: </a:t>
            </a:r>
            <a:endParaRPr lang="en-US" sz="2000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r>
              <a:rPr lang="uk-UA" sz="20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аналіз стану </a:t>
            </a:r>
          </a:p>
          <a:p>
            <a:r>
              <a:rPr lang="uk-UA" sz="20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та шляхи покращення </a:t>
            </a:r>
          </a:p>
          <a:p>
            <a:r>
              <a:rPr lang="uk-UA" sz="20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позицій</a:t>
            </a:r>
            <a:endParaRPr lang="uk-UA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265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020180-BBB5-461B-96B0-CD6D4CEA9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05" t="10788" r="19382" b="6100"/>
          <a:stretch/>
        </p:blipFill>
        <p:spPr>
          <a:xfrm>
            <a:off x="950732" y="1748748"/>
            <a:ext cx="4114712" cy="3075723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DAC306-79EB-4BF7-BD2E-5F6C6A4B3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71" t="54982" r="22315" b="37278"/>
          <a:stretch/>
        </p:blipFill>
        <p:spPr>
          <a:xfrm>
            <a:off x="5000977" y="2559982"/>
            <a:ext cx="5463822" cy="5305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A44B75-28AF-44C0-931B-6EBDAFBEB8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71" t="48229" r="22315" b="45348"/>
          <a:stretch/>
        </p:blipFill>
        <p:spPr>
          <a:xfrm>
            <a:off x="5000977" y="3732700"/>
            <a:ext cx="5463822" cy="4402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B031FF-58E1-4F8B-8175-D16227525C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71" t="46418" r="22315" b="45842"/>
          <a:stretch/>
        </p:blipFill>
        <p:spPr>
          <a:xfrm>
            <a:off x="5000977" y="3123849"/>
            <a:ext cx="5463822" cy="5305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8DFA66-7C08-4DEE-AE9D-5B987A271F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77" t="55103" r="23056" b="38474"/>
          <a:stretch/>
        </p:blipFill>
        <p:spPr>
          <a:xfrm>
            <a:off x="5000977" y="4235866"/>
            <a:ext cx="5384801" cy="440267"/>
          </a:xfrm>
          <a:prstGeom prst="rect">
            <a:avLst/>
          </a:prstGeom>
        </p:spPr>
      </p:pic>
      <p:pic>
        <p:nvPicPr>
          <p:cNvPr id="10" name="Picture 4" descr="Peringkat Website Universitas - Sayfudin,S.Kom.,M.Kom.,CSCU">
            <a:extLst>
              <a:ext uri="{FF2B5EF4-FFF2-40B4-BE49-F238E27FC236}">
                <a16:creationId xmlns:a16="http://schemas.microsoft.com/office/drawing/2014/main" id="{EA181D7F-BBD6-40B6-A3EB-25C048A52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7" y="244813"/>
            <a:ext cx="2031504" cy="10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15AC15-69E0-4CA2-AB9A-30C9EF420861}"/>
              </a:ext>
            </a:extLst>
          </p:cNvPr>
          <p:cNvSpPr txBox="1"/>
          <p:nvPr/>
        </p:nvSpPr>
        <p:spPr>
          <a:xfrm>
            <a:off x="3929682" y="625528"/>
            <a:ext cx="7527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i="0" dirty="0">
                <a:solidFill>
                  <a:srgbClr val="2C2C2C"/>
                </a:solidFill>
                <a:effectLst/>
              </a:rPr>
              <a:t>Всесвітній рейтинг університетів за ступенем їх представлення в Інтернет-просторі </a:t>
            </a:r>
          </a:p>
          <a:p>
            <a:r>
              <a:rPr lang="uk-UA" sz="1400" i="0" dirty="0">
                <a:solidFill>
                  <a:srgbClr val="2C2C2C"/>
                </a:solidFill>
                <a:effectLst/>
              </a:rPr>
              <a:t>складає </a:t>
            </a:r>
            <a:r>
              <a:rPr lang="uk-UA" sz="1400" i="0" dirty="0">
                <a:solidFill>
                  <a:srgbClr val="333333"/>
                </a:solidFill>
                <a:effectLst/>
              </a:rPr>
              <a:t>Національна дослідницька рада Іспанії двічі на рік</a:t>
            </a:r>
            <a:endParaRPr lang="uk-UA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2862C9-7AF6-4C24-B32E-6155B2A5BCD6}"/>
              </a:ext>
            </a:extLst>
          </p:cNvPr>
          <p:cNvSpPr txBox="1"/>
          <p:nvPr/>
        </p:nvSpPr>
        <p:spPr>
          <a:xfrm>
            <a:off x="3144543" y="273157"/>
            <a:ext cx="7937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0000CD"/>
                </a:solidFill>
                <a:latin typeface="Verdana" panose="020B0604030504040204" pitchFamily="34" charset="0"/>
              </a:rPr>
              <a:t>Webometrics Ranking of World Universities</a:t>
            </a:r>
            <a:endParaRPr lang="ru-UA" b="1" cap="all" dirty="0">
              <a:solidFill>
                <a:srgbClr val="0000CD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E6D717A6-AE31-4A9D-B8C6-B3CE23F69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0653" y="1180197"/>
            <a:ext cx="6180499" cy="1271932"/>
          </a:xfrm>
        </p:spPr>
        <p:txBody>
          <a:bodyPr>
            <a:normAutofit/>
          </a:bodyPr>
          <a:lstStyle/>
          <a:p>
            <a:r>
              <a:rPr lang="uk-UA" sz="2800" dirty="0"/>
              <a:t>2022 рік  – представлено 312 закладів вищої освіти України,  </a:t>
            </a:r>
            <a:br>
              <a:rPr lang="uk-UA" sz="2800" dirty="0"/>
            </a:br>
            <a:r>
              <a:rPr lang="uk-UA" sz="2800" dirty="0"/>
              <a:t>позиція ДБТУ відсутня, але…</a:t>
            </a:r>
            <a:endParaRPr lang="ru-UA" sz="28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D6EE619-B497-4E68-86E4-660D4B1157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565" t="54179" b="22519"/>
          <a:stretch/>
        </p:blipFill>
        <p:spPr>
          <a:xfrm>
            <a:off x="3233133" y="4954150"/>
            <a:ext cx="7848594" cy="1062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D7D4C81-35C5-4F8E-89A8-E3CB84B096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565" t="56543" b="34389"/>
          <a:stretch/>
        </p:blipFill>
        <p:spPr>
          <a:xfrm>
            <a:off x="3233133" y="6132508"/>
            <a:ext cx="7848593" cy="413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0E3A38FB-7A43-4EF6-A82F-222D2D19B65E}"/>
              </a:ext>
            </a:extLst>
          </p:cNvPr>
          <p:cNvSpPr/>
          <p:nvPr/>
        </p:nvSpPr>
        <p:spPr>
          <a:xfrm>
            <a:off x="7199453" y="4623820"/>
            <a:ext cx="1493134" cy="22341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80EFBC7-66A7-46BE-B40C-0B9F8945B1C9}"/>
              </a:ext>
            </a:extLst>
          </p:cNvPr>
          <p:cNvSpPr/>
          <p:nvPr/>
        </p:nvSpPr>
        <p:spPr>
          <a:xfrm>
            <a:off x="3144543" y="6056039"/>
            <a:ext cx="447299" cy="5646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3" name="Picture 6" descr="Дніпровський національний університет імені Олеся Гончара : ДНУ в рейтингах">
            <a:extLst>
              <a:ext uri="{FF2B5EF4-FFF2-40B4-BE49-F238E27FC236}">
                <a16:creationId xmlns:a16="http://schemas.microsoft.com/office/drawing/2014/main" id="{DAD3F723-7072-40C4-894F-41A132CC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70" y="5092299"/>
            <a:ext cx="2043979" cy="10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15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020180-BBB5-461B-96B0-CD6D4CEA9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05" t="10788" r="19382" b="6100"/>
          <a:stretch/>
        </p:blipFill>
        <p:spPr>
          <a:xfrm>
            <a:off x="886265" y="1764615"/>
            <a:ext cx="4114712" cy="3075723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DAC306-79EB-4BF7-BD2E-5F6C6A4B3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71" t="54982" r="22315" b="37278"/>
          <a:stretch/>
        </p:blipFill>
        <p:spPr>
          <a:xfrm>
            <a:off x="4969569" y="2541671"/>
            <a:ext cx="5463822" cy="5305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A44B75-28AF-44C0-931B-6EBDAFBEB8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71" t="48229" r="22315" b="45348"/>
          <a:stretch/>
        </p:blipFill>
        <p:spPr>
          <a:xfrm>
            <a:off x="5000977" y="3830537"/>
            <a:ext cx="5463822" cy="4402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B031FF-58E1-4F8B-8175-D16227525C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71" t="46418" r="22315" b="45842"/>
          <a:stretch/>
        </p:blipFill>
        <p:spPr>
          <a:xfrm>
            <a:off x="5000977" y="3210367"/>
            <a:ext cx="5463822" cy="5305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8DFA66-7C08-4DEE-AE9D-5B987A271F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77" t="55103" r="23056" b="38474"/>
          <a:stretch/>
        </p:blipFill>
        <p:spPr>
          <a:xfrm>
            <a:off x="5000977" y="4384204"/>
            <a:ext cx="5384801" cy="4402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92547F-8381-48D1-B9C9-63F268E5DEFD}"/>
              </a:ext>
            </a:extLst>
          </p:cNvPr>
          <p:cNvSpPr txBox="1"/>
          <p:nvPr/>
        </p:nvSpPr>
        <p:spPr>
          <a:xfrm>
            <a:off x="8633886" y="5708738"/>
            <a:ext cx="642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294572"/>
                </a:solidFill>
                <a:latin typeface="Roboto" panose="02000000000000000000" pitchFamily="2" charset="0"/>
              </a:rPr>
              <a:t>312</a:t>
            </a:r>
            <a:endParaRPr lang="ru-UA" dirty="0"/>
          </a:p>
        </p:txBody>
      </p:sp>
      <p:pic>
        <p:nvPicPr>
          <p:cNvPr id="10" name="Picture 4" descr="Peringkat Website Universitas - Sayfudin,S.Kom.,M.Kom.,CSCU">
            <a:extLst>
              <a:ext uri="{FF2B5EF4-FFF2-40B4-BE49-F238E27FC236}">
                <a16:creationId xmlns:a16="http://schemas.microsoft.com/office/drawing/2014/main" id="{EA181D7F-BBD6-40B6-A3EB-25C048A52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7" y="244813"/>
            <a:ext cx="2031504" cy="10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0E3A38FB-7A43-4EF6-A82F-222D2D19B65E}"/>
              </a:ext>
            </a:extLst>
          </p:cNvPr>
          <p:cNvSpPr/>
          <p:nvPr/>
        </p:nvSpPr>
        <p:spPr>
          <a:xfrm>
            <a:off x="9276345" y="1881468"/>
            <a:ext cx="409075" cy="368915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50E191-615F-4A1E-B316-63E5925CAD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494" t="52234" r="28750" b="20375"/>
          <a:stretch/>
        </p:blipFill>
        <p:spPr>
          <a:xfrm>
            <a:off x="2056550" y="5128445"/>
            <a:ext cx="4719569" cy="156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1C5983C5-4925-4F0B-A491-1F6366455276}"/>
              </a:ext>
            </a:extLst>
          </p:cNvPr>
          <p:cNvSpPr/>
          <p:nvPr/>
        </p:nvSpPr>
        <p:spPr>
          <a:xfrm>
            <a:off x="9870572" y="1881471"/>
            <a:ext cx="409075" cy="36891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DA73757-AA9C-416F-8FC2-5D064653A822}"/>
              </a:ext>
            </a:extLst>
          </p:cNvPr>
          <p:cNvSpPr/>
          <p:nvPr/>
        </p:nvSpPr>
        <p:spPr>
          <a:xfrm>
            <a:off x="8755939" y="1881470"/>
            <a:ext cx="409075" cy="368915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578046-3619-4721-A055-42C8D2D185A2}"/>
              </a:ext>
            </a:extLst>
          </p:cNvPr>
          <p:cNvSpPr txBox="1"/>
          <p:nvPr/>
        </p:nvSpPr>
        <p:spPr>
          <a:xfrm rot="18650667">
            <a:off x="8392526" y="1517916"/>
            <a:ext cx="23622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VISIBILITY ((Impact) </a:t>
            </a:r>
            <a:r>
              <a:rPr lang="ru-RU" sz="9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видимість</a:t>
            </a:r>
            <a:r>
              <a:rPr lang="ru-RU" sz="9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)</a:t>
            </a:r>
            <a:endParaRPr lang="ru-UA" sz="9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8611C1-79F9-4F7B-B826-9DCE8928BD2F}"/>
              </a:ext>
            </a:extLst>
          </p:cNvPr>
          <p:cNvSpPr txBox="1"/>
          <p:nvPr/>
        </p:nvSpPr>
        <p:spPr>
          <a:xfrm rot="18623022">
            <a:off x="8875515" y="1322477"/>
            <a:ext cx="29879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TRANSPARENCY ((or OPENNESS) </a:t>
            </a:r>
            <a:r>
              <a:rPr lang="ru-RU" sz="9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прозорість</a:t>
            </a:r>
            <a:r>
              <a:rPr lang="ru-RU" sz="9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)</a:t>
            </a:r>
            <a:endParaRPr lang="ru-UA" sz="9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99EA00-AC8B-45FF-9C65-E78677D10CEA}"/>
              </a:ext>
            </a:extLst>
          </p:cNvPr>
          <p:cNvSpPr txBox="1"/>
          <p:nvPr/>
        </p:nvSpPr>
        <p:spPr>
          <a:xfrm rot="18707292">
            <a:off x="9573791" y="1495938"/>
            <a:ext cx="25815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EXCELLENCE ((or SCHOLAR) </a:t>
            </a:r>
            <a:r>
              <a:rPr lang="ru-RU" sz="9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якість</a:t>
            </a:r>
            <a:r>
              <a:rPr lang="ru-RU" sz="9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)</a:t>
            </a:r>
            <a:endParaRPr lang="ru-UA" sz="9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E25C7A-258C-4BDF-BA60-3FF4F36C2596}"/>
              </a:ext>
            </a:extLst>
          </p:cNvPr>
          <p:cNvSpPr txBox="1"/>
          <p:nvPr/>
        </p:nvSpPr>
        <p:spPr>
          <a:xfrm>
            <a:off x="9910260" y="5708738"/>
            <a:ext cx="447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29457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66   </a:t>
            </a:r>
            <a:r>
              <a:rPr lang="uk-UA" dirty="0">
                <a:solidFill>
                  <a:srgbClr val="294572"/>
                </a:solidFill>
                <a:latin typeface="Roboto" panose="02000000000000000000" pitchFamily="2" charset="0"/>
              </a:rPr>
              <a:t> </a:t>
            </a:r>
            <a:endParaRPr lang="ru-UA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AFE8-9CFE-4B67-BA33-C857AAC9FE02}"/>
              </a:ext>
            </a:extLst>
          </p:cNvPr>
          <p:cNvSpPr txBox="1"/>
          <p:nvPr/>
        </p:nvSpPr>
        <p:spPr>
          <a:xfrm>
            <a:off x="9191569" y="5708738"/>
            <a:ext cx="578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lain" startAt="126"/>
            </a:pPr>
            <a:r>
              <a:rPr lang="uk-UA" sz="1800" dirty="0">
                <a:solidFill>
                  <a:srgbClr val="29457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 </a:t>
            </a:r>
            <a:endParaRPr lang="ru-UA" dirty="0"/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EA62CC6B-51A7-4ACD-AFFC-9469DC56C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867" y="928491"/>
            <a:ext cx="4806072" cy="585609"/>
          </a:xfrm>
        </p:spPr>
        <p:txBody>
          <a:bodyPr>
            <a:normAutofit/>
          </a:bodyPr>
          <a:lstStyle/>
          <a:p>
            <a:r>
              <a:rPr lang="uk-UA" sz="1200" dirty="0">
                <a:hlinkClick r:id="rId10"/>
              </a:rPr>
              <a:t>МЕТОДОЛОГІЯ</a:t>
            </a:r>
            <a:br>
              <a:rPr lang="uk-UA" sz="1200" dirty="0">
                <a:hlinkClick r:id="rId10"/>
              </a:rPr>
            </a:br>
            <a:r>
              <a:rPr lang="en-US" sz="1200" dirty="0">
                <a:hlinkClick r:id="rId10"/>
              </a:rPr>
              <a:t>https://webometrics.info/en/current_edition</a:t>
            </a:r>
            <a:endParaRPr lang="ru-U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6CF52F-D794-4E10-845E-F4D4AB26C62B}"/>
              </a:ext>
            </a:extLst>
          </p:cNvPr>
          <p:cNvSpPr txBox="1"/>
          <p:nvPr/>
        </p:nvSpPr>
        <p:spPr>
          <a:xfrm>
            <a:off x="3144543" y="273157"/>
            <a:ext cx="7937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0000CD"/>
                </a:solidFill>
                <a:latin typeface="Verdana" panose="020B0604030504040204" pitchFamily="34" charset="0"/>
              </a:rPr>
              <a:t>Webometrics Ranking of World Universities</a:t>
            </a:r>
            <a:endParaRPr lang="ru-UA" b="1" cap="all" dirty="0">
              <a:solidFill>
                <a:srgbClr val="0000CD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57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020180-BBB5-461B-96B0-CD6D4CEA9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05" t="10788" r="19382" b="6100"/>
          <a:stretch/>
        </p:blipFill>
        <p:spPr>
          <a:xfrm>
            <a:off x="437047" y="1748748"/>
            <a:ext cx="4114712" cy="3075723"/>
          </a:xfrm>
        </p:spPr>
      </p:pic>
      <p:pic>
        <p:nvPicPr>
          <p:cNvPr id="10" name="Picture 4" descr="Peringkat Website Universitas - Sayfudin,S.Kom.,M.Kom.,CSCU">
            <a:extLst>
              <a:ext uri="{FF2B5EF4-FFF2-40B4-BE49-F238E27FC236}">
                <a16:creationId xmlns:a16="http://schemas.microsoft.com/office/drawing/2014/main" id="{EA181D7F-BBD6-40B6-A3EB-25C048A52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7" y="244813"/>
            <a:ext cx="2031504" cy="10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50E191-615F-4A1E-B316-63E5925CAD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494" t="55540" r="28750" b="36976"/>
          <a:stretch/>
        </p:blipFill>
        <p:spPr>
          <a:xfrm>
            <a:off x="4899567" y="926878"/>
            <a:ext cx="6664013" cy="1007681"/>
          </a:xfrm>
          <a:prstGeom prst="rect">
            <a:avLst/>
          </a:prstGeom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EA62CC6B-51A7-4ACD-AFFC-9469DC56C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47" y="5307795"/>
            <a:ext cx="1331858" cy="585609"/>
          </a:xfrm>
        </p:spPr>
        <p:txBody>
          <a:bodyPr>
            <a:normAutofit fontScale="90000"/>
          </a:bodyPr>
          <a:lstStyle/>
          <a:p>
            <a:r>
              <a:rPr lang="uk-UA" sz="1200" dirty="0">
                <a:hlinkClick r:id="rId6"/>
              </a:rPr>
              <a:t>МЕТОДОЛОГІЯ</a:t>
            </a:r>
            <a:br>
              <a:rPr lang="uk-UA" sz="1200" dirty="0">
                <a:hlinkClick r:id="rId6"/>
              </a:rPr>
            </a:br>
            <a:r>
              <a:rPr lang="en-US" sz="1200" dirty="0">
                <a:hlinkClick r:id="rId6"/>
              </a:rPr>
              <a:t>https://webometrics.info/en/current_edition</a:t>
            </a:r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B9AEB3-974E-47D9-B5E7-32EE6005C2DF}"/>
              </a:ext>
            </a:extLst>
          </p:cNvPr>
          <p:cNvSpPr txBox="1"/>
          <p:nvPr/>
        </p:nvSpPr>
        <p:spPr>
          <a:xfrm>
            <a:off x="5136634" y="2965068"/>
            <a:ext cx="651372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kern="1200" dirty="0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Фактори впливу (важливі для результатів домену </a:t>
            </a:r>
            <a:r>
              <a:rPr lang="uk-UA" sz="1400" b="1" kern="1200" dirty="0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btu.kharkov.ua/ </a:t>
            </a:r>
            <a:r>
              <a:rPr lang="uk-UA" sz="1400" b="1" kern="1200" dirty="0" err="1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btu.khark</a:t>
            </a:r>
            <a:r>
              <a:rPr lang="en-US" sz="1400" b="1" kern="1200" dirty="0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iv.</a:t>
            </a:r>
            <a:r>
              <a:rPr lang="uk-UA" sz="1400" b="1" kern="1200" dirty="0" err="1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ua</a:t>
            </a:r>
            <a:r>
              <a:rPr lang="uk-UA" sz="1400" kern="1200" dirty="0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/ :</a:t>
            </a:r>
            <a:endParaRPr lang="ru-U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400" kern="1200" dirty="0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якість контенту та його </a:t>
            </a:r>
            <a:r>
              <a:rPr lang="uk-UA" sz="1400" kern="1200" dirty="0" err="1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запитуваність</a:t>
            </a:r>
            <a:r>
              <a:rPr lang="uk-UA" sz="1400" kern="1200" dirty="0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сторонніх користувачів;</a:t>
            </a:r>
            <a:endParaRPr lang="ru-U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400" kern="1200" dirty="0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наявність іномовного контенту;</a:t>
            </a:r>
            <a:endParaRPr lang="ru-U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400" kern="1200" dirty="0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стабільність роботи сайтів;</a:t>
            </a:r>
            <a:endParaRPr lang="ru-U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400" kern="1200" dirty="0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активна міжнародна робота;</a:t>
            </a:r>
            <a:endParaRPr lang="ru-U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400" kern="1200" dirty="0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активна соціальна, культурна діяльність;</a:t>
            </a:r>
            <a:endParaRPr lang="ru-U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400" kern="1200" dirty="0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проведення яскравих акцій, які викликають реакцію у суспільстві;</a:t>
            </a:r>
            <a:endParaRPr lang="ru-U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400" kern="1200" dirty="0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використання корпоративної пошти і корпоративних ресурсів в мережевій комунікації;</a:t>
            </a:r>
            <a:endParaRPr lang="ru-U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400" kern="1200" dirty="0">
                <a:solidFill>
                  <a:srgbClr val="1E1E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участь у різноманітних міжнародних проектах</a:t>
            </a:r>
            <a:endParaRPr lang="ru-U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D30CA7-AC0B-4AAC-A8EF-CFBCFB8803E6}"/>
              </a:ext>
            </a:extLst>
          </p:cNvPr>
          <p:cNvSpPr txBox="1"/>
          <p:nvPr/>
        </p:nvSpPr>
        <p:spPr>
          <a:xfrm>
            <a:off x="3144543" y="273157"/>
            <a:ext cx="7937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0000CD"/>
                </a:solidFill>
                <a:latin typeface="Verdana" panose="020B0604030504040204" pitchFamily="34" charset="0"/>
              </a:rPr>
              <a:t>Webometrics Ranking of World Universities</a:t>
            </a:r>
            <a:endParaRPr lang="ru-UA" b="1" cap="all" dirty="0">
              <a:solidFill>
                <a:srgbClr val="0000CD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42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355A8-06E8-4D70-AD98-8D88D0DC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963" y="29575"/>
            <a:ext cx="7476280" cy="883989"/>
          </a:xfrm>
        </p:spPr>
        <p:txBody>
          <a:bodyPr>
            <a:normAutofit/>
          </a:bodyPr>
          <a:lstStyle/>
          <a:p>
            <a:r>
              <a:rPr lang="uk-UA" sz="1800" b="1" cap="all" dirty="0">
                <a:solidFill>
                  <a:srgbClr val="0000CD"/>
                </a:solidFill>
                <a:latin typeface="Verdana" panose="020B0604030504040204" pitchFamily="34" charset="0"/>
                <a:ea typeface="+mn-ea"/>
                <a:cs typeface="+mn-cs"/>
              </a:rPr>
              <a:t>НБ ДБТУ як зовнішнє джерело , яке містить посилання на домен сайту ДБТУ</a:t>
            </a:r>
            <a:endParaRPr lang="ru-UA" sz="1800" b="1" cap="all" dirty="0">
              <a:solidFill>
                <a:srgbClr val="0000CD"/>
              </a:solidFill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677CA1-D4C8-4F7C-9B76-203B96F88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59" t="8231" r="31574" b="44524"/>
          <a:stretch/>
        </p:blipFill>
        <p:spPr>
          <a:xfrm>
            <a:off x="201293" y="2406863"/>
            <a:ext cx="1727406" cy="775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FB1119-7049-4831-A46E-1281F1839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4" r="76076" b="79592"/>
          <a:stretch/>
        </p:blipFill>
        <p:spPr>
          <a:xfrm>
            <a:off x="33952" y="245205"/>
            <a:ext cx="2916820" cy="775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3EC466-6AE4-4338-99DA-338BACD38078}"/>
              </a:ext>
            </a:extLst>
          </p:cNvPr>
          <p:cNvSpPr txBox="1"/>
          <p:nvPr/>
        </p:nvSpPr>
        <p:spPr>
          <a:xfrm>
            <a:off x="1975412" y="1508565"/>
            <a:ext cx="8257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https://library.btu.kharkiv.ua/</a:t>
            </a:r>
            <a:r>
              <a:rPr lang="uk-UA" dirty="0"/>
              <a:t> </a:t>
            </a:r>
            <a:r>
              <a:rPr lang="ru-RU" sz="1400" dirty="0"/>
              <a:t>140 </a:t>
            </a:r>
            <a:r>
              <a:rPr lang="ru-RU" sz="1400" dirty="0" err="1"/>
              <a:t>сторінок</a:t>
            </a:r>
            <a:r>
              <a:rPr lang="ru-RU" sz="1400" dirty="0"/>
              <a:t> </a:t>
            </a:r>
            <a:r>
              <a:rPr lang="ru-RU" sz="1400" dirty="0" err="1"/>
              <a:t>проіндексовано</a:t>
            </a:r>
            <a:r>
              <a:rPr lang="ru-RU" sz="1400" dirty="0"/>
              <a:t>, 180 </a:t>
            </a:r>
            <a:r>
              <a:rPr lang="ru-RU" sz="1400" dirty="0" err="1"/>
              <a:t>чекають</a:t>
            </a:r>
            <a:r>
              <a:rPr lang="ru-RU" sz="1400" dirty="0"/>
              <a:t> на </a:t>
            </a:r>
            <a:r>
              <a:rPr lang="ru-RU" sz="1400" dirty="0" err="1"/>
              <a:t>індексацію</a:t>
            </a:r>
            <a:r>
              <a:rPr lang="ru-RU" sz="1400" dirty="0"/>
              <a:t> за </a:t>
            </a:r>
            <a:r>
              <a:rPr lang="ru-RU" sz="1400" dirty="0" err="1"/>
              <a:t>даними</a:t>
            </a:r>
            <a:r>
              <a:rPr lang="ru-RU" sz="1400" dirty="0"/>
              <a:t> </a:t>
            </a:r>
            <a:r>
              <a:rPr lang="ru-RU" sz="1400" dirty="0" err="1"/>
              <a:t>гугл</a:t>
            </a:r>
            <a:r>
              <a:rPr lang="ru-RU" sz="1400" dirty="0"/>
              <a:t> </a:t>
            </a:r>
            <a:r>
              <a:rPr lang="ru-RU" sz="1400" dirty="0" err="1"/>
              <a:t>аналітики</a:t>
            </a:r>
            <a:endParaRPr lang="ru-UA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A4B143-27F2-455E-AFF9-D9C4071BB6A9}"/>
              </a:ext>
            </a:extLst>
          </p:cNvPr>
          <p:cNvSpPr txBox="1"/>
          <p:nvPr/>
        </p:nvSpPr>
        <p:spPr>
          <a:xfrm>
            <a:off x="3443789" y="3742354"/>
            <a:ext cx="74762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http://opak.</a:t>
            </a:r>
            <a:r>
              <a:rPr lang="en-US" sz="800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dbtu</a:t>
            </a:r>
            <a:r>
              <a:rPr lang="en-US" sz="800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.libteh.in.ua/cgi-bin/cgiirbis_64.exe?LNG=uk&amp;C21COM=F&amp;I21DBN=EK&amp;P21DBN=EK</a:t>
            </a:r>
            <a:r>
              <a:rPr lang="ru-RU" sz="800" dirty="0"/>
              <a:t> </a:t>
            </a:r>
            <a:r>
              <a:rPr lang="en-US" sz="800" dirty="0"/>
              <a:t>- </a:t>
            </a:r>
            <a:endParaRPr lang="ru-UA" sz="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2FD665-F91A-489E-BB90-D9106766F6C7}"/>
              </a:ext>
            </a:extLst>
          </p:cNvPr>
          <p:cNvSpPr txBox="1"/>
          <p:nvPr/>
        </p:nvSpPr>
        <p:spPr>
          <a:xfrm>
            <a:off x="545295" y="6025593"/>
            <a:ext cx="4073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https://www.facebook.com/library.</a:t>
            </a:r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dbtu</a:t>
            </a:r>
            <a:r>
              <a:rPr lang="uk-UA" dirty="0">
                <a:solidFill>
                  <a:srgbClr val="0070C0"/>
                </a:solidFill>
              </a:rPr>
              <a:t> -</a:t>
            </a:r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b="1" dirty="0"/>
              <a:t> </a:t>
            </a:r>
          </a:p>
          <a:p>
            <a:endParaRPr lang="ru-UA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81C00A-A9E5-4897-BDB3-627C1EC40D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34" t="8869" r="33333" b="36948"/>
          <a:stretch/>
        </p:blipFill>
        <p:spPr>
          <a:xfrm>
            <a:off x="199592" y="3371409"/>
            <a:ext cx="1749257" cy="9296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ABE84C-9890-4E1A-BC22-CF3DB5121B4F}"/>
              </a:ext>
            </a:extLst>
          </p:cNvPr>
          <p:cNvSpPr txBox="1"/>
          <p:nvPr/>
        </p:nvSpPr>
        <p:spPr>
          <a:xfrm>
            <a:off x="1975412" y="2459639"/>
            <a:ext cx="88166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http://athra.</a:t>
            </a:r>
            <a:r>
              <a:rPr lang="en-US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dbtu</a:t>
            </a:r>
            <a:r>
              <a:rPr lang="en-US" dirty="0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.libteh.in.ua/</a:t>
            </a:r>
            <a:r>
              <a:rPr lang="ru-RU" dirty="0"/>
              <a:t>  - </a:t>
            </a:r>
            <a:r>
              <a:rPr lang="ru-RU" sz="1200" dirty="0" err="1"/>
              <a:t>більше</a:t>
            </a:r>
            <a:r>
              <a:rPr lang="ru-RU" dirty="0"/>
              <a:t> </a:t>
            </a:r>
            <a:r>
              <a:rPr lang="ru-RU" sz="1200" dirty="0"/>
              <a:t>800 </a:t>
            </a:r>
            <a:r>
              <a:rPr lang="ru-RU" sz="1200" dirty="0" err="1"/>
              <a:t>персоніфікованих</a:t>
            </a:r>
            <a:r>
              <a:rPr lang="ru-RU" sz="1200" dirty="0"/>
              <a:t> </a:t>
            </a:r>
            <a:r>
              <a:rPr lang="ru-RU" sz="1200" dirty="0" err="1"/>
              <a:t>сторінок</a:t>
            </a:r>
            <a:r>
              <a:rPr lang="ru-RU" sz="1200" dirty="0"/>
              <a:t>, </a:t>
            </a:r>
            <a:r>
              <a:rPr lang="ru-RU" sz="1200" dirty="0" err="1"/>
              <a:t>кожна</a:t>
            </a:r>
            <a:r>
              <a:rPr lang="ru-RU" sz="1200" dirty="0"/>
              <a:t> з </a:t>
            </a:r>
            <a:r>
              <a:rPr lang="ru-RU" sz="1200" dirty="0" err="1"/>
              <a:t>яких</a:t>
            </a:r>
            <a:r>
              <a:rPr lang="ru-RU" sz="1200" dirty="0"/>
              <a:t> </a:t>
            </a:r>
            <a:r>
              <a:rPr lang="ru-RU" sz="1200" dirty="0" err="1"/>
              <a:t>має</a:t>
            </a:r>
            <a:r>
              <a:rPr lang="ru-RU" sz="1200" dirty="0"/>
              <a:t> по  3 списки </a:t>
            </a:r>
            <a:r>
              <a:rPr lang="ru-RU" sz="1200" dirty="0" err="1"/>
              <a:t>робіт</a:t>
            </a:r>
            <a:r>
              <a:rPr lang="ru-RU" sz="1200" dirty="0"/>
              <a:t> , а </a:t>
            </a:r>
            <a:r>
              <a:rPr lang="ru-RU" sz="1200" dirty="0" err="1"/>
              <a:t>також</a:t>
            </a:r>
            <a:r>
              <a:rPr lang="ru-RU" sz="1200" dirty="0"/>
              <a:t> </a:t>
            </a:r>
            <a:r>
              <a:rPr lang="ru-RU" sz="1200" b="0" i="0" dirty="0" err="1">
                <a:solidFill>
                  <a:srgbClr val="333333"/>
                </a:solidFill>
                <a:effectLst/>
                <a:latin typeface="Helvetica Neue"/>
              </a:rPr>
              <a:t>переліки</a:t>
            </a:r>
            <a:r>
              <a:rPr lang="ru-RU" sz="12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ru-RU" sz="1200" b="0" i="0" dirty="0" err="1">
                <a:solidFill>
                  <a:srgbClr val="333333"/>
                </a:solidFill>
                <a:effectLst/>
                <a:latin typeface="Helvetica Neue"/>
              </a:rPr>
              <a:t>публікацій</a:t>
            </a:r>
            <a:r>
              <a:rPr lang="ru-RU" sz="12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ru-RU" sz="1200" b="0" i="0" dirty="0" err="1">
                <a:solidFill>
                  <a:srgbClr val="333333"/>
                </a:solidFill>
                <a:effectLst/>
                <a:latin typeface="Helvetica Neue"/>
              </a:rPr>
              <a:t>авторів</a:t>
            </a:r>
            <a:r>
              <a:rPr lang="ru-RU" sz="1200" b="0" i="0" dirty="0">
                <a:solidFill>
                  <a:srgbClr val="333333"/>
                </a:solidFill>
                <a:effectLst/>
                <a:latin typeface="Helvetica Neue"/>
              </a:rPr>
              <a:t> ДБТУ в 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Helvetica Neue"/>
              </a:rPr>
              <a:t>Scopus, </a:t>
            </a:r>
            <a:r>
              <a:rPr lang="en-US" sz="1200" b="0" i="0" dirty="0" err="1">
                <a:solidFill>
                  <a:srgbClr val="333333"/>
                </a:solidFill>
                <a:effectLst/>
                <a:latin typeface="Helvetica Neue"/>
              </a:rPr>
              <a:t>WoS</a:t>
            </a:r>
            <a:r>
              <a:rPr lang="uk-UA" sz="1200" b="0" i="0" dirty="0">
                <a:solidFill>
                  <a:srgbClr val="333333"/>
                </a:solidFill>
                <a:effectLst/>
                <a:latin typeface="Helvetica Neue"/>
              </a:rPr>
              <a:t> за роками (з 2011 року)</a:t>
            </a:r>
            <a:endParaRPr lang="ru-UA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37E1F2-44A2-4112-800A-90CAF10916BC}"/>
              </a:ext>
            </a:extLst>
          </p:cNvPr>
          <p:cNvSpPr txBox="1"/>
          <p:nvPr/>
        </p:nvSpPr>
        <p:spPr>
          <a:xfrm>
            <a:off x="1967297" y="4261469"/>
            <a:ext cx="9769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563C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https://repo.</a:t>
            </a:r>
            <a:r>
              <a:rPr lang="en-US" dirty="0">
                <a:solidFill>
                  <a:srgbClr val="C0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btu</a:t>
            </a:r>
            <a:r>
              <a:rPr lang="en-US" dirty="0">
                <a:solidFill>
                  <a:srgbClr val="0563C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.kharkiv.ua/</a:t>
            </a:r>
            <a:r>
              <a:rPr lang="ru-RU" dirty="0"/>
              <a:t> - 10190 </a:t>
            </a:r>
            <a:r>
              <a:rPr lang="ru-RU" dirty="0" err="1"/>
              <a:t>документів</a:t>
            </a:r>
            <a:r>
              <a:rPr lang="ru-RU" dirty="0"/>
              <a:t> , </a:t>
            </a:r>
            <a:r>
              <a:rPr lang="ru-RU" dirty="0" err="1"/>
              <a:t>більше</a:t>
            </a:r>
            <a:r>
              <a:rPr lang="ru-RU" dirty="0"/>
              <a:t> 1млн </a:t>
            </a:r>
            <a:r>
              <a:rPr lang="ru-RU" dirty="0" err="1"/>
              <a:t>посилань</a:t>
            </a:r>
            <a:r>
              <a:rPr lang="ru-RU" dirty="0"/>
              <a:t> за </a:t>
            </a:r>
            <a:r>
              <a:rPr lang="ru-RU" dirty="0" err="1"/>
              <a:t>даними</a:t>
            </a:r>
            <a:r>
              <a:rPr lang="ru-RU" dirty="0"/>
              <a:t> </a:t>
            </a:r>
            <a:r>
              <a:rPr lang="ru-RU" dirty="0" err="1"/>
              <a:t>гугл</a:t>
            </a:r>
            <a:r>
              <a:rPr lang="ru-RU" dirty="0"/>
              <a:t> </a:t>
            </a:r>
            <a:r>
              <a:rPr lang="ru-RU" dirty="0" err="1"/>
              <a:t>аналітики</a:t>
            </a:r>
            <a:endParaRPr lang="ru-UA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1D6B25-1741-490D-9F05-24F30FBE918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385" t="9767" r="31298" b="34378"/>
          <a:stretch/>
        </p:blipFill>
        <p:spPr>
          <a:xfrm>
            <a:off x="181143" y="4407307"/>
            <a:ext cx="1794269" cy="8944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741B48A-FE02-4F26-A62C-8E9424927BD7}"/>
              </a:ext>
            </a:extLst>
          </p:cNvPr>
          <p:cNvSpPr txBox="1"/>
          <p:nvPr/>
        </p:nvSpPr>
        <p:spPr>
          <a:xfrm>
            <a:off x="5413291" y="5471595"/>
            <a:ext cx="6400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(з </a:t>
            </a:r>
            <a:r>
              <a:rPr lang="ru-RU" dirty="0" err="1"/>
              <a:t>посиланням</a:t>
            </a:r>
            <a:r>
              <a:rPr lang="ru-RU" dirty="0"/>
              <a:t> на </a:t>
            </a:r>
            <a:r>
              <a:rPr lang="en-US" dirty="0">
                <a:hlinkClick r:id="rId4"/>
              </a:rPr>
              <a:t>btu.kharkiv.ua </a:t>
            </a:r>
            <a:r>
              <a:rPr lang="uk-UA" dirty="0"/>
              <a:t> у </a:t>
            </a:r>
            <a:r>
              <a:rPr lang="ru-RU" dirty="0"/>
              <a:t>2022 р - на </a:t>
            </a:r>
            <a:r>
              <a:rPr lang="ru-RU" dirty="0" err="1"/>
              <a:t>сторінці</a:t>
            </a:r>
            <a:r>
              <a:rPr lang="ru-RU" dirty="0"/>
              <a:t> </a:t>
            </a:r>
            <a:r>
              <a:rPr lang="en-US" dirty="0"/>
              <a:t>Facebook </a:t>
            </a:r>
            <a:r>
              <a:rPr lang="ru-RU" dirty="0" err="1"/>
              <a:t>розміщено</a:t>
            </a:r>
            <a:r>
              <a:rPr lang="ru-RU" dirty="0"/>
              <a:t> –357 </a:t>
            </a:r>
            <a:r>
              <a:rPr lang="ru-RU" dirty="0" err="1"/>
              <a:t>публікацій</a:t>
            </a:r>
            <a:endParaRPr lang="uk-UA" b="1" dirty="0">
              <a:solidFill>
                <a:srgbClr val="FF0000"/>
              </a:solidFill>
            </a:endParaRPr>
          </a:p>
          <a:p>
            <a:r>
              <a:rPr lang="en-US" dirty="0"/>
              <a:t>Instagram - 288 </a:t>
            </a:r>
            <a:r>
              <a:rPr lang="ru-RU" dirty="0" err="1"/>
              <a:t>публікації</a:t>
            </a:r>
            <a:r>
              <a:rPr lang="ru-RU" dirty="0"/>
              <a:t>, на </a:t>
            </a:r>
            <a:r>
              <a:rPr lang="ru-RU" dirty="0" err="1"/>
              <a:t>каналі</a:t>
            </a:r>
            <a:r>
              <a:rPr lang="ru-RU" dirty="0"/>
              <a:t> НБ </a:t>
            </a:r>
            <a:r>
              <a:rPr lang="ru-RU" dirty="0" err="1"/>
              <a:t>відеохостингу</a:t>
            </a:r>
            <a:r>
              <a:rPr lang="ru-RU" dirty="0"/>
              <a:t> </a:t>
            </a:r>
            <a:r>
              <a:rPr lang="en-US" dirty="0"/>
              <a:t>YouTube – 53 </a:t>
            </a:r>
            <a:r>
              <a:rPr lang="ru-RU" dirty="0" err="1"/>
              <a:t>відеоролики</a:t>
            </a:r>
            <a:r>
              <a:rPr lang="ru-RU" dirty="0"/>
              <a:t>)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76B5E3-7FEF-48AE-9733-3C1F13C5461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944" t="8375" r="13796" b="25714"/>
          <a:stretch/>
        </p:blipFill>
        <p:spPr>
          <a:xfrm>
            <a:off x="199592" y="1479645"/>
            <a:ext cx="1729107" cy="8628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13C369-1377-40F1-950A-E98643134D6F}"/>
              </a:ext>
            </a:extLst>
          </p:cNvPr>
          <p:cNvSpPr txBox="1"/>
          <p:nvPr/>
        </p:nvSpPr>
        <p:spPr>
          <a:xfrm>
            <a:off x="545295" y="5527551"/>
            <a:ext cx="4663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563C1"/>
                </a:solidFill>
                <a:hlinkClick r:id="rId12"/>
              </a:rPr>
              <a:t>https://www.instagram.com/kalendarniikoshik/</a:t>
            </a:r>
            <a:endParaRPr lang="ru-U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9FDE72-90AE-4DF3-8A34-83EDD85A4684}"/>
              </a:ext>
            </a:extLst>
          </p:cNvPr>
          <p:cNvSpPr txBox="1"/>
          <p:nvPr/>
        </p:nvSpPr>
        <p:spPr>
          <a:xfrm>
            <a:off x="1975412" y="3371409"/>
            <a:ext cx="9769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563C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uk-UA" dirty="0">
                <a:solidFill>
                  <a:srgbClr val="0563C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ЕК</a:t>
            </a:r>
            <a:r>
              <a:rPr lang="en-US" dirty="0">
                <a:solidFill>
                  <a:srgbClr val="0563C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dirty="0">
                <a:solidFill>
                  <a:srgbClr val="C000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btu</a:t>
            </a:r>
            <a:r>
              <a:rPr lang="en-US" dirty="0">
                <a:solidFill>
                  <a:srgbClr val="0563C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.kharkiv.ua/</a:t>
            </a:r>
            <a:r>
              <a:rPr lang="ru-RU" dirty="0"/>
              <a:t> - </a:t>
            </a:r>
            <a:r>
              <a:rPr lang="uk-UA" dirty="0"/>
              <a:t>985 посилань за даними гугл аналітики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2044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5"/>
    </mc:Choice>
    <mc:Fallback xmlns="">
      <p:transition spd="slow" advTm="211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45E0FE-F6DF-4238-B1B2-71686D47C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518" t="9412" r="33955" b="10422"/>
          <a:stretch/>
        </p:blipFill>
        <p:spPr>
          <a:xfrm>
            <a:off x="1279438" y="506317"/>
            <a:ext cx="2699084" cy="3739987"/>
          </a:xfr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0C82D-F7B7-43A9-82C6-3CE31DA4960C}"/>
              </a:ext>
            </a:extLst>
          </p:cNvPr>
          <p:cNvSpPr txBox="1"/>
          <p:nvPr/>
        </p:nvSpPr>
        <p:spPr>
          <a:xfrm>
            <a:off x="4399789" y="365125"/>
            <a:ext cx="5398967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1000" b="1" i="0" dirty="0">
                <a:solidFill>
                  <a:srgbClr val="CD2653"/>
                </a:solidFill>
                <a:effectLst/>
              </a:rPr>
              <a:t>26 жовтня 2022 року</a:t>
            </a:r>
            <a:r>
              <a:rPr lang="uk-UA" sz="1000" b="1" i="0" dirty="0">
                <a:solidFill>
                  <a:srgbClr val="0D4F89"/>
                </a:solidFill>
                <a:effectLst/>
              </a:rPr>
              <a:t> на базі факультету переробних і харчових виробництв Державного біотехнологічного університету пройшла Всеукраїнська науково-практична конференція здобувачів вищої освіти і молодих вчених «Інноваційні технології розвитку харчових і переробних виробництв та ресторанного господарства: наукові пошуки молоді»</a:t>
            </a:r>
            <a:r>
              <a:rPr lang="uk-UA" sz="1000" b="0" i="0" dirty="0">
                <a:solidFill>
                  <a:srgbClr val="0D4F89"/>
                </a:solidFill>
                <a:effectLst/>
              </a:rPr>
              <a:t>.</a:t>
            </a:r>
            <a:endParaRPr lang="uk-UA" sz="1000" b="0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uk-UA" sz="1000" b="1" i="0" dirty="0">
                <a:solidFill>
                  <a:srgbClr val="333333"/>
                </a:solidFill>
                <a:effectLst/>
              </a:rPr>
              <a:t>Співорганізаторами даного заходу виступили:</a:t>
            </a:r>
            <a:r>
              <a:rPr lang="uk-UA" sz="1000" b="0" i="0" dirty="0">
                <a:solidFill>
                  <a:srgbClr val="333333"/>
                </a:solidFill>
                <a:effectLst/>
              </a:rPr>
              <a:t> Міністерство освіти і науки України, Державна наукова установа «Інститут модернізації та змісту освіти», Харківська обласна державна адміністрація, Департамент науки і освіти, Національний університет харчових технологій, Державний торговельно-економічний університет, Сумський національний аграрний університет, Полтавський університет економіки і торгівлі.</a:t>
            </a:r>
          </a:p>
          <a:p>
            <a:pPr algn="just"/>
            <a:r>
              <a:rPr lang="uk-UA" sz="1000" b="1" i="0" dirty="0">
                <a:solidFill>
                  <a:srgbClr val="333333"/>
                </a:solidFill>
                <a:effectLst/>
              </a:rPr>
              <a:t>Конференція проходила в онлайн-режимі з використанням платформи </a:t>
            </a:r>
            <a:r>
              <a:rPr lang="uk-UA" sz="1000" b="1" i="0" dirty="0" err="1">
                <a:solidFill>
                  <a:srgbClr val="333333"/>
                </a:solidFill>
                <a:effectLst/>
              </a:rPr>
              <a:t>Google</a:t>
            </a:r>
            <a:r>
              <a:rPr lang="uk-UA" sz="1000" b="1" i="0" dirty="0">
                <a:solidFill>
                  <a:srgbClr val="333333"/>
                </a:solidFill>
                <a:effectLst/>
              </a:rPr>
              <a:t> </a:t>
            </a:r>
            <a:r>
              <a:rPr lang="uk-UA" sz="1000" b="1" i="0" dirty="0" err="1">
                <a:solidFill>
                  <a:srgbClr val="333333"/>
                </a:solidFill>
                <a:effectLst/>
              </a:rPr>
              <a:t>Meet</a:t>
            </a:r>
            <a:r>
              <a:rPr lang="uk-UA" sz="1000" b="1" i="0" dirty="0">
                <a:solidFill>
                  <a:srgbClr val="333333"/>
                </a:solidFill>
                <a:effectLst/>
              </a:rPr>
              <a:t>.</a:t>
            </a:r>
            <a:endParaRPr lang="uk-UA" sz="1000" b="0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uk-UA" sz="1000" b="0" i="0" dirty="0">
                <a:solidFill>
                  <a:srgbClr val="333333"/>
                </a:solidFill>
                <a:effectLst/>
              </a:rPr>
              <a:t>До конференції долучились провідні науковці, викладачі, молоді вчені та здобувачі вищої освіти з різних регіонів України – Києва, Харкова, Полтави, Сум, Дніпра, Чернігова, Кривого Рогу, Луцька, Чернівців. Загалом у науково-практичній конференції взяли участь 120 молодих учених та здобувачів вищої освіти з 14 вишів та наукових установ.</a:t>
            </a:r>
          </a:p>
          <a:p>
            <a:pPr algn="just"/>
            <a:r>
              <a:rPr lang="uk-UA" sz="1000" b="0" i="0" dirty="0">
                <a:solidFill>
                  <a:srgbClr val="333333"/>
                </a:solidFill>
                <a:effectLst/>
              </a:rPr>
              <a:t>Пленарне засідання урочисто відкрив виконуючий обов’язки ректора ДБТУ, кандидат технічних наук </a:t>
            </a:r>
            <a:r>
              <a:rPr lang="uk-UA" sz="1000" b="1" i="0" dirty="0">
                <a:solidFill>
                  <a:srgbClr val="333333"/>
                </a:solidFill>
                <a:effectLst/>
              </a:rPr>
              <a:t>Андрій КУДРЯШОВ</a:t>
            </a:r>
            <a:r>
              <a:rPr lang="uk-UA" sz="1000" b="0" i="0" dirty="0">
                <a:solidFill>
                  <a:srgbClr val="333333"/>
                </a:solidFill>
                <a:effectLst/>
              </a:rPr>
              <a:t>, який привітав всіх учасників конференції і побажав плідної роботи. Зі словами привітання виступила голова Ради молодих вчених при Харківській обласній військовій адміністрації, доктор економічних наук, професор </a:t>
            </a:r>
            <a:r>
              <a:rPr lang="uk-UA" sz="1000" b="1" i="0" dirty="0">
                <a:solidFill>
                  <a:srgbClr val="333333"/>
                </a:solidFill>
                <a:effectLst/>
              </a:rPr>
              <a:t>Олександра МАНДИЧ</a:t>
            </a:r>
            <a:r>
              <a:rPr lang="uk-UA" sz="1000" b="0" i="0" dirty="0">
                <a:solidFill>
                  <a:srgbClr val="333333"/>
                </a:solidFill>
                <a:effectLst/>
              </a:rPr>
              <a:t>. До привітань приєднались проректор з наукової роботи ДБТУ, доктор технічних наук, професор </a:t>
            </a:r>
            <a:r>
              <a:rPr lang="uk-UA" sz="1000" b="1" i="0" dirty="0">
                <a:solidFill>
                  <a:srgbClr val="333333"/>
                </a:solidFill>
                <a:effectLst/>
              </a:rPr>
              <a:t>Валерій МИХАЙЛОВ</a:t>
            </a:r>
            <a:r>
              <a:rPr lang="uk-UA" sz="1000" b="0" i="0" dirty="0">
                <a:solidFill>
                  <a:srgbClr val="333333"/>
                </a:solidFill>
                <a:effectLst/>
              </a:rPr>
              <a:t>, декан факультету переробних і харчових виробництв ДБТУ, доктор технічних наук, професор </a:t>
            </a:r>
            <a:r>
              <a:rPr lang="uk-UA" sz="1000" b="1" i="0" dirty="0">
                <a:solidFill>
                  <a:srgbClr val="333333"/>
                </a:solidFill>
                <a:effectLst/>
              </a:rPr>
              <a:t>Марина ЯНЧЕВА</a:t>
            </a:r>
            <a:r>
              <a:rPr lang="uk-UA" sz="1000" b="0" i="0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uk-UA" sz="1000" b="0" i="0" dirty="0">
                <a:solidFill>
                  <a:srgbClr val="333333"/>
                </a:solidFill>
                <a:effectLst/>
              </a:rPr>
              <a:t>З науковими доповідями на пленарному засіданні виступили: завідувачка кафедри харчових технологій Дніпровського національного університету ім. Олеся Гончара, кандидат технічних наук, доцент </a:t>
            </a:r>
            <a:r>
              <a:rPr lang="uk-UA" sz="1000" b="1" i="0" dirty="0">
                <a:solidFill>
                  <a:srgbClr val="333333"/>
                </a:solidFill>
                <a:effectLst/>
              </a:rPr>
              <a:t>Наталія КОНДРАТЮК</a:t>
            </a:r>
            <a:r>
              <a:rPr lang="uk-UA" sz="1000" b="0" i="0" dirty="0">
                <a:solidFill>
                  <a:srgbClr val="333333"/>
                </a:solidFill>
                <a:effectLst/>
              </a:rPr>
              <a:t>; студентка групи 181-РІ-12м ДБТУ </a:t>
            </a:r>
            <a:r>
              <a:rPr lang="uk-UA" sz="1000" b="1" i="0" dirty="0">
                <a:solidFill>
                  <a:srgbClr val="333333"/>
                </a:solidFill>
                <a:effectLst/>
              </a:rPr>
              <a:t>Олена ГЛАДКОВА</a:t>
            </a:r>
            <a:r>
              <a:rPr lang="uk-UA" sz="1000" b="0" i="0" dirty="0">
                <a:solidFill>
                  <a:srgbClr val="333333"/>
                </a:solidFill>
                <a:effectLst/>
              </a:rPr>
              <a:t>, аспірант 4 року навчання ДБТУ </a:t>
            </a:r>
            <a:r>
              <a:rPr lang="uk-UA" sz="1000" b="1" i="0" dirty="0">
                <a:solidFill>
                  <a:srgbClr val="333333"/>
                </a:solidFill>
                <a:effectLst/>
              </a:rPr>
              <a:t>Максим ЛАБАЗОВ</a:t>
            </a:r>
            <a:r>
              <a:rPr lang="uk-UA" sz="1000" b="0" i="0" dirty="0">
                <a:solidFill>
                  <a:srgbClr val="333333"/>
                </a:solidFill>
                <a:effectLst/>
              </a:rPr>
              <a:t>, студент групи 181-22м-04 ДБТУ </a:t>
            </a:r>
            <a:r>
              <a:rPr lang="uk-UA" sz="1000" b="1" i="0" dirty="0">
                <a:solidFill>
                  <a:srgbClr val="333333"/>
                </a:solidFill>
                <a:effectLst/>
              </a:rPr>
              <a:t>Юрій АНТОНЕНКО</a:t>
            </a:r>
            <a:r>
              <a:rPr lang="uk-UA" sz="1000" b="0" i="0" dirty="0">
                <a:solidFill>
                  <a:srgbClr val="333333"/>
                </a:solidFill>
                <a:effectLst/>
              </a:rPr>
              <a:t>, студентка групи 181-21м-05 ДБТУ </a:t>
            </a:r>
            <a:r>
              <a:rPr lang="uk-UA" sz="1000" b="1" i="0" dirty="0">
                <a:solidFill>
                  <a:srgbClr val="333333"/>
                </a:solidFill>
                <a:effectLst/>
              </a:rPr>
              <a:t>Христина НАУМЕНКО</a:t>
            </a:r>
            <a:r>
              <a:rPr lang="uk-UA" sz="1000" b="0" i="0" dirty="0">
                <a:solidFill>
                  <a:srgbClr val="333333"/>
                </a:solidFill>
                <a:effectLst/>
              </a:rPr>
              <a:t>, студент групи 181-20б-03 ДБТУ </a:t>
            </a:r>
            <a:r>
              <a:rPr lang="uk-UA" sz="1000" b="1" i="0" dirty="0">
                <a:solidFill>
                  <a:srgbClr val="333333"/>
                </a:solidFill>
                <a:effectLst/>
              </a:rPr>
              <a:t>Дмитро СЛИВАР</a:t>
            </a:r>
            <a:r>
              <a:rPr lang="uk-UA" sz="1000" b="0" i="0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uk-UA" sz="1000" b="0" i="0" dirty="0">
                <a:solidFill>
                  <a:srgbClr val="333333"/>
                </a:solidFill>
                <a:effectLst/>
              </a:rPr>
              <a:t>Завершили пленарне засідання проректор з науково-педагогічної роботи ДБТУ, кандидат технічних наук, доцент </a:t>
            </a:r>
            <a:r>
              <a:rPr lang="uk-UA" sz="1000" b="1" i="0" dirty="0">
                <a:solidFill>
                  <a:srgbClr val="333333"/>
                </a:solidFill>
                <a:effectLst/>
              </a:rPr>
              <a:t>Максим СЕРІК</a:t>
            </a:r>
            <a:r>
              <a:rPr lang="uk-UA" sz="1000" b="0" i="0" dirty="0">
                <a:solidFill>
                  <a:srgbClr val="333333"/>
                </a:solidFill>
                <a:effectLst/>
              </a:rPr>
              <a:t> та проректор з наукової роботи ДБТУ, доктор технічних наук, професор </a:t>
            </a:r>
            <a:r>
              <a:rPr lang="uk-UA" sz="1000" b="1" i="0" dirty="0">
                <a:solidFill>
                  <a:srgbClr val="333333"/>
                </a:solidFill>
                <a:effectLst/>
              </a:rPr>
              <a:t>Валерій МИХАЙЛОВ</a:t>
            </a:r>
            <a:r>
              <a:rPr lang="uk-UA" sz="1000" b="0" i="0" dirty="0">
                <a:solidFill>
                  <a:srgbClr val="333333"/>
                </a:solidFill>
                <a:effectLst/>
              </a:rPr>
              <a:t>, які підвели підсумки та відмітили високий рівень підготовки доповідей й актуальність обраних тем досліджень, а також важливість проведення даного заходу для наукової молоді.</a:t>
            </a:r>
          </a:p>
          <a:p>
            <a:pPr algn="just"/>
            <a:r>
              <a:rPr lang="uk-UA" sz="1000" b="0" i="0" dirty="0">
                <a:solidFill>
                  <a:srgbClr val="333333"/>
                </a:solidFill>
                <a:effectLst/>
              </a:rPr>
              <a:t>Після пленарного засідання конференція продовжила свою роботу за такими секціями:</a:t>
            </a:r>
          </a:p>
          <a:p>
            <a:pPr algn="l">
              <a:buFont typeface="+mj-lt"/>
              <a:buAutoNum type="arabicPeriod"/>
            </a:pPr>
            <a:r>
              <a:rPr lang="uk-UA" sz="1000" b="0" i="0" dirty="0">
                <a:solidFill>
                  <a:srgbClr val="333333"/>
                </a:solidFill>
                <a:effectLst/>
              </a:rPr>
              <a:t>Інноваційні технології харчової продукції та системи менеджменту харчової безпечності в ресторанній індустрії.</a:t>
            </a:r>
          </a:p>
          <a:p>
            <a:pPr algn="l">
              <a:buFont typeface="+mj-lt"/>
              <a:buAutoNum type="arabicPeriod"/>
            </a:pPr>
            <a:r>
              <a:rPr lang="uk-UA" sz="1000" b="0" i="0" dirty="0">
                <a:solidFill>
                  <a:srgbClr val="333333"/>
                </a:solidFill>
                <a:effectLst/>
              </a:rPr>
              <a:t>Інноваційні технології хлібопродуктів, кондитерських, макаронних виробів і </a:t>
            </a:r>
            <a:r>
              <a:rPr lang="uk-UA" sz="1000" b="0" i="0" dirty="0" err="1">
                <a:solidFill>
                  <a:srgbClr val="333333"/>
                </a:solidFill>
                <a:effectLst/>
              </a:rPr>
              <a:t>харчоконцентратів</a:t>
            </a:r>
            <a:r>
              <a:rPr lang="uk-UA" sz="1000" b="0" i="0" dirty="0">
                <a:solidFill>
                  <a:srgbClr val="333333"/>
                </a:solidFill>
                <a:effectLst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uk-UA" sz="1000" b="0" i="0" dirty="0">
                <a:solidFill>
                  <a:srgbClr val="333333"/>
                </a:solidFill>
                <a:effectLst/>
              </a:rPr>
              <a:t>Актуальні проблеми та перспективні напрями в технології м’яса та м’ясопродуктів.</a:t>
            </a:r>
          </a:p>
          <a:p>
            <a:pPr algn="l">
              <a:buFont typeface="+mj-lt"/>
              <a:buAutoNum type="arabicPeriod"/>
            </a:pPr>
            <a:r>
              <a:rPr lang="uk-UA" sz="1000" b="0" i="0" dirty="0">
                <a:solidFill>
                  <a:srgbClr val="333333"/>
                </a:solidFill>
                <a:effectLst/>
              </a:rPr>
              <a:t>Харчові технології продуктів із плодів, овочів і молока та інновації в оздоровчому харчуванні.</a:t>
            </a:r>
          </a:p>
          <a:p>
            <a:pPr algn="l">
              <a:buFont typeface="+mj-lt"/>
              <a:buAutoNum type="arabicPeriod"/>
            </a:pPr>
            <a:r>
              <a:rPr lang="uk-UA" sz="1000" b="0" i="0" dirty="0">
                <a:solidFill>
                  <a:srgbClr val="333333"/>
                </a:solidFill>
                <a:effectLst/>
              </a:rPr>
              <a:t>Технології дієтичних продуктів та методи дослідження харчових систем.</a:t>
            </a:r>
          </a:p>
          <a:p>
            <a:pPr algn="just"/>
            <a:r>
              <a:rPr lang="uk-UA" sz="1000" b="0" i="0" dirty="0">
                <a:solidFill>
                  <a:srgbClr val="333333"/>
                </a:solidFill>
                <a:effectLst/>
              </a:rPr>
              <a:t>Після роботи секцій відбулося підбиття підсумків роботи конференції. Усі учасники конференції отримали іменні сертифікати, програму конференції і електронний збірник тез доповідей.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F4DE01-BFBA-421C-9FD4-55832457FA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81" t="18257" r="17963" b="12409"/>
          <a:stretch/>
        </p:blipFill>
        <p:spPr>
          <a:xfrm>
            <a:off x="220353" y="4481689"/>
            <a:ext cx="2524802" cy="22858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B3B2D1-9CC3-4BC9-AC30-93118517E9AA}"/>
              </a:ext>
            </a:extLst>
          </p:cNvPr>
          <p:cNvSpPr txBox="1"/>
          <p:nvPr/>
        </p:nvSpPr>
        <p:spPr>
          <a:xfrm>
            <a:off x="511618" y="869245"/>
            <a:ext cx="660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сайт</a:t>
            </a:r>
            <a:endParaRPr lang="ru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D14DDA-A1A1-4443-B937-B5E9706B1852}"/>
              </a:ext>
            </a:extLst>
          </p:cNvPr>
          <p:cNvSpPr txBox="1"/>
          <p:nvPr/>
        </p:nvSpPr>
        <p:spPr>
          <a:xfrm>
            <a:off x="2921362" y="4692636"/>
            <a:ext cx="123584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Facebook</a:t>
            </a:r>
            <a:r>
              <a:rPr lang="uk-UA" dirty="0"/>
              <a:t>:</a:t>
            </a:r>
          </a:p>
          <a:p>
            <a:endParaRPr lang="uk-UA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BA9B81-619E-4F82-84B3-DB5EC70F0FF4}"/>
              </a:ext>
            </a:extLst>
          </p:cNvPr>
          <p:cNvSpPr txBox="1"/>
          <p:nvPr/>
        </p:nvSpPr>
        <p:spPr>
          <a:xfrm>
            <a:off x="10261834" y="1173664"/>
            <a:ext cx="16546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0" i="0" u="sng" dirty="0" err="1">
                <a:solidFill>
                  <a:srgbClr val="1B5A9A"/>
                </a:solidFill>
                <a:effectLst/>
                <a:latin typeface="Raleway" pitchFamily="2" charset="-52"/>
                <a:hlinkClick r:id="rId5" tooltip="Перейти к Державний біотехнологічний університет."/>
              </a:rPr>
              <a:t>Державний</a:t>
            </a:r>
            <a:r>
              <a:rPr lang="ru-RU" sz="1050" b="0" i="0" u="sng" dirty="0">
                <a:solidFill>
                  <a:srgbClr val="1B5A9A"/>
                </a:solidFill>
                <a:effectLst/>
                <a:latin typeface="Raleway" pitchFamily="2" charset="-52"/>
                <a:hlinkClick r:id="rId5" tooltip="Перейти к Державний біотехнологічний університет."/>
              </a:rPr>
              <a:t> </a:t>
            </a:r>
            <a:r>
              <a:rPr lang="ru-RU" sz="1050" b="0" i="0" u="sng" dirty="0" err="1">
                <a:solidFill>
                  <a:srgbClr val="1B5A9A"/>
                </a:solidFill>
                <a:effectLst/>
                <a:latin typeface="Raleway" pitchFamily="2" charset="-52"/>
                <a:hlinkClick r:id="rId5" tooltip="Перейти к Державний біотехнологічний університет."/>
              </a:rPr>
              <a:t>біотехнологічний</a:t>
            </a:r>
            <a:r>
              <a:rPr lang="ru-RU" sz="1050" b="0" i="0" u="sng" dirty="0">
                <a:solidFill>
                  <a:srgbClr val="1B5A9A"/>
                </a:solidFill>
                <a:effectLst/>
                <a:latin typeface="Raleway" pitchFamily="2" charset="-52"/>
                <a:hlinkClick r:id="rId5" tooltip="Перейти к Державний біотехнологічний університет."/>
              </a:rPr>
              <a:t> </a:t>
            </a:r>
            <a:r>
              <a:rPr lang="ru-RU" sz="1050" b="0" i="0" u="sng" dirty="0" err="1">
                <a:solidFill>
                  <a:srgbClr val="1B5A9A"/>
                </a:solidFill>
                <a:effectLst/>
                <a:latin typeface="Raleway" pitchFamily="2" charset="-52"/>
                <a:hlinkClick r:id="rId5" tooltip="Перейти к Державний біотехнологічний університет."/>
              </a:rPr>
              <a:t>університет</a:t>
            </a:r>
            <a:r>
              <a:rPr lang="ru-RU" sz="1050" b="0" i="0" dirty="0">
                <a:solidFill>
                  <a:srgbClr val="333333"/>
                </a:solidFill>
                <a:effectLst/>
                <a:latin typeface="Raleway" pitchFamily="2" charset="-52"/>
              </a:rPr>
              <a:t> &gt; </a:t>
            </a:r>
            <a:r>
              <a:rPr lang="ru-RU" sz="1050" b="0" i="0" u="none" strike="noStrike" dirty="0">
                <a:solidFill>
                  <a:srgbClr val="1B5A9A"/>
                </a:solidFill>
                <a:effectLst/>
                <a:latin typeface="Raleway" pitchFamily="2" charset="-52"/>
                <a:hlinkClick r:id="rId6" tooltip="Перейти к Наука."/>
              </a:rPr>
              <a:t>Наука</a:t>
            </a:r>
            <a:r>
              <a:rPr lang="ru-RU" sz="1050" b="0" i="0" dirty="0">
                <a:solidFill>
                  <a:srgbClr val="333333"/>
                </a:solidFill>
                <a:effectLst/>
                <a:latin typeface="Raleway" pitchFamily="2" charset="-52"/>
              </a:rPr>
              <a:t> &gt; </a:t>
            </a:r>
            <a:r>
              <a:rPr lang="ru-RU" sz="1050" b="0" i="0" dirty="0" err="1">
                <a:solidFill>
                  <a:srgbClr val="333333"/>
                </a:solidFill>
                <a:effectLst/>
                <a:latin typeface="Raleway" pitchFamily="2" charset="-52"/>
              </a:rPr>
              <a:t>Конференції</a:t>
            </a:r>
            <a:endParaRPr lang="ru-UA" sz="10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32F4F8-A211-44E0-8278-08C965007844}"/>
              </a:ext>
            </a:extLst>
          </p:cNvPr>
          <p:cNvSpPr txBox="1"/>
          <p:nvPr/>
        </p:nvSpPr>
        <p:spPr>
          <a:xfrm>
            <a:off x="10261834" y="106906"/>
            <a:ext cx="221826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5" tooltip="Перейти к Державний біотехнологічний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Державний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  <a:hlinkClick r:id="rId5" tooltip="Перейти к Державний біотехнологічний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5" tooltip="Перейти к Державний біотехнологічний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біотехнологічний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  <a:hlinkClick r:id="rId5" tooltip="Перейти к Державний біотехнологічний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5" tooltip="Перейти к Державний біотехнологічний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університет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</a:rPr>
              <a:t> &gt; 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7" tooltip="Перейти к Факультети, інститути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Факультети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  <a:hlinkClick r:id="rId7" tooltip="Перейти к Факультети, інститути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7" tooltip="Перейти к Факультети, інститути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інститути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</a:rPr>
              <a:t> &gt; Факультет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</a:rPr>
              <a:t>переробних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</a:rPr>
              <a:t> і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</a:rPr>
              <a:t>харчових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</a:rPr>
              <a:t>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</a:rPr>
              <a:t>виробництв</a:t>
            </a:r>
            <a:endParaRPr lang="ru-UA" sz="1050" u="sng" dirty="0">
              <a:solidFill>
                <a:srgbClr val="1B5A9A"/>
              </a:solidFill>
              <a:latin typeface="Raleway" pitchFamily="2" charset="-52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1D13B118-F1FC-4AA5-A1FF-46C4F4B94C71}"/>
              </a:ext>
            </a:extLst>
          </p:cNvPr>
          <p:cNvCxnSpPr>
            <a:cxnSpLocks/>
          </p:cNvCxnSpPr>
          <p:nvPr/>
        </p:nvCxnSpPr>
        <p:spPr>
          <a:xfrm flipV="1">
            <a:off x="6445956" y="237067"/>
            <a:ext cx="3790189" cy="210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FE50F59-9F00-4DD9-8424-6AC388A2BACA}"/>
              </a:ext>
            </a:extLst>
          </p:cNvPr>
          <p:cNvCxnSpPr>
            <a:cxnSpLocks/>
          </p:cNvCxnSpPr>
          <p:nvPr/>
        </p:nvCxnSpPr>
        <p:spPr>
          <a:xfrm>
            <a:off x="9053689" y="903111"/>
            <a:ext cx="1208145" cy="455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1976F3A-7429-4EFC-A68D-237B681B395A}"/>
              </a:ext>
            </a:extLst>
          </p:cNvPr>
          <p:cNvSpPr txBox="1"/>
          <p:nvPr/>
        </p:nvSpPr>
        <p:spPr>
          <a:xfrm>
            <a:off x="10283914" y="2132210"/>
            <a:ext cx="149641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5" tooltip="Перейти к Державний біотехнологічний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Державний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  <a:hlinkClick r:id="rId5" tooltip="Перейти к Державний біотехнологічний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5" tooltip="Перейти к Державний біотехнологічний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біотехнологічний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  <a:hlinkClick r:id="rId5" tooltip="Перейти к Державний біотехнологічний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5" tooltip="Перейти к Державний біотехнологічний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університет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</a:rPr>
              <a:t> &gt; 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  <a:hlinkClick r:id="rId8" tooltip="Перейти к Про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8" tooltip="Перейти к Про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університет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</a:rPr>
              <a:t> &gt; 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</a:rPr>
              <a:t>Керівництво</a:t>
            </a:r>
            <a:endParaRPr lang="ru-UA" sz="1050" u="sng" dirty="0">
              <a:solidFill>
                <a:srgbClr val="1B5A9A"/>
              </a:solidFill>
              <a:latin typeface="Raleway" pitchFamily="2" charset="-52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98607A07-B2E4-4868-B819-3246BA980E72}"/>
              </a:ext>
            </a:extLst>
          </p:cNvPr>
          <p:cNvCxnSpPr>
            <a:cxnSpLocks/>
          </p:cNvCxnSpPr>
          <p:nvPr/>
        </p:nvCxnSpPr>
        <p:spPr>
          <a:xfrm flipV="1">
            <a:off x="5633156" y="2410178"/>
            <a:ext cx="4628678" cy="344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8CD2132-C80B-4830-B154-8254310FDFF4}"/>
              </a:ext>
            </a:extLst>
          </p:cNvPr>
          <p:cNvSpPr txBox="1"/>
          <p:nvPr/>
        </p:nvSpPr>
        <p:spPr>
          <a:xfrm>
            <a:off x="10283914" y="3530306"/>
            <a:ext cx="19080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5" tooltip="Перейти к Державний біотехнологічний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Державний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  <a:hlinkClick r:id="rId5" tooltip="Перейти к Державний біотехнологічний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5" tooltip="Перейти к Державний біотехнологічний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біотехнологічний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  <a:hlinkClick r:id="rId5" tooltip="Перейти к Державний біотехнологічний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5" tooltip="Перейти к Державний біотехнологічний університет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університет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</a:rPr>
              <a:t> &gt; 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7" tooltip="Перейти к Факультети, інститути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Факультети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  <a:hlinkClick r:id="rId7" tooltip="Перейти к Факультети, інститути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7" tooltip="Перейти к Факультети, інститути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інститути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</a:rPr>
              <a:t> &gt; 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  <a:hlinkClick r:id="rId9" tooltip="Перейти к Факультет переробних і харчових виробництв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Факультет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9" tooltip="Перейти к Факультет переробних і харчових виробництв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переробних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  <a:hlinkClick r:id="rId9" tooltip="Перейти к Факультет переробних і харчових виробництв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і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9" tooltip="Перейти к Факультет переробних і харчових виробництв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харчових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  <a:hlinkClick r:id="rId9" tooltip="Перейти к Факультет переробних і харчових виробництв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  <a:hlinkClick r:id="rId9" tooltip="Перейти к Факультет переробних і харчових виробництв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виробництв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</a:rPr>
              <a:t> &gt; Деканат факультету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</a:rPr>
              <a:t>переробних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</a:rPr>
              <a:t> і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</a:rPr>
              <a:t>харчових</a:t>
            </a:r>
            <a:r>
              <a:rPr lang="ru-RU" sz="1050" u="sng" dirty="0">
                <a:solidFill>
                  <a:srgbClr val="1B5A9A"/>
                </a:solidFill>
                <a:latin typeface="Raleway" pitchFamily="2" charset="-52"/>
              </a:rPr>
              <a:t> </a:t>
            </a:r>
            <a:r>
              <a:rPr lang="ru-RU" sz="1050" u="sng" dirty="0" err="1">
                <a:solidFill>
                  <a:srgbClr val="1B5A9A"/>
                </a:solidFill>
                <a:latin typeface="Raleway" pitchFamily="2" charset="-52"/>
              </a:rPr>
              <a:t>виробництв</a:t>
            </a:r>
            <a:endParaRPr lang="ru-UA" sz="1050" u="sng" dirty="0">
              <a:solidFill>
                <a:srgbClr val="1B5A9A"/>
              </a:solidFill>
              <a:latin typeface="Raleway" pitchFamily="2" charset="-52"/>
            </a:endParaRP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126BD6C9-71DE-443A-8A45-286E14914DD6}"/>
              </a:ext>
            </a:extLst>
          </p:cNvPr>
          <p:cNvCxnSpPr>
            <a:cxnSpLocks/>
          </p:cNvCxnSpPr>
          <p:nvPr/>
        </p:nvCxnSpPr>
        <p:spPr>
          <a:xfrm>
            <a:off x="7281973" y="3530306"/>
            <a:ext cx="3001941" cy="573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358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020180-BBB5-461B-96B0-CD6D4CEA9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05" t="10788" r="19382" b="6100"/>
          <a:stretch/>
        </p:blipFill>
        <p:spPr>
          <a:xfrm>
            <a:off x="437047" y="1748748"/>
            <a:ext cx="4114712" cy="3075723"/>
          </a:xfrm>
        </p:spPr>
      </p:pic>
      <p:pic>
        <p:nvPicPr>
          <p:cNvPr id="10" name="Picture 4" descr="Peringkat Website Universitas - Sayfudin,S.Kom.,M.Kom.,CSCU">
            <a:extLst>
              <a:ext uri="{FF2B5EF4-FFF2-40B4-BE49-F238E27FC236}">
                <a16:creationId xmlns:a16="http://schemas.microsoft.com/office/drawing/2014/main" id="{EA181D7F-BBD6-40B6-A3EB-25C048A52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7" y="244813"/>
            <a:ext cx="2031504" cy="10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EA62CC6B-51A7-4ACD-AFFC-9469DC56C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47" y="5307795"/>
            <a:ext cx="1331858" cy="585609"/>
          </a:xfrm>
        </p:spPr>
        <p:txBody>
          <a:bodyPr>
            <a:normAutofit fontScale="90000"/>
          </a:bodyPr>
          <a:lstStyle/>
          <a:p>
            <a:r>
              <a:rPr lang="uk-UA" sz="1200" dirty="0">
                <a:hlinkClick r:id="rId4"/>
              </a:rPr>
              <a:t>МЕТОДОЛОГІЯ</a:t>
            </a:r>
            <a:br>
              <a:rPr lang="uk-UA" sz="1200" dirty="0">
                <a:hlinkClick r:id="rId4"/>
              </a:rPr>
            </a:br>
            <a:r>
              <a:rPr lang="en-US" sz="1200" dirty="0">
                <a:hlinkClick r:id="rId4"/>
              </a:rPr>
              <a:t>https://webometrics.info/en/current_edition</a:t>
            </a:r>
            <a:endParaRPr lang="ru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0687EE-45B6-48C3-B58A-85040547F7C1}"/>
              </a:ext>
            </a:extLst>
          </p:cNvPr>
          <p:cNvSpPr txBox="1"/>
          <p:nvPr/>
        </p:nvSpPr>
        <p:spPr>
          <a:xfrm>
            <a:off x="4763911" y="2435472"/>
            <a:ext cx="7112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Openness/Transparency (</a:t>
            </a:r>
            <a:r>
              <a:rPr lang="ru-RU" b="1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відкритість</a:t>
            </a:r>
            <a:r>
              <a:rPr lang="ru-RU" b="1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/</a:t>
            </a:r>
            <a:r>
              <a:rPr lang="ru-RU" b="1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прозорість</a:t>
            </a:r>
            <a:r>
              <a:rPr lang="ru-RU" b="1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) 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–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сумарна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цитованість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210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найбільш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цитованих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в </a:t>
            </a:r>
            <a:r>
              <a:rPr lang="en-US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Google Scholar Citations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персональних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профілів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за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виключенням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20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лідерів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. Вага: 10%.</a:t>
            </a:r>
          </a:p>
          <a:p>
            <a:pPr algn="l"/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Профілі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тимчасово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вибираються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по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офіційному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домену ЗВО. У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виборці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не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має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бути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неперсональних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та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проблемних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профілів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. З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дублетних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профілів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обирається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найкращий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. В рейтингу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немає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часових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обмежень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, тому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цитованість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старих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робіт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автори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яких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мають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персональний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профіль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афілійований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із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ЗВО,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також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враховується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.</a:t>
            </a:r>
          </a:p>
          <a:p>
            <a:pPr algn="l"/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Фактори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впливу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:</a:t>
            </a:r>
          </a:p>
          <a:p>
            <a:pPr algn="l">
              <a:buFont typeface="+mj-lt"/>
              <a:buAutoNum type="arabicPeriod"/>
            </a:pP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наявність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серед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співробітників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університету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загальновизнаних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науковців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;</a:t>
            </a:r>
          </a:p>
          <a:p>
            <a:pPr algn="l">
              <a:buFont typeface="+mj-lt"/>
              <a:buAutoNum type="arabicPeriod"/>
            </a:pP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супроводження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науковцями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власних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відкритих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ru-RU" b="0" i="0" dirty="0" err="1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профілів</a:t>
            </a:r>
            <a:r>
              <a:rPr lang="ru-RU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 на </a:t>
            </a:r>
            <a:r>
              <a:rPr lang="en-US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Google Scholar;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37687-95E8-4569-B618-6EF9B174A38D}"/>
              </a:ext>
            </a:extLst>
          </p:cNvPr>
          <p:cNvSpPr txBox="1"/>
          <p:nvPr/>
        </p:nvSpPr>
        <p:spPr>
          <a:xfrm>
            <a:off x="5133878" y="937128"/>
            <a:ext cx="60872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TRANSPARENCY ((or OPENNESS) </a:t>
            </a:r>
            <a:r>
              <a:rPr lang="ru-RU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прозорість</a:t>
            </a:r>
            <a:r>
              <a:rPr lang="ru-RU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) – </a:t>
            </a:r>
            <a:r>
              <a:rPr lang="ru-RU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кількість</a:t>
            </a:r>
            <a:r>
              <a:rPr lang="ru-RU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цитат топ-</a:t>
            </a:r>
            <a:r>
              <a:rPr lang="ru-RU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авторів</a:t>
            </a:r>
            <a:r>
              <a:rPr lang="ru-RU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установи за </a:t>
            </a:r>
            <a:r>
              <a:rPr lang="ru-RU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показниками</a:t>
            </a:r>
            <a:r>
              <a:rPr lang="ru-RU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b="0" i="1" u="none" strike="noStrike" dirty="0">
                <a:solidFill>
                  <a:srgbClr val="003399"/>
                </a:solidFill>
                <a:effectLst/>
                <a:latin typeface="Verdana" panose="020B0604030504040204" pitchFamily="34" charset="0"/>
                <a:hlinkClick r:id="rId5"/>
              </a:rPr>
              <a:t>Google Scholar Profiles</a:t>
            </a:r>
            <a:r>
              <a:rPr lang="en-US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– </a:t>
            </a:r>
            <a:r>
              <a:rPr lang="en-US" b="1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10%</a:t>
            </a:r>
            <a:r>
              <a:rPr lang="en-US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;</a:t>
            </a:r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F77951-C7AA-4444-B5D8-02317AD4ED36}"/>
              </a:ext>
            </a:extLst>
          </p:cNvPr>
          <p:cNvSpPr txBox="1"/>
          <p:nvPr/>
        </p:nvSpPr>
        <p:spPr>
          <a:xfrm>
            <a:off x="3144543" y="273157"/>
            <a:ext cx="7937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0000CD"/>
                </a:solidFill>
                <a:latin typeface="Verdana" panose="020B0604030504040204" pitchFamily="34" charset="0"/>
              </a:rPr>
              <a:t>Webometrics Ranking of World Universities</a:t>
            </a:r>
            <a:endParaRPr lang="ru-UA" b="1" cap="all" dirty="0">
              <a:solidFill>
                <a:srgbClr val="0000CD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253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479986-61A7-403F-8D90-80F63ED9E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2" t="17761" r="4074" b="5302"/>
          <a:stretch/>
        </p:blipFill>
        <p:spPr>
          <a:xfrm>
            <a:off x="261920" y="2183226"/>
            <a:ext cx="5445617" cy="2491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E5A5FA-483D-4963-AEB1-9DD83DFB6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55" t="17268" r="33148" b="11422"/>
          <a:stretch/>
        </p:blipFill>
        <p:spPr>
          <a:xfrm>
            <a:off x="9871275" y="212979"/>
            <a:ext cx="1944904" cy="2491548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C6A156B8-CD38-494D-BAD9-5A66650BAADA}"/>
              </a:ext>
            </a:extLst>
          </p:cNvPr>
          <p:cNvCxnSpPr>
            <a:cxnSpLocks/>
          </p:cNvCxnSpPr>
          <p:nvPr/>
        </p:nvCxnSpPr>
        <p:spPr>
          <a:xfrm flipH="1" flipV="1">
            <a:off x="2889956" y="2387658"/>
            <a:ext cx="3594510" cy="2200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1FFDD54-AC0F-4F43-98F5-476301E4C864}"/>
              </a:ext>
            </a:extLst>
          </p:cNvPr>
          <p:cNvSpPr txBox="1">
            <a:spLocks/>
          </p:cNvSpPr>
          <p:nvPr/>
        </p:nvSpPr>
        <p:spPr>
          <a:xfrm>
            <a:off x="6484465" y="2414528"/>
            <a:ext cx="4064000" cy="2984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/>
              <a:t>Вказати всі варіанти ПІБ</a:t>
            </a:r>
          </a:p>
          <a:p>
            <a:endParaRPr lang="uk-UA" sz="2400" dirty="0"/>
          </a:p>
          <a:p>
            <a:r>
              <a:rPr lang="uk-UA" sz="2400" dirty="0"/>
              <a:t>Місце роботи вказати англійською: </a:t>
            </a:r>
            <a:r>
              <a:rPr lang="en-US" sz="2400" dirty="0">
                <a:solidFill>
                  <a:srgbClr val="323232"/>
                </a:solidFill>
                <a:latin typeface="Fedra Sans Alt Book 3"/>
              </a:rPr>
              <a:t>State Biotechnological University</a:t>
            </a:r>
            <a:r>
              <a:rPr lang="uk-UA" sz="2400" dirty="0">
                <a:solidFill>
                  <a:srgbClr val="323232"/>
                </a:solidFill>
                <a:latin typeface="Fedra Sans Alt Book 3"/>
              </a:rPr>
              <a:t> (</a:t>
            </a:r>
            <a:r>
              <a:rPr lang="en-US" sz="2400" dirty="0">
                <a:solidFill>
                  <a:srgbClr val="323232"/>
                </a:solidFill>
                <a:latin typeface="Fedra Sans Alt Book 3"/>
              </a:rPr>
              <a:t>SBTU)</a:t>
            </a:r>
            <a:r>
              <a:rPr lang="uk-UA" sz="2400" dirty="0"/>
              <a:t>/ДБТУ</a:t>
            </a:r>
            <a:endParaRPr lang="en-US" sz="2400" dirty="0"/>
          </a:p>
          <a:p>
            <a:endParaRPr lang="uk-UA" sz="2400" dirty="0"/>
          </a:p>
          <a:p>
            <a:r>
              <a:rPr lang="uk-UA" sz="2400" dirty="0"/>
              <a:t>Посилання на головну сторінку – сторінку науковця на сайті університету</a:t>
            </a:r>
            <a:r>
              <a:rPr lang="en-US" sz="2400" dirty="0"/>
              <a:t>(</a:t>
            </a:r>
            <a:r>
              <a:rPr lang="uk-UA" sz="2400" dirty="0"/>
              <a:t>або сторінку кафедри</a:t>
            </a:r>
            <a:r>
              <a:rPr lang="en-US" sz="2400" dirty="0"/>
              <a:t>)</a:t>
            </a:r>
            <a:endParaRPr lang="uk-UA" sz="2400" dirty="0"/>
          </a:p>
          <a:p>
            <a:endParaRPr lang="uk-UA" sz="2400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536A1F1-D213-4F54-8091-B6E9751F0844}"/>
              </a:ext>
            </a:extLst>
          </p:cNvPr>
          <p:cNvCxnSpPr>
            <a:cxnSpLocks/>
          </p:cNvCxnSpPr>
          <p:nvPr/>
        </p:nvCxnSpPr>
        <p:spPr>
          <a:xfrm flipH="1" flipV="1">
            <a:off x="2792855" y="2607734"/>
            <a:ext cx="3683079" cy="299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0BA2727B-B45E-4A61-82E1-4EED8CA0FE3A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251200" y="2742671"/>
            <a:ext cx="3233265" cy="11642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507A3CC-5901-46B2-A9BF-DBCCF1B5BFAA}"/>
              </a:ext>
            </a:extLst>
          </p:cNvPr>
          <p:cNvCxnSpPr>
            <a:cxnSpLocks/>
          </p:cNvCxnSpPr>
          <p:nvPr/>
        </p:nvCxnSpPr>
        <p:spPr>
          <a:xfrm flipV="1">
            <a:off x="1983486" y="2757400"/>
            <a:ext cx="809369" cy="26418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DB22A7F-FC00-4227-9105-29C861304902}"/>
              </a:ext>
            </a:extLst>
          </p:cNvPr>
          <p:cNvCxnSpPr>
            <a:cxnSpLocks/>
          </p:cNvCxnSpPr>
          <p:nvPr/>
        </p:nvCxnSpPr>
        <p:spPr>
          <a:xfrm flipH="1" flipV="1">
            <a:off x="3007586" y="3838469"/>
            <a:ext cx="3027686" cy="17129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F4A8499-1803-4A7D-9247-91E23756D715}"/>
              </a:ext>
            </a:extLst>
          </p:cNvPr>
          <p:cNvSpPr txBox="1"/>
          <p:nvPr/>
        </p:nvSpPr>
        <p:spPr>
          <a:xfrm>
            <a:off x="3144543" y="273157"/>
            <a:ext cx="7937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cap="all" dirty="0">
                <a:solidFill>
                  <a:srgbClr val="0000CD"/>
                </a:solidFill>
                <a:latin typeface="Verdana" panose="020B0604030504040204" pitchFamily="34" charset="0"/>
              </a:rPr>
              <a:t>РЕДАГУВАННЯ ПРОФІЛІВ </a:t>
            </a:r>
            <a:r>
              <a:rPr lang="en-US" b="1" cap="all" dirty="0">
                <a:solidFill>
                  <a:srgbClr val="0000CD"/>
                </a:solidFill>
                <a:latin typeface="Verdana" panose="020B0604030504040204" pitchFamily="34" charset="0"/>
              </a:rPr>
              <a:t>Google Scholar </a:t>
            </a:r>
            <a:r>
              <a:rPr lang="uk-UA" b="1" cap="all" dirty="0">
                <a:solidFill>
                  <a:srgbClr val="0000CD"/>
                </a:solidFill>
                <a:latin typeface="Verdana" panose="020B0604030504040204" pitchFamily="34" charset="0"/>
              </a:rPr>
              <a:t> </a:t>
            </a:r>
            <a:endParaRPr lang="ru-UA" b="1" cap="all" dirty="0">
              <a:solidFill>
                <a:srgbClr val="0000CD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A7ABD15E-5037-4F8F-A0D2-2ED54FB022D3}"/>
              </a:ext>
            </a:extLst>
          </p:cNvPr>
          <p:cNvSpPr txBox="1">
            <a:spLocks/>
          </p:cNvSpPr>
          <p:nvPr/>
        </p:nvSpPr>
        <p:spPr>
          <a:xfrm>
            <a:off x="306650" y="5109303"/>
            <a:ext cx="4064000" cy="130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2400" dirty="0"/>
          </a:p>
          <a:p>
            <a:r>
              <a:rPr lang="uk-UA" sz="2400" dirty="0"/>
              <a:t>Вказати </a:t>
            </a:r>
            <a:r>
              <a:rPr lang="ru-RU" sz="2400" dirty="0"/>
              <a:t>адресу электронной </a:t>
            </a:r>
            <a:r>
              <a:rPr lang="ru-RU" sz="2400" dirty="0" err="1"/>
              <a:t>пошти</a:t>
            </a:r>
            <a:r>
              <a:rPr lang="ru-RU" sz="2400" dirty="0"/>
              <a:t> в </a:t>
            </a:r>
            <a:r>
              <a:rPr lang="ru-RU" sz="2400" dirty="0" err="1"/>
              <a:t>домені</a:t>
            </a:r>
            <a:r>
              <a:rPr lang="ru-RU" sz="2400" dirty="0"/>
              <a:t> - </a:t>
            </a:r>
            <a:r>
              <a:rPr lang="en-US" sz="2400" dirty="0"/>
              <a:t>btu</a:t>
            </a:r>
            <a:r>
              <a:rPr lang="ru-RU" sz="2400" dirty="0"/>
              <a:t>.</a:t>
            </a:r>
            <a:r>
              <a:rPr lang="en-US" sz="2400" dirty="0" err="1"/>
              <a:t>kharkiv</a:t>
            </a:r>
            <a:r>
              <a:rPr lang="en-US" sz="2400" dirty="0"/>
              <a:t>.</a:t>
            </a:r>
            <a:r>
              <a:rPr lang="ru-RU" sz="2400" dirty="0" err="1"/>
              <a:t>ua</a:t>
            </a:r>
            <a:endParaRPr lang="ru-RU" sz="2400" dirty="0"/>
          </a:p>
          <a:p>
            <a:endParaRPr lang="uk-UA" sz="2400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01AA62EE-173F-4A8A-8E67-CE5A03DCD018}"/>
              </a:ext>
            </a:extLst>
          </p:cNvPr>
          <p:cNvSpPr txBox="1">
            <a:spLocks/>
          </p:cNvSpPr>
          <p:nvPr/>
        </p:nvSpPr>
        <p:spPr>
          <a:xfrm>
            <a:off x="4867832" y="5252088"/>
            <a:ext cx="4064000" cy="927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2400" dirty="0"/>
          </a:p>
          <a:p>
            <a:r>
              <a:rPr lang="uk-UA" sz="2400" dirty="0"/>
              <a:t>Додати всі наукові публікації</a:t>
            </a:r>
          </a:p>
        </p:txBody>
      </p:sp>
    </p:spTree>
    <p:extLst>
      <p:ext uri="{BB962C8B-B14F-4D97-AF65-F5344CB8AC3E}">
        <p14:creationId xmlns:p14="http://schemas.microsoft.com/office/powerpoint/2010/main" val="3679675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020180-BBB5-461B-96B0-CD6D4CEA9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05" t="10788" r="19382" b="6100"/>
          <a:stretch/>
        </p:blipFill>
        <p:spPr>
          <a:xfrm>
            <a:off x="437047" y="1748748"/>
            <a:ext cx="4114712" cy="307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Peringkat Website Universitas - Sayfudin,S.Kom.,M.Kom.,CSCU">
            <a:extLst>
              <a:ext uri="{FF2B5EF4-FFF2-40B4-BE49-F238E27FC236}">
                <a16:creationId xmlns:a16="http://schemas.microsoft.com/office/drawing/2014/main" id="{EA181D7F-BBD6-40B6-A3EB-25C048A52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7" y="244813"/>
            <a:ext cx="2031504" cy="10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D0B3149-5751-4466-AB83-4AB442709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158" y="887788"/>
            <a:ext cx="6818241" cy="1325563"/>
          </a:xfrm>
        </p:spPr>
        <p:txBody>
          <a:bodyPr>
            <a:normAutofit fontScale="90000"/>
          </a:bodyPr>
          <a:lstStyle/>
          <a:p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національний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сегментй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проекту </a:t>
            </a:r>
            <a:r>
              <a:rPr lang="en-US" sz="2000" b="1" dirty="0">
                <a:solidFill>
                  <a:srgbClr val="2C2C2C"/>
                </a:solidFill>
                <a:ea typeface="+mn-ea"/>
                <a:cs typeface="+mn-cs"/>
              </a:rPr>
              <a:t>Ranking of Google Scholar Profiles </a:t>
            </a:r>
            <a:r>
              <a:rPr lang="uk-UA" sz="2000" b="1" dirty="0">
                <a:solidFill>
                  <a:srgbClr val="2C2C2C"/>
                </a:solidFill>
                <a:ea typeface="+mn-ea"/>
                <a:cs typeface="+mn-cs"/>
              </a:rPr>
              <a:t> - 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Система «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Бібліометрика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української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науки» -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загальнодержавний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бібліометричний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та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наукометричний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сервіс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,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призначений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для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формування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в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суспільстві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цілісного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уявлення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про стан та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динаміку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процесів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,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що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мають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місце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в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науковому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середовищі</a:t>
            </a:r>
            <a:r>
              <a:rPr lang="ru-RU" sz="2000" b="1" dirty="0">
                <a:solidFill>
                  <a:srgbClr val="2C2C2C"/>
                </a:solidFill>
                <a:ea typeface="+mn-ea"/>
                <a:cs typeface="+mn-cs"/>
              </a:rPr>
              <a:t> </a:t>
            </a:r>
            <a:r>
              <a:rPr lang="ru-RU" sz="2000" b="1" dirty="0" err="1">
                <a:solidFill>
                  <a:srgbClr val="2C2C2C"/>
                </a:solidFill>
                <a:ea typeface="+mn-ea"/>
                <a:cs typeface="+mn-cs"/>
              </a:rPr>
              <a:t>України</a:t>
            </a:r>
            <a:endParaRPr lang="ru-UA" sz="2000" b="1" dirty="0">
              <a:solidFill>
                <a:srgbClr val="2C2C2C"/>
              </a:solidFill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2837CA-8871-4D51-A23E-663707049D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921" t="9911" b="11750"/>
          <a:stretch/>
        </p:blipFill>
        <p:spPr>
          <a:xfrm>
            <a:off x="5015735" y="2458650"/>
            <a:ext cx="4783021" cy="2287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37BC96-F7A8-43EB-B04C-BB201FAEEE27}"/>
              </a:ext>
            </a:extLst>
          </p:cNvPr>
          <p:cNvSpPr txBox="1"/>
          <p:nvPr/>
        </p:nvSpPr>
        <p:spPr>
          <a:xfrm>
            <a:off x="230238" y="5412858"/>
            <a:ext cx="1188323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/>
              <a:t>В рейтингах </a:t>
            </a:r>
            <a:r>
              <a:rPr lang="ru-RU" sz="1700" dirty="0" err="1"/>
              <a:t>Системи</a:t>
            </a:r>
            <a:r>
              <a:rPr lang="ru-RU" sz="1700" dirty="0"/>
              <a:t> «</a:t>
            </a:r>
            <a:r>
              <a:rPr lang="ru-RU" sz="1700" dirty="0" err="1"/>
              <a:t>Бібліометрика</a:t>
            </a:r>
            <a:r>
              <a:rPr lang="ru-RU" sz="1700" dirty="0"/>
              <a:t> </a:t>
            </a:r>
            <a:r>
              <a:rPr lang="ru-RU" sz="1700" dirty="0" err="1"/>
              <a:t>української</a:t>
            </a:r>
            <a:r>
              <a:rPr lang="ru-RU" sz="1700" dirty="0"/>
              <a:t> науки», яка є </a:t>
            </a:r>
            <a:r>
              <a:rPr lang="ru-RU" sz="1700" dirty="0" err="1"/>
              <a:t>національним</a:t>
            </a:r>
            <a:r>
              <a:rPr lang="ru-RU" sz="1700" dirty="0"/>
              <a:t> сегментом проекту </a:t>
            </a:r>
            <a:r>
              <a:rPr lang="en-US" sz="1700" dirty="0"/>
              <a:t>Ranking of Google Scholar Profiles (</a:t>
            </a:r>
            <a:r>
              <a:rPr lang="ru-RU" sz="1700" dirty="0" err="1"/>
              <a:t>належить</a:t>
            </a:r>
            <a:r>
              <a:rPr lang="ru-RU" sz="1700" dirty="0"/>
              <a:t> до "</a:t>
            </a:r>
            <a:r>
              <a:rPr lang="en-US" sz="1700" dirty="0"/>
              <a:t>Webometrics Ranking of World Universities") </a:t>
            </a:r>
            <a:r>
              <a:rPr lang="ru-RU" sz="1700" dirty="0"/>
              <a:t>ДБТУ </a:t>
            </a:r>
            <a:r>
              <a:rPr lang="ru-RU" sz="1700" dirty="0" err="1"/>
              <a:t>поки</a:t>
            </a:r>
            <a:r>
              <a:rPr lang="ru-RU" sz="1700" dirty="0"/>
              <a:t> </a:t>
            </a:r>
            <a:r>
              <a:rPr lang="ru-RU" sz="1700" dirty="0" err="1"/>
              <a:t>що</a:t>
            </a:r>
            <a:r>
              <a:rPr lang="ru-RU" sz="1700" dirty="0"/>
              <a:t> </a:t>
            </a:r>
            <a:r>
              <a:rPr lang="ru-RU" sz="1700" dirty="0" err="1"/>
              <a:t>жодним</a:t>
            </a:r>
            <a:r>
              <a:rPr lang="ru-RU" sz="1700" dirty="0"/>
              <a:t> чином не представлено через </a:t>
            </a:r>
            <a:r>
              <a:rPr lang="ru-RU" sz="1700" dirty="0" err="1"/>
              <a:t>відсутність</a:t>
            </a:r>
            <a:r>
              <a:rPr lang="ru-RU" sz="1700" dirty="0"/>
              <a:t> в </a:t>
            </a:r>
            <a:r>
              <a:rPr lang="ru-RU" sz="1700" dirty="0" err="1"/>
              <a:t>профілях</a:t>
            </a:r>
            <a:r>
              <a:rPr lang="ru-RU" sz="1700" dirty="0"/>
              <a:t> </a:t>
            </a:r>
            <a:r>
              <a:rPr lang="ru-RU" sz="1700" dirty="0" err="1"/>
              <a:t>науковців</a:t>
            </a:r>
            <a:r>
              <a:rPr lang="ru-RU" sz="1700" dirty="0"/>
              <a:t> </a:t>
            </a:r>
            <a:r>
              <a:rPr lang="en-US" sz="1700" dirty="0"/>
              <a:t>Google Scholar </a:t>
            </a:r>
            <a:r>
              <a:rPr lang="ru-RU" sz="1700" dirty="0" err="1"/>
              <a:t>інформації</a:t>
            </a:r>
            <a:r>
              <a:rPr lang="ru-RU" sz="1700" dirty="0"/>
              <a:t> про </a:t>
            </a:r>
            <a:r>
              <a:rPr lang="ru-RU" sz="1700" dirty="0" err="1"/>
              <a:t>назву</a:t>
            </a:r>
            <a:r>
              <a:rPr lang="ru-RU" sz="1700" dirty="0"/>
              <a:t> закладу і </a:t>
            </a:r>
            <a:r>
              <a:rPr lang="ru-RU" sz="1700" dirty="0" err="1"/>
              <a:t>підтверджену</a:t>
            </a:r>
            <a:r>
              <a:rPr lang="ru-RU" sz="1700" dirty="0"/>
              <a:t> е-адресу ДБТУ. </a:t>
            </a:r>
            <a:endParaRPr lang="ru-UA" sz="1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91CEE-ED24-4427-A930-6F6E991EA683}"/>
              </a:ext>
            </a:extLst>
          </p:cNvPr>
          <p:cNvSpPr txBox="1"/>
          <p:nvPr/>
        </p:nvSpPr>
        <p:spPr>
          <a:xfrm>
            <a:off x="3144543" y="273157"/>
            <a:ext cx="7937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0000CD"/>
                </a:solidFill>
                <a:latin typeface="Verdana" panose="020B0604030504040204" pitchFamily="34" charset="0"/>
              </a:rPr>
              <a:t>Webometrics Ranking of World Universities</a:t>
            </a:r>
            <a:endParaRPr lang="ru-UA" b="1" cap="all" dirty="0">
              <a:solidFill>
                <a:srgbClr val="0000CD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271DF6-F945-425E-A8FF-C224F9BA83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92" t="9348" r="22963" b="16198"/>
          <a:stretch/>
        </p:blipFill>
        <p:spPr>
          <a:xfrm>
            <a:off x="8466666" y="2879724"/>
            <a:ext cx="3127023" cy="240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425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B931F-1260-436D-A0D3-BF36AD58F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cap="all" dirty="0">
                <a:solidFill>
                  <a:srgbClr val="0000CD"/>
                </a:solidFill>
                <a:latin typeface="Verdana" panose="020B0604030504040204" pitchFamily="34" charset="0"/>
                <a:ea typeface="+mn-ea"/>
                <a:cs typeface="+mn-cs"/>
              </a:rPr>
              <a:t>ORCID</a:t>
            </a:r>
            <a:r>
              <a:rPr lang="uk-UA" sz="1800" b="1" cap="all" dirty="0">
                <a:solidFill>
                  <a:srgbClr val="0000CD"/>
                </a:solidFill>
                <a:latin typeface="Verdana" panose="020B0604030504040204" pitchFamily="34" charset="0"/>
                <a:ea typeface="+mn-ea"/>
                <a:cs typeface="+mn-cs"/>
              </a:rPr>
              <a:t> (</a:t>
            </a:r>
            <a:r>
              <a:rPr lang="en-US" sz="1800" b="1" cap="all" dirty="0">
                <a:solidFill>
                  <a:srgbClr val="0000CD"/>
                </a:solidFill>
                <a:latin typeface="Verdana" panose="020B0604030504040204" pitchFamily="34" charset="0"/>
                <a:ea typeface="+mn-ea"/>
                <a:cs typeface="+mn-cs"/>
              </a:rPr>
              <a:t>Open Researcher and Contributor ID</a:t>
            </a:r>
            <a:r>
              <a:rPr lang="uk-UA" sz="1800" b="1" cap="all" dirty="0">
                <a:solidFill>
                  <a:srgbClr val="0000CD"/>
                </a:solidFill>
                <a:latin typeface="Verdana" panose="020B0604030504040204" pitchFamily="34" charset="0"/>
                <a:ea typeface="+mn-ea"/>
                <a:cs typeface="+mn-cs"/>
              </a:rPr>
              <a:t>) – </a:t>
            </a:r>
            <a:br>
              <a:rPr lang="uk-UA" sz="1800" b="1" cap="all" dirty="0">
                <a:solidFill>
                  <a:srgbClr val="0000CD"/>
                </a:solidFill>
                <a:latin typeface="Verdana" panose="020B0604030504040204" pitchFamily="34" charset="0"/>
                <a:ea typeface="+mn-ea"/>
                <a:cs typeface="+mn-cs"/>
              </a:rPr>
            </a:br>
            <a:r>
              <a:rPr lang="uk-UA" sz="1800" b="1" cap="all" dirty="0">
                <a:solidFill>
                  <a:srgbClr val="0000CD"/>
                </a:solidFill>
                <a:latin typeface="Verdana" panose="020B0604030504040204" pitchFamily="34" charset="0"/>
                <a:ea typeface="+mn-ea"/>
                <a:cs typeface="+mn-cs"/>
              </a:rPr>
              <a:t>реєстр унікальних ідентифікаторів дослідників</a:t>
            </a:r>
            <a:r>
              <a:rPr lang="en-US" sz="1800" b="1" cap="all" dirty="0">
                <a:solidFill>
                  <a:srgbClr val="0000CD"/>
                </a:solidFill>
                <a:latin typeface="Verdana" panose="020B0604030504040204" pitchFamily="34" charset="0"/>
                <a:ea typeface="+mn-ea"/>
                <a:cs typeface="+mn-cs"/>
              </a:rPr>
              <a:t> </a:t>
            </a:r>
            <a:endParaRPr lang="ru-UA" sz="1800" b="1" cap="all" dirty="0">
              <a:solidFill>
                <a:srgbClr val="0000CD"/>
              </a:solidFill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72F73A-C328-484F-BAC4-989C55065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945" y="1647423"/>
            <a:ext cx="8554156" cy="4351338"/>
          </a:xfrm>
        </p:spPr>
        <p:txBody>
          <a:bodyPr>
            <a:normAutofit/>
          </a:bodyPr>
          <a:lstStyle/>
          <a:p>
            <a:r>
              <a:rPr lang="ru-RU" sz="1600" dirty="0"/>
              <a:t>27.09.2022 р. </a:t>
            </a:r>
            <a:r>
              <a:rPr lang="ru-RU" sz="1600" dirty="0" err="1"/>
              <a:t>Постановою</a:t>
            </a:r>
            <a:r>
              <a:rPr lang="ru-RU" sz="1600" dirty="0"/>
              <a:t> </a:t>
            </a:r>
            <a:r>
              <a:rPr lang="ru-RU" sz="1600" dirty="0" err="1"/>
              <a:t>Кабінету</a:t>
            </a:r>
            <a:r>
              <a:rPr lang="ru-RU" sz="1600" dirty="0"/>
              <a:t> </a:t>
            </a:r>
            <a:r>
              <a:rPr lang="ru-RU" sz="1600" dirty="0" err="1"/>
              <a:t>Міністрів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 </a:t>
            </a:r>
            <a:r>
              <a:rPr lang="ru-RU" sz="1600" dirty="0" err="1"/>
              <a:t>затверджено</a:t>
            </a:r>
            <a:r>
              <a:rPr lang="ru-RU" sz="1600" dirty="0"/>
              <a:t> </a:t>
            </a:r>
            <a:r>
              <a:rPr lang="ru-RU" sz="1600" dirty="0" err="1"/>
              <a:t>Положення</a:t>
            </a:r>
            <a:r>
              <a:rPr lang="ru-RU" sz="1600" dirty="0"/>
              <a:t> про </a:t>
            </a:r>
            <a:r>
              <a:rPr lang="ru-RU" sz="1600" dirty="0" err="1"/>
              <a:t>Національну</a:t>
            </a:r>
            <a:r>
              <a:rPr lang="ru-RU" sz="1600" dirty="0"/>
              <a:t> </a:t>
            </a:r>
            <a:r>
              <a:rPr lang="ru-RU" sz="1600" dirty="0" err="1"/>
              <a:t>електронну</a:t>
            </a:r>
            <a:r>
              <a:rPr lang="ru-RU" sz="1600" dirty="0"/>
              <a:t> </a:t>
            </a:r>
            <a:r>
              <a:rPr lang="ru-RU" sz="1600" dirty="0" err="1"/>
              <a:t>науково-інформаційну</a:t>
            </a:r>
            <a:r>
              <a:rPr lang="ru-RU" sz="1600" dirty="0"/>
              <a:t> систему «</a:t>
            </a:r>
            <a:r>
              <a:rPr lang="en-US" sz="1600" dirty="0"/>
              <a:t>URIS»,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вимагає</a:t>
            </a:r>
            <a:r>
              <a:rPr lang="ru-RU" sz="1600" dirty="0"/>
              <a:t> </a:t>
            </a:r>
            <a:r>
              <a:rPr lang="ru-RU" sz="1600" dirty="0" err="1"/>
              <a:t>виконання</a:t>
            </a:r>
            <a:r>
              <a:rPr lang="ru-RU" sz="1600" dirty="0"/>
              <a:t> низки </a:t>
            </a:r>
            <a:r>
              <a:rPr lang="ru-RU" sz="1600" dirty="0" err="1"/>
              <a:t>завдань</a:t>
            </a:r>
            <a:r>
              <a:rPr lang="ru-RU" sz="1600" dirty="0"/>
              <a:t> </a:t>
            </a:r>
            <a:r>
              <a:rPr lang="ru-RU" sz="1600" dirty="0" err="1"/>
              <a:t>щодо</a:t>
            </a:r>
            <a:r>
              <a:rPr lang="ru-RU" sz="1600" dirty="0"/>
              <a:t> </a:t>
            </a:r>
            <a:r>
              <a:rPr lang="ru-RU" sz="1600" dirty="0" err="1"/>
              <a:t>інтегрування</a:t>
            </a:r>
            <a:r>
              <a:rPr lang="ru-RU" sz="1600" dirty="0"/>
              <a:t> </a:t>
            </a:r>
            <a:r>
              <a:rPr lang="ru-RU" sz="1600" dirty="0" err="1"/>
              <a:t>інформаційних</a:t>
            </a:r>
            <a:r>
              <a:rPr lang="ru-RU" sz="1600" dirty="0"/>
              <a:t> </a:t>
            </a:r>
            <a:r>
              <a:rPr lang="ru-RU" sz="1600" dirty="0" err="1"/>
              <a:t>ресурсів</a:t>
            </a:r>
            <a:r>
              <a:rPr lang="ru-RU" sz="1600" dirty="0"/>
              <a:t> з </a:t>
            </a:r>
            <a:r>
              <a:rPr lang="ru-RU" sz="1600" dirty="0" err="1"/>
              <a:t>даними</a:t>
            </a:r>
            <a:r>
              <a:rPr lang="ru-RU" sz="1600" dirty="0"/>
              <a:t>, </a:t>
            </a:r>
            <a:r>
              <a:rPr lang="ru-RU" sz="1600" b="1" dirty="0" err="1"/>
              <a:t>представленими</a:t>
            </a:r>
            <a:r>
              <a:rPr lang="ru-RU" sz="1600" b="1" dirty="0"/>
              <a:t> в О</a:t>
            </a:r>
            <a:r>
              <a:rPr lang="en-US" sz="1600" b="1" dirty="0"/>
              <a:t>RCID. </a:t>
            </a:r>
            <a:endParaRPr lang="ru-UA" sz="16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729F98-7BB8-40E4-8F62-6FA8AC287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55" t="17268" r="33148" b="11422"/>
          <a:stretch/>
        </p:blipFill>
        <p:spPr>
          <a:xfrm>
            <a:off x="9576723" y="212979"/>
            <a:ext cx="2239456" cy="286888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082581C-8EA9-4F2F-B4C2-92E86B53ACBD}"/>
              </a:ext>
            </a:extLst>
          </p:cNvPr>
          <p:cNvSpPr/>
          <p:nvPr/>
        </p:nvSpPr>
        <p:spPr>
          <a:xfrm>
            <a:off x="9699172" y="1128889"/>
            <a:ext cx="1962250" cy="1648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Технологічна інструкція про порядок додавання наукових публікацій до реєстру ORCID шляхом конвертації записів із профілю </a:t>
            </a:r>
            <a:r>
              <a:rPr lang="uk-UA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uk-UA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</a:t>
            </a:r>
            <a:endParaRPr lang="uk-UA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ADDFE1-CFB1-4284-B63C-CD3EEA9DA5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11" t="9911" r="25244" b="15375"/>
          <a:stretch/>
        </p:blipFill>
        <p:spPr>
          <a:xfrm>
            <a:off x="936978" y="2777031"/>
            <a:ext cx="4854222" cy="3986843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B3F9A8E-6AB1-4E15-8843-E2BDFAEA56CB}"/>
              </a:ext>
            </a:extLst>
          </p:cNvPr>
          <p:cNvSpPr txBox="1">
            <a:spLocks/>
          </p:cNvSpPr>
          <p:nvPr/>
        </p:nvSpPr>
        <p:spPr>
          <a:xfrm>
            <a:off x="7060197" y="3519445"/>
            <a:ext cx="4064000" cy="2984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/>
              <a:t>Вказати ПІБ англійською</a:t>
            </a:r>
          </a:p>
          <a:p>
            <a:endParaRPr lang="uk-UA" sz="2400" dirty="0"/>
          </a:p>
          <a:p>
            <a:r>
              <a:rPr lang="uk-UA" sz="2400" dirty="0"/>
              <a:t>Вказати всі варіанти ПІБ</a:t>
            </a:r>
          </a:p>
          <a:p>
            <a:endParaRPr lang="uk-UA" sz="2400" dirty="0"/>
          </a:p>
          <a:p>
            <a:r>
              <a:rPr lang="uk-UA" sz="2400" dirty="0"/>
              <a:t>Вказати адресу корпоративної </a:t>
            </a:r>
            <a:r>
              <a:rPr lang="uk-UA" sz="2400" dirty="0">
                <a:hlinkClick r:id="rId4"/>
              </a:rPr>
              <a:t>пошти</a:t>
            </a:r>
            <a:r>
              <a:rPr lang="en-US" sz="1050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4"/>
              </a:rPr>
              <a:t>@btu.kharkov.ua</a:t>
            </a:r>
            <a:endParaRPr lang="uk-UA" sz="1050" b="1" i="0" dirty="0">
              <a:solidFill>
                <a:srgbClr val="000000"/>
              </a:solidFill>
              <a:effectLst/>
              <a:latin typeface="Noto Sans" panose="020B0502040504020204" pitchFamily="34" charset="0"/>
            </a:endParaRPr>
          </a:p>
          <a:p>
            <a:endParaRPr lang="uk-UA" sz="2400" dirty="0"/>
          </a:p>
          <a:p>
            <a:r>
              <a:rPr lang="uk-UA" sz="2400" dirty="0"/>
              <a:t>Місце роботи вказати англійською: </a:t>
            </a:r>
            <a:r>
              <a:rPr lang="en-US" sz="2400" dirty="0">
                <a:solidFill>
                  <a:srgbClr val="323232"/>
                </a:solidFill>
                <a:latin typeface="Fedra Sans Alt Book 3"/>
              </a:rPr>
              <a:t>State Biotechnological University</a:t>
            </a:r>
            <a:r>
              <a:rPr lang="uk-UA" sz="2400" dirty="0">
                <a:solidFill>
                  <a:srgbClr val="323232"/>
                </a:solidFill>
                <a:latin typeface="Fedra Sans Alt Book 3"/>
              </a:rPr>
              <a:t> (</a:t>
            </a:r>
            <a:r>
              <a:rPr lang="en-US" sz="2400" dirty="0">
                <a:solidFill>
                  <a:srgbClr val="323232"/>
                </a:solidFill>
                <a:latin typeface="Fedra Sans Alt Book 3"/>
              </a:rPr>
              <a:t>SBTU)</a:t>
            </a:r>
            <a:r>
              <a:rPr lang="uk-UA" sz="2400" dirty="0"/>
              <a:t>/ДБТУ</a:t>
            </a:r>
            <a:endParaRPr lang="en-US" sz="2400" dirty="0"/>
          </a:p>
          <a:p>
            <a:endParaRPr lang="uk-UA" sz="2400" dirty="0"/>
          </a:p>
          <a:p>
            <a:r>
              <a:rPr lang="uk-UA" sz="2400" b="1" dirty="0"/>
              <a:t>Веб-сайти</a:t>
            </a:r>
            <a:r>
              <a:rPr lang="uk-UA" sz="2400" dirty="0"/>
              <a:t> та посилання на соціальні мережі</a:t>
            </a:r>
          </a:p>
          <a:p>
            <a:endParaRPr lang="ru-RU" sz="2400" dirty="0"/>
          </a:p>
          <a:p>
            <a:r>
              <a:rPr lang="ru-RU" sz="2400" dirty="0" err="1"/>
              <a:t>Додати</a:t>
            </a:r>
            <a:r>
              <a:rPr lang="ru-RU" sz="2400" dirty="0"/>
              <a:t> </a:t>
            </a:r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наукові</a:t>
            </a:r>
            <a:r>
              <a:rPr lang="ru-RU" sz="2400" dirty="0"/>
              <a:t> </a:t>
            </a:r>
            <a:r>
              <a:rPr lang="ru-RU" sz="2400" dirty="0" err="1"/>
              <a:t>публікації</a:t>
            </a:r>
            <a:endParaRPr lang="uk-UA" sz="2400" dirty="0"/>
          </a:p>
          <a:p>
            <a:endParaRPr lang="uk-UA" sz="2400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A1FC0AFC-97ED-4226-8DB8-1179E8382ADC}"/>
              </a:ext>
            </a:extLst>
          </p:cNvPr>
          <p:cNvCxnSpPr>
            <a:cxnSpLocks/>
          </p:cNvCxnSpPr>
          <p:nvPr/>
        </p:nvCxnSpPr>
        <p:spPr>
          <a:xfrm flipH="1">
            <a:off x="3364089" y="3565623"/>
            <a:ext cx="3696108" cy="169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9A71C80-9F31-43DB-B800-A802A2D2721F}"/>
              </a:ext>
            </a:extLst>
          </p:cNvPr>
          <p:cNvCxnSpPr>
            <a:cxnSpLocks/>
          </p:cNvCxnSpPr>
          <p:nvPr/>
        </p:nvCxnSpPr>
        <p:spPr>
          <a:xfrm flipH="1">
            <a:off x="3465689" y="3891290"/>
            <a:ext cx="3594508" cy="36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2EE3B88E-BB82-4FA2-AB67-9D4E3566E8CD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3364089" y="4651967"/>
            <a:ext cx="3696108" cy="3598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75F65154-11EB-42FE-A54A-5CF4EE17D3B0}"/>
              </a:ext>
            </a:extLst>
          </p:cNvPr>
          <p:cNvCxnSpPr>
            <a:cxnSpLocks/>
          </p:cNvCxnSpPr>
          <p:nvPr/>
        </p:nvCxnSpPr>
        <p:spPr>
          <a:xfrm flipH="1" flipV="1">
            <a:off x="1975557" y="4770452"/>
            <a:ext cx="5084640" cy="8632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2D9D075-4C6A-4380-A59F-32F2123F6CD9}"/>
              </a:ext>
            </a:extLst>
          </p:cNvPr>
          <p:cNvCxnSpPr>
            <a:cxnSpLocks/>
          </p:cNvCxnSpPr>
          <p:nvPr/>
        </p:nvCxnSpPr>
        <p:spPr>
          <a:xfrm flipH="1" flipV="1">
            <a:off x="5712179" y="5960937"/>
            <a:ext cx="1348018" cy="2562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0778D486-DF64-4FEF-B206-5735E33DCD96}"/>
              </a:ext>
            </a:extLst>
          </p:cNvPr>
          <p:cNvCxnSpPr>
            <a:cxnSpLocks/>
          </p:cNvCxnSpPr>
          <p:nvPr/>
        </p:nvCxnSpPr>
        <p:spPr>
          <a:xfrm flipH="1" flipV="1">
            <a:off x="1975557" y="4218491"/>
            <a:ext cx="5084640" cy="2247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5C96296-9370-4522-AEA8-37C88D27809D}"/>
              </a:ext>
            </a:extLst>
          </p:cNvPr>
          <p:cNvSpPr txBox="1"/>
          <p:nvPr/>
        </p:nvSpPr>
        <p:spPr>
          <a:xfrm>
            <a:off x="9335911" y="2986551"/>
            <a:ext cx="29795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5"/>
              </a:rPr>
              <a:t>https://library.btu.kharkov.ua/posluhy/doslidnykam.html</a:t>
            </a:r>
            <a:r>
              <a:rPr lang="uk-UA" sz="900" dirty="0"/>
              <a:t> </a:t>
            </a:r>
            <a:endParaRPr lang="ru-UA" sz="900" dirty="0"/>
          </a:p>
        </p:txBody>
      </p:sp>
    </p:spTree>
    <p:extLst>
      <p:ext uri="{BB962C8B-B14F-4D97-AF65-F5344CB8AC3E}">
        <p14:creationId xmlns:p14="http://schemas.microsoft.com/office/powerpoint/2010/main" val="3736204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4E597-1F0B-4A78-AD34-77261459C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Завдання бібліотеки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8934D1-202F-4C8E-B436-7265730F5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здійснити</a:t>
            </a:r>
            <a:r>
              <a:rPr lang="ru-RU" dirty="0"/>
              <a:t> </a:t>
            </a:r>
            <a:r>
              <a:rPr lang="ru-RU" dirty="0" err="1"/>
              <a:t>моніторинг</a:t>
            </a:r>
            <a:r>
              <a:rPr lang="ru-RU" dirty="0"/>
              <a:t> </a:t>
            </a:r>
            <a:r>
              <a:rPr lang="ru-RU" dirty="0" err="1"/>
              <a:t>профілей</a:t>
            </a:r>
            <a:r>
              <a:rPr lang="ru-RU" dirty="0"/>
              <a:t> </a:t>
            </a:r>
            <a:r>
              <a:rPr lang="ru-RU" dirty="0" err="1"/>
              <a:t>науковців</a:t>
            </a:r>
            <a:r>
              <a:rPr lang="ru-RU" dirty="0"/>
              <a:t> </a:t>
            </a:r>
            <a:r>
              <a:rPr lang="en-US" dirty="0"/>
              <a:t>Google Scholar, Scopus AU-ID, </a:t>
            </a:r>
            <a:r>
              <a:rPr lang="en-US" dirty="0" err="1"/>
              <a:t>WoS</a:t>
            </a:r>
            <a:r>
              <a:rPr lang="en-US" dirty="0"/>
              <a:t>-ID </a:t>
            </a:r>
            <a:r>
              <a:rPr lang="ru-RU" dirty="0"/>
              <a:t>та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RCID;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ru-RU" dirty="0" err="1"/>
              <a:t>розробити</a:t>
            </a:r>
            <a:r>
              <a:rPr lang="ru-RU" dirty="0"/>
              <a:t> </a:t>
            </a:r>
            <a:r>
              <a:rPr lang="ru-RU" dirty="0" err="1"/>
              <a:t>технологічні</a:t>
            </a:r>
            <a:r>
              <a:rPr lang="ru-RU" dirty="0"/>
              <a:t> </a:t>
            </a:r>
            <a:r>
              <a:rPr lang="ru-RU" dirty="0" err="1"/>
              <a:t>інструкції</a:t>
            </a:r>
            <a:r>
              <a:rPr lang="ru-RU" dirty="0"/>
              <a:t>,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редагування</a:t>
            </a:r>
            <a:r>
              <a:rPr lang="ru-RU" dirty="0"/>
              <a:t> </a:t>
            </a:r>
            <a:r>
              <a:rPr lang="ru-RU" dirty="0" err="1"/>
              <a:t>профілів</a:t>
            </a:r>
            <a:r>
              <a:rPr lang="ru-RU" dirty="0"/>
              <a:t> </a:t>
            </a:r>
            <a:r>
              <a:rPr lang="en-US" dirty="0"/>
              <a:t>Google Scholar, </a:t>
            </a:r>
            <a:r>
              <a:rPr lang="ru-RU" dirty="0"/>
              <a:t>О</a:t>
            </a:r>
            <a:r>
              <a:rPr lang="en-US" dirty="0"/>
              <a:t>RCID;</a:t>
            </a:r>
          </a:p>
          <a:p>
            <a:pPr>
              <a:buFontTx/>
              <a:buChar char="-"/>
            </a:pPr>
            <a:r>
              <a:rPr lang="ru-RU" dirty="0"/>
              <a:t>провести </a:t>
            </a:r>
            <a:r>
              <a:rPr lang="ru-RU" dirty="0" err="1"/>
              <a:t>практичні</a:t>
            </a:r>
            <a:r>
              <a:rPr lang="ru-RU" dirty="0"/>
              <a:t> </a:t>
            </a:r>
            <a:r>
              <a:rPr lang="ru-RU" dirty="0" err="1"/>
              <a:t>семінари</a:t>
            </a:r>
            <a:r>
              <a:rPr lang="ru-RU" dirty="0"/>
              <a:t> та онлайн-</a:t>
            </a:r>
            <a:r>
              <a:rPr lang="ru-RU" dirty="0" err="1"/>
              <a:t>консультації</a:t>
            </a:r>
            <a:r>
              <a:rPr lang="ru-RU" dirty="0"/>
              <a:t> з </a:t>
            </a:r>
            <a:r>
              <a:rPr lang="ru-RU" dirty="0" err="1"/>
              <a:t>співробітниками</a:t>
            </a:r>
            <a:r>
              <a:rPr lang="ru-RU" dirty="0"/>
              <a:t> ДБТУ з метою</a:t>
            </a:r>
            <a:r>
              <a:rPr lang="en-US" dirty="0"/>
              <a:t> </a:t>
            </a:r>
            <a:r>
              <a:rPr lang="ru-RU" dirty="0" err="1"/>
              <a:t>упорядкування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в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профілях</a:t>
            </a:r>
            <a:r>
              <a:rPr lang="ru-RU" dirty="0"/>
              <a:t>;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проводити</a:t>
            </a:r>
            <a:r>
              <a:rPr lang="ru-RU" dirty="0"/>
              <a:t> </a:t>
            </a:r>
            <a:r>
              <a:rPr lang="ru-RU" dirty="0" err="1"/>
              <a:t>моніторинг</a:t>
            </a:r>
            <a:r>
              <a:rPr lang="ru-RU" dirty="0"/>
              <a:t> </a:t>
            </a:r>
            <a:r>
              <a:rPr lang="ru-RU" dirty="0" err="1"/>
              <a:t>публікацій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 в БД </a:t>
            </a:r>
            <a:r>
              <a:rPr lang="en-US" dirty="0" err="1"/>
              <a:t>WoS</a:t>
            </a:r>
            <a:r>
              <a:rPr lang="en-US" dirty="0"/>
              <a:t> </a:t>
            </a:r>
            <a:r>
              <a:rPr lang="ru-RU" dirty="0"/>
              <a:t>та </a:t>
            </a:r>
            <a:r>
              <a:rPr lang="en-US" dirty="0"/>
              <a:t>Scopus</a:t>
            </a:r>
            <a:r>
              <a:rPr lang="ru-RU" dirty="0"/>
              <a:t>,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цитувань</a:t>
            </a:r>
            <a:r>
              <a:rPr lang="ru-RU" dirty="0"/>
              <a:t> </a:t>
            </a:r>
          </a:p>
          <a:p>
            <a:pPr>
              <a:buFontTx/>
              <a:buChar char="-"/>
            </a:pPr>
            <a:r>
              <a:rPr lang="ru-RU" dirty="0" err="1"/>
              <a:t>Здійснювати</a:t>
            </a:r>
            <a:r>
              <a:rPr lang="ru-RU" dirty="0"/>
              <a:t> </a:t>
            </a:r>
            <a:r>
              <a:rPr lang="ru-RU" dirty="0" err="1"/>
              <a:t>корегування</a:t>
            </a:r>
            <a:r>
              <a:rPr lang="ru-RU" dirty="0"/>
              <a:t> </a:t>
            </a:r>
            <a:r>
              <a:rPr lang="ru-RU" dirty="0" err="1"/>
              <a:t>профілю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 в БД </a:t>
            </a:r>
            <a:r>
              <a:rPr lang="en-US" dirty="0" err="1"/>
              <a:t>WoS</a:t>
            </a:r>
            <a:r>
              <a:rPr lang="en-US" dirty="0"/>
              <a:t> </a:t>
            </a:r>
            <a:r>
              <a:rPr lang="ru-RU" dirty="0"/>
              <a:t>та </a:t>
            </a:r>
            <a:r>
              <a:rPr lang="en-US" dirty="0"/>
              <a:t>Scopus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36121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4D5483-6650-4A05-9274-7C882FF73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223" y="3829082"/>
            <a:ext cx="11891554" cy="208030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b="0" i="0" dirty="0">
                <a:solidFill>
                  <a:srgbClr val="2C2C2C"/>
                </a:solidFill>
                <a:effectLst/>
                <a:latin typeface="Exo2"/>
              </a:rPr>
              <a:t>У сучасному світі головними інструментами,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b="0" i="0" dirty="0">
                <a:solidFill>
                  <a:srgbClr val="2C2C2C"/>
                </a:solidFill>
                <a:effectLst/>
                <a:latin typeface="Exo2"/>
              </a:rPr>
              <a:t>які допомагають обирати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b="0" i="0" dirty="0">
                <a:solidFill>
                  <a:srgbClr val="2C2C2C"/>
                </a:solidFill>
                <a:effectLst/>
                <a:latin typeface="Exo2"/>
              </a:rPr>
              <a:t>університет "своєї мрії",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b="0" i="0" dirty="0">
                <a:solidFill>
                  <a:srgbClr val="2C2C2C"/>
                </a:solidFill>
                <a:effectLst/>
                <a:latin typeface="Exo2"/>
              </a:rPr>
              <a:t>є рейтинги закладів вищої освіти.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b="0" i="0" dirty="0">
                <a:solidFill>
                  <a:srgbClr val="2C2C2C"/>
                </a:solidFill>
                <a:effectLst/>
                <a:latin typeface="Exo2"/>
              </a:rPr>
              <a:t>Потрапляння до вагомих світових рейтингів певною мірою впливає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dirty="0">
                <a:solidFill>
                  <a:srgbClr val="2C2C2C"/>
                </a:solidFill>
                <a:latin typeface="Exo2"/>
              </a:rPr>
              <a:t>н</a:t>
            </a:r>
            <a:r>
              <a:rPr lang="uk-UA" b="0" i="0" dirty="0">
                <a:solidFill>
                  <a:srgbClr val="2C2C2C"/>
                </a:solidFill>
                <a:effectLst/>
                <a:latin typeface="Exo2"/>
              </a:rPr>
              <a:t>а місце університету у національних рейтингах, а значить - на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b="0" i="0" dirty="0">
                <a:solidFill>
                  <a:srgbClr val="2C2C2C"/>
                </a:solidFill>
                <a:effectLst/>
                <a:latin typeface="Exo2"/>
              </a:rPr>
              <a:t>статус університету, його престиж і конкурентоспроможність </a:t>
            </a:r>
            <a:endParaRPr lang="uk-UA" dirty="0"/>
          </a:p>
        </p:txBody>
      </p:sp>
      <p:pic>
        <p:nvPicPr>
          <p:cNvPr id="1036" name="Picture 12" descr="Високий рівень освіти — краща профілактика проти алкоголізму">
            <a:extLst>
              <a:ext uri="{FF2B5EF4-FFF2-40B4-BE49-F238E27FC236}">
                <a16:creationId xmlns:a16="http://schemas.microsoft.com/office/drawing/2014/main" id="{5C17D88F-B845-40F5-B028-3269A2657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70" y="550862"/>
            <a:ext cx="3247703" cy="243577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575817D-6043-46BD-985C-A365E10DD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8"/>
          <a:stretch/>
        </p:blipFill>
        <p:spPr bwMode="auto">
          <a:xfrm>
            <a:off x="2066474" y="625753"/>
            <a:ext cx="5095803" cy="258803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8E49F5-FB97-4356-8D6C-602744D266D7}"/>
              </a:ext>
            </a:extLst>
          </p:cNvPr>
          <p:cNvSpPr txBox="1"/>
          <p:nvPr/>
        </p:nvSpPr>
        <p:spPr>
          <a:xfrm rot="20267480">
            <a:off x="3636045" y="556198"/>
            <a:ext cx="581356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Рейтинги ЗВО –</a:t>
            </a:r>
            <a:endParaRPr lang="en-US" sz="900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r>
              <a:rPr lang="ru-RU" sz="9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рейтинги ДБТУ: </a:t>
            </a:r>
            <a:endParaRPr lang="en-US" sz="900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r>
              <a:rPr lang="uk-UA" sz="9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аналіз стану </a:t>
            </a:r>
          </a:p>
          <a:p>
            <a:r>
              <a:rPr lang="uk-UA" sz="9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та шляхи покращення </a:t>
            </a:r>
          </a:p>
          <a:p>
            <a:r>
              <a:rPr lang="uk-UA" sz="9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позицій</a:t>
            </a:r>
            <a:endParaRPr lang="uk-UA" sz="9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41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"/>
    </mc:Choice>
    <mc:Fallback xmlns="">
      <p:transition spd="slow" advTm="263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E2E0E4-48ED-427A-AADB-1FF1EF56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621" y="1242455"/>
            <a:ext cx="4833551" cy="1325563"/>
          </a:xfrm>
        </p:spPr>
        <p:txBody>
          <a:bodyPr/>
          <a:lstStyle/>
          <a:p>
            <a:r>
              <a:rPr lang="uk-UA" dirty="0"/>
              <a:t>Дякую за увагу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837181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1A24-2CE2-4705-98FE-700DF1EAD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6593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294572"/>
                </a:solidFill>
                <a:latin typeface="Roboto" panose="02000000000000000000" pitchFamily="2" charset="0"/>
                <a:ea typeface="Times New Roman" panose="02020603050405020304" pitchFamily="18" charset="0"/>
              </a:rPr>
              <a:t>МІЖНАРОДНІ І НАЦІОНАЛЬНІ РЕЙТИНГИ</a:t>
            </a:r>
            <a:endParaRPr lang="ru-UA" dirty="0"/>
          </a:p>
        </p:txBody>
      </p:sp>
      <p:pic>
        <p:nvPicPr>
          <p:cNvPr id="2052" name="Picture 4" descr="Peringkat Website Universitas - Sayfudin,S.Kom.,M.Kom.,CSCU">
            <a:extLst>
              <a:ext uri="{FF2B5EF4-FFF2-40B4-BE49-F238E27FC236}">
                <a16:creationId xmlns:a16="http://schemas.microsoft.com/office/drawing/2014/main" id="{BCFF3C92-46CC-4DC4-B891-57EC0CBD5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89" y="3239030"/>
            <a:ext cx="2573486" cy="133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ніпровський національний університет імені Олеся Гончара : ДНУ в рейтингах">
            <a:extLst>
              <a:ext uri="{FF2B5EF4-FFF2-40B4-BE49-F238E27FC236}">
                <a16:creationId xmlns:a16="http://schemas.microsoft.com/office/drawing/2014/main" id="{3631D572-CB47-432D-B7BC-EB18F903D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24" y="3239030"/>
            <a:ext cx="2589290" cy="133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Консолідований рейтинг вишів України 2022 року – Освіта.UA">
            <a:extLst>
              <a:ext uri="{FF2B5EF4-FFF2-40B4-BE49-F238E27FC236}">
                <a16:creationId xmlns:a16="http://schemas.microsoft.com/office/drawing/2014/main" id="{2C4E45EC-DE03-4E29-AEC1-6B6B8844B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5" b="6390"/>
          <a:stretch/>
        </p:blipFill>
        <p:spPr bwMode="auto">
          <a:xfrm>
            <a:off x="9100062" y="3253101"/>
            <a:ext cx="2556543" cy="131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Оранжевою стрілкою: картинки, стокові Оранжевою стрілкою фотографії,  зображення | Скачати з Depositphotos">
            <a:extLst>
              <a:ext uri="{FF2B5EF4-FFF2-40B4-BE49-F238E27FC236}">
                <a16:creationId xmlns:a16="http://schemas.microsoft.com/office/drawing/2014/main" id="{6E633CC2-E72C-487C-93AC-F97D793EA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49" y="3239030"/>
            <a:ext cx="2540473" cy="133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Литературный поиск. Часть 2: статьи и работа со Scopus (начало)">
            <a:extLst>
              <a:ext uri="{FF2B5EF4-FFF2-40B4-BE49-F238E27FC236}">
                <a16:creationId xmlns:a16="http://schemas.microsoft.com/office/drawing/2014/main" id="{52B1395F-109C-4994-A825-8AAB8259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22" y="3393098"/>
            <a:ext cx="1053517" cy="33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Elsevier — Вікіпедія">
            <a:extLst>
              <a:ext uri="{FF2B5EF4-FFF2-40B4-BE49-F238E27FC236}">
                <a16:creationId xmlns:a16="http://schemas.microsoft.com/office/drawing/2014/main" id="{F43A38E4-B8C6-470C-89BC-CE398C1D3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89" y="3948353"/>
            <a:ext cx="512603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2">
            <a:extLst>
              <a:ext uri="{FF2B5EF4-FFF2-40B4-BE49-F238E27FC236}">
                <a16:creationId xmlns:a16="http://schemas.microsoft.com/office/drawing/2014/main" id="{EDC08857-5C50-4C20-B835-070A20A9F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483" y="1304410"/>
            <a:ext cx="10515600" cy="760821"/>
          </a:xfrm>
        </p:spPr>
        <p:txBody>
          <a:bodyPr/>
          <a:lstStyle/>
          <a:p>
            <a:pPr marL="0" indent="0">
              <a:spcAft>
                <a:spcPts val="750"/>
              </a:spcAft>
              <a:buNone/>
            </a:pPr>
            <a:r>
              <a:rPr lang="uk-UA" sz="1800" dirty="0">
                <a:solidFill>
                  <a:srgbClr val="29457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відрізняються за масштабами охоплення та за показниками або критеріями ранжування. 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659806-D676-442B-B490-B0F623EA5BB1}"/>
              </a:ext>
            </a:extLst>
          </p:cNvPr>
          <p:cNvSpPr txBox="1"/>
          <p:nvPr/>
        </p:nvSpPr>
        <p:spPr>
          <a:xfrm>
            <a:off x="324729" y="5553531"/>
            <a:ext cx="32262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8C8282"/>
                </a:solidFill>
                <a:latin typeface="Arial" panose="020B0604020202020204" pitchFamily="34" charset="0"/>
              </a:rPr>
              <a:t> </a:t>
            </a:r>
            <a:endParaRPr lang="ru-UA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F5229D-E038-4A12-AD2C-470D88406699}"/>
              </a:ext>
            </a:extLst>
          </p:cNvPr>
          <p:cNvSpPr txBox="1"/>
          <p:nvPr/>
        </p:nvSpPr>
        <p:spPr>
          <a:xfrm>
            <a:off x="6196964" y="2068500"/>
            <a:ext cx="2478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800" b="1" cap="all" dirty="0">
                <a:solidFill>
                  <a:srgbClr val="0000CD"/>
                </a:solidFill>
                <a:latin typeface="Verdana" panose="020B0604030504040204" pitchFamily="34" charset="0"/>
              </a:rPr>
              <a:t>академічний рейтинг закладів вищої освіти України "Топ-200 Україна 2022".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C892EE-9308-420E-9E28-6D0528F75216}"/>
              </a:ext>
            </a:extLst>
          </p:cNvPr>
          <p:cNvSpPr txBox="1"/>
          <p:nvPr/>
        </p:nvSpPr>
        <p:spPr>
          <a:xfrm>
            <a:off x="8935926" y="2048930"/>
            <a:ext cx="24786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800" b="1" cap="all" dirty="0">
                <a:solidFill>
                  <a:srgbClr val="0000CD"/>
                </a:solidFill>
                <a:latin typeface="Verdana" panose="020B0604030504040204" pitchFamily="34" charset="0"/>
              </a:rPr>
              <a:t>консолідований рейтинг закладів вищої освіти України складає Інформаційний освітній ресурс «Освіта.ua» 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727731-90B6-48E6-B9C2-2A2228729B40}"/>
              </a:ext>
            </a:extLst>
          </p:cNvPr>
          <p:cNvSpPr txBox="1"/>
          <p:nvPr/>
        </p:nvSpPr>
        <p:spPr>
          <a:xfrm>
            <a:off x="6475364" y="5122145"/>
            <a:ext cx="20358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0" u="none" strike="noStrike" dirty="0">
                <a:solidFill>
                  <a:srgbClr val="003399"/>
                </a:solidFill>
                <a:effectLst/>
                <a:latin typeface="Verdana" panose="020B0604030504040204" pitchFamily="34" charset="0"/>
                <a:hlinkClick r:id="rId9"/>
              </a:rPr>
              <a:t>http://www.euroosvita.net/</a:t>
            </a:r>
            <a:endParaRPr lang="ru-UA" sz="1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483A37-CC44-4234-9357-6F5D5BACB173}"/>
              </a:ext>
            </a:extLst>
          </p:cNvPr>
          <p:cNvSpPr txBox="1"/>
          <p:nvPr/>
        </p:nvSpPr>
        <p:spPr>
          <a:xfrm>
            <a:off x="3551025" y="2148158"/>
            <a:ext cx="20315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cap="all" dirty="0">
                <a:solidFill>
                  <a:srgbClr val="0000CD"/>
                </a:solidFill>
                <a:latin typeface="Verdana" panose="020B0604030504040204" pitchFamily="34" charset="0"/>
              </a:rPr>
              <a:t>Webometrics Ranking of World Universities</a:t>
            </a:r>
            <a:endParaRPr lang="ru-UA" sz="800" b="1" cap="all" dirty="0">
              <a:solidFill>
                <a:srgbClr val="0000CD"/>
              </a:solidFill>
              <a:latin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E8CAA2-EEA5-4D57-B517-CAA02C256CB2}"/>
              </a:ext>
            </a:extLst>
          </p:cNvPr>
          <p:cNvSpPr txBox="1"/>
          <p:nvPr/>
        </p:nvSpPr>
        <p:spPr>
          <a:xfrm>
            <a:off x="939164" y="2179565"/>
            <a:ext cx="1997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1" i="0" cap="all" dirty="0">
                <a:solidFill>
                  <a:srgbClr val="0000CD"/>
                </a:solidFill>
                <a:effectLst/>
                <a:latin typeface="Verdana" panose="020B0604030504040204" pitchFamily="34" charset="0"/>
              </a:rPr>
              <a:t>РЕЙТИНГ УНІВЕРСИТЕТІВ УКРАЇНИ ЗА ПОКАЗНИКАМИ SCOPUS</a:t>
            </a:r>
            <a:endParaRPr lang="ru-UA" sz="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4EFAE-F9BF-4B89-8058-4A387FA2C81B}"/>
              </a:ext>
            </a:extLst>
          </p:cNvPr>
          <p:cNvSpPr txBox="1"/>
          <p:nvPr/>
        </p:nvSpPr>
        <p:spPr>
          <a:xfrm>
            <a:off x="314849" y="5094710"/>
            <a:ext cx="35447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3399"/>
                </a:solidFill>
                <a:latin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https://osvita.ua/vnz/rating/86513/</a:t>
            </a:r>
            <a:r>
              <a:rPr lang="uk-UA" sz="1000" dirty="0">
                <a:solidFill>
                  <a:srgbClr val="003399"/>
                </a:solidFill>
                <a:latin typeface="Verdana" panose="020B0604030504040204" pitchFamily="34" charset="0"/>
              </a:rPr>
              <a:t> </a:t>
            </a:r>
            <a:endParaRPr lang="ru-UA" sz="1000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A3A8DF-8664-43B6-9D9F-1CBB5117E789}"/>
              </a:ext>
            </a:extLst>
          </p:cNvPr>
          <p:cNvSpPr txBox="1"/>
          <p:nvPr/>
        </p:nvSpPr>
        <p:spPr>
          <a:xfrm>
            <a:off x="3551025" y="5106756"/>
            <a:ext cx="319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3399"/>
                </a:solidFill>
                <a:latin typeface="Verdana" panose="020B060403050404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https://webometrics.info/en</a:t>
            </a:r>
            <a:endParaRPr lang="uk-UA" sz="1000" dirty="0">
              <a:solidFill>
                <a:srgbClr val="003399"/>
              </a:solidFill>
              <a:latin typeface="Verdana" panose="020B0604030504040204" pitchFamily="34" charset="0"/>
            </a:endParaRPr>
          </a:p>
          <a:p>
            <a:endParaRPr lang="ru-UA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377003-5330-4CBD-927B-9CF8F8DB19F0}"/>
              </a:ext>
            </a:extLst>
          </p:cNvPr>
          <p:cNvSpPr txBox="1"/>
          <p:nvPr/>
        </p:nvSpPr>
        <p:spPr>
          <a:xfrm>
            <a:off x="9238155" y="5122146"/>
            <a:ext cx="25565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3399"/>
                </a:solidFill>
                <a:latin typeface="Verdana" panose="020B0604030504040204" pitchFamily="34" charset="0"/>
              </a:rPr>
              <a:t>https://osvita.ua/vnz/rating/51741/</a:t>
            </a:r>
            <a:endParaRPr lang="ru-UA" sz="1000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6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47"/>
    </mc:Choice>
    <mc:Fallback xmlns="">
      <p:transition spd="slow" advTm="3434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Дніпровський національний університет імені Олеся Гончара : ДНУ в рейтингах">
            <a:extLst>
              <a:ext uri="{FF2B5EF4-FFF2-40B4-BE49-F238E27FC236}">
                <a16:creationId xmlns:a16="http://schemas.microsoft.com/office/drawing/2014/main" id="{6C4B2041-DBB7-41CD-930E-217F57DA4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5" y="168961"/>
            <a:ext cx="2227236" cy="114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196787-7B81-4976-8A99-8FA7E98D0049}"/>
              </a:ext>
            </a:extLst>
          </p:cNvPr>
          <p:cNvSpPr txBox="1"/>
          <p:nvPr/>
        </p:nvSpPr>
        <p:spPr>
          <a:xfrm>
            <a:off x="0" y="5469568"/>
            <a:ext cx="45442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Центр </a:t>
            </a:r>
            <a:r>
              <a:rPr lang="ru-RU" sz="100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міжнародних</a:t>
            </a:r>
            <a:r>
              <a:rPr lang="ru-RU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00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проєктів</a:t>
            </a:r>
            <a:r>
              <a:rPr lang="ru-RU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"</a:t>
            </a:r>
            <a:r>
              <a:rPr lang="ru-RU" sz="100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Євроосвіта</a:t>
            </a:r>
            <a:r>
              <a:rPr lang="ru-RU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" (</a:t>
            </a:r>
            <a:r>
              <a:rPr lang="en-US" sz="1000" i="0" u="none" strike="noStrike" dirty="0">
                <a:solidFill>
                  <a:srgbClr val="003399"/>
                </a:solidFill>
                <a:effectLst/>
                <a:latin typeface="Verdana" panose="020B0604030504040204" pitchFamily="34" charset="0"/>
                <a:hlinkClick r:id="rId4"/>
              </a:rPr>
              <a:t>http://www.euroosvita.net/</a:t>
            </a:r>
            <a:r>
              <a:rPr lang="en-US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), </a:t>
            </a:r>
            <a:r>
              <a:rPr lang="ru-RU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 </a:t>
            </a:r>
            <a:r>
              <a:rPr lang="ru-RU" sz="100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партнерстві</a:t>
            </a:r>
            <a:r>
              <a:rPr lang="ru-RU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з </a:t>
            </a:r>
            <a:r>
              <a:rPr lang="ru-RU" sz="100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міжнародною</a:t>
            </a:r>
            <a:r>
              <a:rPr lang="ru-RU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00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групою</a:t>
            </a:r>
            <a:r>
              <a:rPr lang="ru-RU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00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експертів</a:t>
            </a:r>
            <a:r>
              <a:rPr lang="ru-RU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IREG Observatory on Academic Ranking and Excellence (</a:t>
            </a:r>
            <a:r>
              <a:rPr lang="en-US" sz="1000" i="0" u="none" strike="noStrike" dirty="0">
                <a:solidFill>
                  <a:srgbClr val="B22222"/>
                </a:solidFill>
                <a:effectLst/>
                <a:latin typeface="Verdana" panose="020B0604030504040204" pitchFamily="34" charset="0"/>
                <a:hlinkClick r:id="rId5"/>
              </a:rPr>
              <a:t>http://ireg-observatory.org/en/</a:t>
            </a:r>
            <a:r>
              <a:rPr lang="en-US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),</a:t>
            </a:r>
            <a:r>
              <a:rPr lang="uk-UA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враховує велику кількість показників, критеріїв, коефіцієнтів, у т. ч. -  місце в рейтингах </a:t>
            </a:r>
            <a:r>
              <a:rPr lang="en-US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Scopus </a:t>
            </a:r>
            <a:r>
              <a:rPr lang="uk-UA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та </a:t>
            </a:r>
            <a:r>
              <a:rPr lang="en-US" sz="100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Webometrics</a:t>
            </a:r>
            <a:endParaRPr lang="ru-UA" sz="10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9B9911-AA08-4C45-A9F6-8D8569B5C6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45" t="67726" r="39166" b="26902"/>
          <a:stretch/>
        </p:blipFill>
        <p:spPr>
          <a:xfrm>
            <a:off x="2532715" y="2981139"/>
            <a:ext cx="6058129" cy="380609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A55B4C76-509E-423C-B256-DDDB814DE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9820" y="200166"/>
            <a:ext cx="2919978" cy="2446782"/>
          </a:xfrm>
        </p:spPr>
        <p:txBody>
          <a:bodyPr>
            <a:normAutofit/>
          </a:bodyPr>
          <a:lstStyle/>
          <a:p>
            <a:r>
              <a:rPr lang="uk-UA" sz="2800" dirty="0"/>
              <a:t>2022 рік – серед 200 закладів вищої освіти України,  </a:t>
            </a:r>
            <a:br>
              <a:rPr lang="uk-UA" sz="2800" dirty="0"/>
            </a:br>
            <a:r>
              <a:rPr lang="uk-UA" sz="2800" dirty="0"/>
              <a:t>позиція ДБТУ – 125 місце</a:t>
            </a:r>
            <a:endParaRPr lang="ru-UA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C6C38A-36CE-4283-B921-E225F6444E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04" t="8869" r="12727" b="11900"/>
          <a:stretch/>
        </p:blipFill>
        <p:spPr>
          <a:xfrm>
            <a:off x="440187" y="2051684"/>
            <a:ext cx="5541818" cy="32667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9CD02A-A631-4B47-8008-8BE140A266CB}"/>
              </a:ext>
            </a:extLst>
          </p:cNvPr>
          <p:cNvSpPr txBox="1"/>
          <p:nvPr/>
        </p:nvSpPr>
        <p:spPr>
          <a:xfrm>
            <a:off x="2469955" y="14286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http://www.euroosvita.net/index.php/?category=1&amp;id=7420</a:t>
            </a:r>
            <a:r>
              <a:rPr lang="uk-UA" dirty="0"/>
              <a:t> </a:t>
            </a:r>
            <a:endParaRPr lang="ru-UA" dirty="0"/>
          </a:p>
        </p:txBody>
      </p:sp>
      <p:pic>
        <p:nvPicPr>
          <p:cNvPr id="20" name="Объект 4">
            <a:extLst>
              <a:ext uri="{FF2B5EF4-FFF2-40B4-BE49-F238E27FC236}">
                <a16:creationId xmlns:a16="http://schemas.microsoft.com/office/drawing/2014/main" id="{076D8C8A-E5F5-4253-B903-6874157463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0" t="16676" r="38477" b="64073"/>
          <a:stretch/>
        </p:blipFill>
        <p:spPr>
          <a:xfrm>
            <a:off x="4692396" y="2683530"/>
            <a:ext cx="7026372" cy="1490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DF076-C95B-4148-ACF3-484705C43ACE}"/>
              </a:ext>
            </a:extLst>
          </p:cNvPr>
          <p:cNvSpPr txBox="1"/>
          <p:nvPr/>
        </p:nvSpPr>
        <p:spPr>
          <a:xfrm>
            <a:off x="2923820" y="39838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cap="all" dirty="0">
                <a:solidFill>
                  <a:srgbClr val="0000CD"/>
                </a:solidFill>
                <a:latin typeface="Verdana" panose="020B0604030504040204" pitchFamily="34" charset="0"/>
              </a:rPr>
              <a:t>академічний рейтинг закладів вищої освіти України "Топ-200 Україна 2022".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671DB9-42D6-44A1-B915-D9DE1C8F41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613" t="49577" r="38287" b="46659"/>
          <a:stretch/>
        </p:blipFill>
        <p:spPr>
          <a:xfrm>
            <a:off x="4195303" y="4149475"/>
            <a:ext cx="7663243" cy="36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BF2814EC-9A31-45CA-A787-4FD3AA23C68C}"/>
              </a:ext>
            </a:extLst>
          </p:cNvPr>
          <p:cNvSpPr/>
          <p:nvPr/>
        </p:nvSpPr>
        <p:spPr>
          <a:xfrm>
            <a:off x="4438329" y="4149475"/>
            <a:ext cx="595404" cy="4178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E66719-B04C-4163-BF33-3B07E538A9F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46" t="65851" r="38988" b="25723"/>
          <a:stretch/>
        </p:blipFill>
        <p:spPr>
          <a:xfrm>
            <a:off x="4736031" y="4578501"/>
            <a:ext cx="6939101" cy="70444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D092E5F-D34E-4F36-9357-4E6F3861C53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565" t="56543" b="34389"/>
          <a:stretch/>
        </p:blipFill>
        <p:spPr>
          <a:xfrm>
            <a:off x="4195303" y="6333305"/>
            <a:ext cx="7848593" cy="413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2DD0DE6-0BF5-45CC-81BA-8144183EFB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565" t="54179" b="31390"/>
          <a:stretch/>
        </p:blipFill>
        <p:spPr>
          <a:xfrm>
            <a:off x="4195303" y="5570351"/>
            <a:ext cx="7848594" cy="658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3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"/>
    </mc:Choice>
    <mc:Fallback xmlns="">
      <p:transition spd="slow" advTm="181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D0F4C90-289A-4874-9274-829687A12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08" t="9473" r="39067" b="54348"/>
          <a:stretch/>
        </p:blipFill>
        <p:spPr>
          <a:xfrm>
            <a:off x="3939098" y="1532566"/>
            <a:ext cx="5201726" cy="2216968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01FDAC2-ED36-448C-A0FC-5C6FC20CFA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67263" y="510221"/>
            <a:ext cx="898759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cap="all" dirty="0">
                <a:solidFill>
                  <a:srgbClr val="0000CD"/>
                </a:solidFill>
                <a:latin typeface="Verdana" panose="020B0604030504040204" pitchFamily="34" charset="0"/>
                <a:ea typeface="+mn-ea"/>
                <a:cs typeface="+mn-cs"/>
              </a:rPr>
              <a:t>консолідований рейтинг закладів вищої освіти України</a:t>
            </a:r>
          </a:p>
        </p:txBody>
      </p:sp>
      <p:pic>
        <p:nvPicPr>
          <p:cNvPr id="7" name="Picture 12" descr="Консолідований рейтинг вишів України 2022 року – Освіта.UA">
            <a:extLst>
              <a:ext uri="{FF2B5EF4-FFF2-40B4-BE49-F238E27FC236}">
                <a16:creationId xmlns:a16="http://schemas.microsoft.com/office/drawing/2014/main" id="{902C4BE6-A957-40E1-8FF0-13C423688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5" b="6390"/>
          <a:stretch/>
        </p:blipFill>
        <p:spPr bwMode="auto">
          <a:xfrm>
            <a:off x="244820" y="368392"/>
            <a:ext cx="2305875" cy="126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CAC3F1-ED7C-47EF-94A1-29DA7FB7C824}"/>
              </a:ext>
            </a:extLst>
          </p:cNvPr>
          <p:cNvSpPr txBox="1"/>
          <p:nvPr/>
        </p:nvSpPr>
        <p:spPr>
          <a:xfrm>
            <a:off x="3780924" y="1061739"/>
            <a:ext cx="60939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200" b="1" cap="all" dirty="0">
                <a:solidFill>
                  <a:srgbClr val="0000CD"/>
                </a:solidFill>
                <a:latin typeface="Verdana" panose="020B0604030504040204" pitchFamily="34" charset="0"/>
              </a:rPr>
              <a:t>складає Інформаційний освітній ресурс «Освіта.ua» </a:t>
            </a:r>
            <a:endParaRPr lang="ru-UA" sz="12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89D59B-F623-434E-8602-EEB741B7DB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14" t="61091" r="40801" b="13697"/>
          <a:stretch/>
        </p:blipFill>
        <p:spPr>
          <a:xfrm>
            <a:off x="225024" y="1770879"/>
            <a:ext cx="3875823" cy="14164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22F51F-0C14-41C6-A7F1-644CF454C0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84" t="70913" r="41579" b="23828"/>
          <a:stretch/>
        </p:blipFill>
        <p:spPr>
          <a:xfrm>
            <a:off x="3939098" y="4396742"/>
            <a:ext cx="5194084" cy="406898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96154B02-8736-435E-BDA2-9417412BE262}"/>
              </a:ext>
            </a:extLst>
          </p:cNvPr>
          <p:cNvSpPr txBox="1">
            <a:spLocks/>
          </p:cNvSpPr>
          <p:nvPr/>
        </p:nvSpPr>
        <p:spPr>
          <a:xfrm>
            <a:off x="9272022" y="1985583"/>
            <a:ext cx="2919978" cy="2801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/>
              <a:t>2022 рік – серед представлених 250 закладів вищої освіти України,  </a:t>
            </a:r>
            <a:br>
              <a:rPr lang="uk-UA" sz="2800" dirty="0"/>
            </a:br>
            <a:r>
              <a:rPr lang="uk-UA" sz="2800" dirty="0"/>
              <a:t>позиція ДБТУ – 210 місце</a:t>
            </a:r>
            <a:endParaRPr lang="ru-UA" sz="28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618B1D-C9A1-4D77-A7C0-04BF3050DE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83" t="72410" r="41579" b="23581"/>
          <a:stretch/>
        </p:blipFill>
        <p:spPr>
          <a:xfrm>
            <a:off x="3780924" y="3834572"/>
            <a:ext cx="5359900" cy="44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B09749-A776-4BE5-B49A-7BA828858339}"/>
              </a:ext>
            </a:extLst>
          </p:cNvPr>
          <p:cNvSpPr txBox="1"/>
          <p:nvPr/>
        </p:nvSpPr>
        <p:spPr>
          <a:xfrm>
            <a:off x="593507" y="4900411"/>
            <a:ext cx="60980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</a:rPr>
              <a:t>У</a:t>
            </a: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загальнений рейтинг підсумовує рейтингові місця навчальних закладів за версією </a:t>
            </a:r>
          </a:p>
          <a:p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"Топ-200 Україна", "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Scopus</a:t>
            </a: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 та "Бал ЗНО на контракт".</a:t>
            </a:r>
            <a:endParaRPr lang="uk-UA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616ECF-4C30-4C5E-A002-D6C54B764D7C}"/>
              </a:ext>
            </a:extLst>
          </p:cNvPr>
          <p:cNvSpPr txBox="1"/>
          <p:nvPr/>
        </p:nvSpPr>
        <p:spPr>
          <a:xfrm>
            <a:off x="593507" y="4900411"/>
            <a:ext cx="609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https://osvita.ua/vnz/rating/51741/#google_vignette</a:t>
            </a:r>
            <a:endParaRPr lang="uk-UA" dirty="0"/>
          </a:p>
          <a:p>
            <a:endParaRPr lang="ru-UA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AE3F8CB3-21B0-47AE-8300-418B15FE38E5}"/>
              </a:ext>
            </a:extLst>
          </p:cNvPr>
          <p:cNvSpPr/>
          <p:nvPr/>
        </p:nvSpPr>
        <p:spPr>
          <a:xfrm>
            <a:off x="6096000" y="3758871"/>
            <a:ext cx="595404" cy="6414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6219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355A8-06E8-4D70-AD98-8D88D0DC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6272" y="1530642"/>
            <a:ext cx="2445728" cy="2801091"/>
          </a:xfrm>
        </p:spPr>
        <p:txBody>
          <a:bodyPr>
            <a:normAutofit/>
          </a:bodyPr>
          <a:lstStyle/>
          <a:p>
            <a:r>
              <a:rPr lang="uk-UA" sz="2800" dirty="0"/>
              <a:t>2022 рік – представлено 195 закладів вищої освіти України,  </a:t>
            </a:r>
            <a:br>
              <a:rPr lang="uk-UA" sz="2800" dirty="0"/>
            </a:br>
            <a:r>
              <a:rPr lang="uk-UA" sz="2800" dirty="0"/>
              <a:t>позиція ДБТУ відсутня</a:t>
            </a:r>
            <a:endParaRPr lang="ru-UA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0AE748-92DC-465C-9166-B708DDFC5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048" t="8623" r="13830" b="9191"/>
          <a:stretch/>
        </p:blipFill>
        <p:spPr>
          <a:xfrm>
            <a:off x="2059957" y="1837245"/>
            <a:ext cx="5071429" cy="3204723"/>
          </a:xfrm>
        </p:spPr>
      </p:pic>
      <p:pic>
        <p:nvPicPr>
          <p:cNvPr id="8" name="Picture 14" descr="Оранжевою стрілкою: картинки, стокові Оранжевою стрілкою фотографії,  зображення | Скачати з Depositphotos">
            <a:extLst>
              <a:ext uri="{FF2B5EF4-FFF2-40B4-BE49-F238E27FC236}">
                <a16:creationId xmlns:a16="http://schemas.microsoft.com/office/drawing/2014/main" id="{B747981C-36A7-4ECF-89E6-246CFD49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1" y="204574"/>
            <a:ext cx="1997426" cy="10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Литературный поиск. Часть 2: статьи и работа со Scopus (начало)">
            <a:extLst>
              <a:ext uri="{FF2B5EF4-FFF2-40B4-BE49-F238E27FC236}">
                <a16:creationId xmlns:a16="http://schemas.microsoft.com/office/drawing/2014/main" id="{6E2C6FA8-DF3A-4813-81AE-604E7A43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86" y="318786"/>
            <a:ext cx="1053517" cy="33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Elsevier — Вікіпедія">
            <a:extLst>
              <a:ext uri="{FF2B5EF4-FFF2-40B4-BE49-F238E27FC236}">
                <a16:creationId xmlns:a16="http://schemas.microsoft.com/office/drawing/2014/main" id="{084A35CC-A6CE-4D94-9F23-85B43B402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54" y="689808"/>
            <a:ext cx="512603" cy="56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A00F6A-8A2F-4077-9279-41B720576C84}"/>
              </a:ext>
            </a:extLst>
          </p:cNvPr>
          <p:cNvSpPr txBox="1"/>
          <p:nvPr/>
        </p:nvSpPr>
        <p:spPr>
          <a:xfrm>
            <a:off x="2786626" y="1052998"/>
            <a:ext cx="3618090" cy="37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https://osvita.ua/vnz/rating/86513/</a:t>
            </a:r>
            <a:endParaRPr lang="ru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0AAEFC-EFAF-4479-9C8B-512926566512}"/>
              </a:ext>
            </a:extLst>
          </p:cNvPr>
          <p:cNvSpPr txBox="1"/>
          <p:nvPr/>
        </p:nvSpPr>
        <p:spPr>
          <a:xfrm>
            <a:off x="311442" y="5289440"/>
            <a:ext cx="48137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Результати рейтингу ґрунтуються на показниках </a:t>
            </a:r>
            <a:r>
              <a:rPr lang="uk-UA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цитованості</a:t>
            </a:r>
            <a:r>
              <a:rPr lang="uk-UA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наукових </a:t>
            </a:r>
            <a:r>
              <a:rPr lang="uk-UA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статей,</a:t>
            </a:r>
            <a:r>
              <a:rPr lang="uk-UA" sz="1400" b="0" i="0" dirty="0" err="1">
                <a:effectLst/>
                <a:latin typeface="Arial" panose="020B0604020202020204" pitchFamily="34" charset="0"/>
              </a:rPr>
              <a:t>опублікованих</a:t>
            </a:r>
            <a:r>
              <a:rPr lang="uk-UA" sz="1400" b="0" i="0" dirty="0">
                <a:effectLst/>
                <a:latin typeface="Arial" panose="020B0604020202020204" pitchFamily="34" charset="0"/>
              </a:rPr>
              <a:t> </a:t>
            </a:r>
            <a:r>
              <a:rPr lang="uk-UA" sz="1400" b="0" i="0" u="none" strike="noStrike" dirty="0">
                <a:effectLst/>
                <a:latin typeface="Arial" panose="020B0604020202020204" pitchFamily="34" charset="0"/>
              </a:rPr>
              <a:t>науковцями українських ЗВО в БД </a:t>
            </a:r>
            <a:r>
              <a:rPr lang="uk-UA" sz="1400" b="0" i="0" u="none" strike="noStrike" dirty="0" err="1">
                <a:effectLst/>
                <a:latin typeface="Arial" panose="020B0604020202020204" pitchFamily="34" charset="0"/>
              </a:rPr>
              <a:t>Scopus</a:t>
            </a:r>
            <a:r>
              <a:rPr lang="uk-UA" sz="1400" b="0" i="0" u="none" strike="noStrike" dirty="0"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6EF460-26F0-49E9-B6C2-DA65795B08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29" t="9689" r="39259" b="4328"/>
          <a:stretch/>
        </p:blipFill>
        <p:spPr>
          <a:xfrm>
            <a:off x="5338647" y="2688142"/>
            <a:ext cx="3977515" cy="4169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5DCC76-1C18-4313-8012-6764EF76D1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537" t="48962" r="39411" b="44187"/>
          <a:stretch/>
        </p:blipFill>
        <p:spPr>
          <a:xfrm>
            <a:off x="5338647" y="6443019"/>
            <a:ext cx="3977515" cy="29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7ED297-5325-42CB-9489-ECD3A2923BF0}"/>
              </a:ext>
            </a:extLst>
          </p:cNvPr>
          <p:cNvSpPr txBox="1"/>
          <p:nvPr/>
        </p:nvSpPr>
        <p:spPr>
          <a:xfrm>
            <a:off x="2718299" y="436194"/>
            <a:ext cx="8672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cap="all" dirty="0">
                <a:solidFill>
                  <a:srgbClr val="0000CD"/>
                </a:solidFill>
                <a:effectLst/>
                <a:latin typeface="Verdana" panose="020B0604030504040204" pitchFamily="34" charset="0"/>
              </a:rPr>
              <a:t>РЕЙТИНГ УНІВЕРСИТЕТІВ УКРАЇНИ ЗА ПОКАЗНИКАМИ SCOPUS</a:t>
            </a:r>
            <a:endParaRPr lang="ru-UA" sz="1800" dirty="0"/>
          </a:p>
        </p:txBody>
      </p:sp>
    </p:spTree>
    <p:extLst>
      <p:ext uri="{BB962C8B-B14F-4D97-AF65-F5344CB8AC3E}">
        <p14:creationId xmlns:p14="http://schemas.microsoft.com/office/powerpoint/2010/main" val="411944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9"/>
    </mc:Choice>
    <mc:Fallback xmlns="">
      <p:transition spd="slow" advTm="1063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0AE748-92DC-465C-9166-B708DDFC5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048" t="8623" r="13830" b="9191"/>
          <a:stretch/>
        </p:blipFill>
        <p:spPr>
          <a:xfrm>
            <a:off x="407670" y="1562824"/>
            <a:ext cx="4178019" cy="2640162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A76AC9-414A-43EB-968F-24C75B258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29" t="9692" r="39259" b="77960"/>
          <a:stretch/>
        </p:blipFill>
        <p:spPr>
          <a:xfrm>
            <a:off x="3039178" y="2293006"/>
            <a:ext cx="3872089" cy="738663"/>
          </a:xfrm>
          <a:prstGeom prst="rect">
            <a:avLst/>
          </a:prstGeom>
        </p:spPr>
      </p:pic>
      <p:pic>
        <p:nvPicPr>
          <p:cNvPr id="8" name="Picture 14" descr="Оранжевою стрілкою: картинки, стокові Оранжевою стрілкою фотографії,  зображення | Скачати з Depositphotos">
            <a:extLst>
              <a:ext uri="{FF2B5EF4-FFF2-40B4-BE49-F238E27FC236}">
                <a16:creationId xmlns:a16="http://schemas.microsoft.com/office/drawing/2014/main" id="{B747981C-36A7-4ECF-89E6-246CFD49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5" y="194756"/>
            <a:ext cx="1997426" cy="10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Литературный поиск. Часть 2: статьи и работа со Scopus (начало)">
            <a:extLst>
              <a:ext uri="{FF2B5EF4-FFF2-40B4-BE49-F238E27FC236}">
                <a16:creationId xmlns:a16="http://schemas.microsoft.com/office/drawing/2014/main" id="{6E2C6FA8-DF3A-4813-81AE-604E7A43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91" y="371161"/>
            <a:ext cx="1053517" cy="33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Elsevier — Вікіпедія">
            <a:extLst>
              <a:ext uri="{FF2B5EF4-FFF2-40B4-BE49-F238E27FC236}">
                <a16:creationId xmlns:a16="http://schemas.microsoft.com/office/drawing/2014/main" id="{084A35CC-A6CE-4D94-9F23-85B43B402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13" y="632559"/>
            <a:ext cx="512603" cy="56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A00F6A-8A2F-4077-9279-41B720576C84}"/>
              </a:ext>
            </a:extLst>
          </p:cNvPr>
          <p:cNvSpPr txBox="1"/>
          <p:nvPr/>
        </p:nvSpPr>
        <p:spPr>
          <a:xfrm>
            <a:off x="407670" y="1277105"/>
            <a:ext cx="3618090" cy="37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https://osvita.ua/vnz/rating/86513/</a:t>
            </a:r>
            <a:endParaRPr kumimoji="0" lang="ru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916BF96-85AC-425D-A566-DE21465DCD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908" t="45759" r="39352" b="45736"/>
          <a:stretch/>
        </p:blipFill>
        <p:spPr>
          <a:xfrm>
            <a:off x="3039178" y="3031669"/>
            <a:ext cx="3872089" cy="40476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5FB511-0E1A-4012-BCFF-B90EC0CFFF3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908" t="47077" r="39444" b="45793"/>
          <a:stretch/>
        </p:blipFill>
        <p:spPr>
          <a:xfrm>
            <a:off x="3039174" y="3793841"/>
            <a:ext cx="3872089" cy="3448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19D975-ECCF-4068-AA56-84E4DE101D9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815" t="47571" r="39352" b="45287"/>
          <a:stretch/>
        </p:blipFill>
        <p:spPr>
          <a:xfrm>
            <a:off x="3039178" y="3444092"/>
            <a:ext cx="3872089" cy="344875"/>
          </a:xfrm>
          <a:prstGeom prst="rect">
            <a:avLst/>
          </a:prstGeom>
        </p:spPr>
      </p:pic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515336BB-A22B-4BEB-92C1-83F71F0002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803775"/>
              </p:ext>
            </p:extLst>
          </p:nvPr>
        </p:nvGraphicFramePr>
        <p:xfrm>
          <a:off x="7068532" y="2293006"/>
          <a:ext cx="4013196" cy="1797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2757">
                  <a:extLst>
                    <a:ext uri="{9D8B030D-6E8A-4147-A177-3AD203B41FA5}">
                      <a16:colId xmlns:a16="http://schemas.microsoft.com/office/drawing/2014/main" val="435796486"/>
                    </a:ext>
                  </a:extLst>
                </a:gridCol>
                <a:gridCol w="463200">
                  <a:extLst>
                    <a:ext uri="{9D8B030D-6E8A-4147-A177-3AD203B41FA5}">
                      <a16:colId xmlns:a16="http://schemas.microsoft.com/office/drawing/2014/main" val="2447297434"/>
                    </a:ext>
                  </a:extLst>
                </a:gridCol>
                <a:gridCol w="355278">
                  <a:extLst>
                    <a:ext uri="{9D8B030D-6E8A-4147-A177-3AD203B41FA5}">
                      <a16:colId xmlns:a16="http://schemas.microsoft.com/office/drawing/2014/main" val="3351334587"/>
                    </a:ext>
                  </a:extLst>
                </a:gridCol>
                <a:gridCol w="309451">
                  <a:extLst>
                    <a:ext uri="{9D8B030D-6E8A-4147-A177-3AD203B41FA5}">
                      <a16:colId xmlns:a16="http://schemas.microsoft.com/office/drawing/2014/main" val="1928003150"/>
                    </a:ext>
                  </a:extLst>
                </a:gridCol>
                <a:gridCol w="2322510">
                  <a:extLst>
                    <a:ext uri="{9D8B030D-6E8A-4147-A177-3AD203B41FA5}">
                      <a16:colId xmlns:a16="http://schemas.microsoft.com/office/drawing/2014/main" val="2147296766"/>
                    </a:ext>
                  </a:extLst>
                </a:gridCol>
              </a:tblGrid>
              <a:tr h="5785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Ун-т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публ</a:t>
                      </a:r>
                      <a:r>
                        <a:rPr lang="uk-UA" sz="800">
                          <a:effectLst/>
                        </a:rPr>
                        <a:t>ікацій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цитувань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h</a:t>
                      </a:r>
                      <a:r>
                        <a:rPr lang="uk-UA" sz="800">
                          <a:effectLst/>
                        </a:rPr>
                        <a:t>-індекс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ru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2347106"/>
                  </a:ext>
                </a:extLst>
              </a:tr>
              <a:tr h="283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ДБТУ</a:t>
                      </a:r>
                      <a:endParaRPr lang="ru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5</a:t>
                      </a:r>
                      <a:r>
                        <a:rPr lang="uk-UA" sz="800">
                          <a:effectLst/>
                        </a:rPr>
                        <a:t>5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30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3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700" u="sng" dirty="0">
                          <a:effectLst/>
                          <a:hlinkClick r:id="rId11"/>
                        </a:rPr>
                        <a:t>https://www.scopus.com/affil/profile.uri?afid=127058983</a:t>
                      </a:r>
                      <a:endParaRPr lang="ru-UA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3770636"/>
                  </a:ext>
                </a:extLst>
              </a:tr>
              <a:tr h="187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ХНТУСГ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511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2028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 dirty="0">
                          <a:effectLst/>
                        </a:rPr>
                        <a:t>20</a:t>
                      </a:r>
                      <a:endParaRPr lang="ru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700" u="sng">
                          <a:effectLst/>
                          <a:hlinkClick r:id="rId12"/>
                        </a:rPr>
                        <a:t>https://www.scopus.com/affil/profile.uri?afid=60107587</a:t>
                      </a:r>
                      <a:r>
                        <a:rPr lang="ru-UA" sz="700">
                          <a:effectLst/>
                        </a:rPr>
                        <a:t> </a:t>
                      </a:r>
                      <a:endParaRPr lang="ru-U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1555363"/>
                  </a:ext>
                </a:extLst>
              </a:tr>
              <a:tr h="187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ХДУХТ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258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742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10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700" u="sng">
                          <a:effectLst/>
                          <a:hlinkClick r:id="rId13"/>
                        </a:rPr>
                        <a:t>https://www.scopus.com/affil/profile.uri?afid=60104066</a:t>
                      </a:r>
                      <a:r>
                        <a:rPr lang="ru-UA" sz="700">
                          <a:effectLst/>
                        </a:rPr>
                        <a:t> </a:t>
                      </a:r>
                      <a:endParaRPr lang="ru-U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6247587"/>
                  </a:ext>
                </a:extLst>
              </a:tr>
              <a:tr h="187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ХНАУ 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20</a:t>
                      </a:r>
                      <a:r>
                        <a:rPr lang="uk-UA" sz="800">
                          <a:effectLst/>
                        </a:rPr>
                        <a:t>6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919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16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u="sng">
                          <a:effectLst/>
                          <a:hlinkClick r:id="rId14"/>
                        </a:rPr>
                        <a:t>https</a:t>
                      </a:r>
                      <a:r>
                        <a:rPr lang="uk-UA" sz="700" u="sng">
                          <a:effectLst/>
                          <a:hlinkClick r:id="rId14"/>
                        </a:rPr>
                        <a:t>://</a:t>
                      </a:r>
                      <a:r>
                        <a:rPr lang="ru-RU" sz="700" u="sng">
                          <a:effectLst/>
                          <a:hlinkClick r:id="rId14"/>
                        </a:rPr>
                        <a:t>www</a:t>
                      </a:r>
                      <a:r>
                        <a:rPr lang="uk-UA" sz="700" u="sng">
                          <a:effectLst/>
                          <a:hlinkClick r:id="rId14"/>
                        </a:rPr>
                        <a:t>.</a:t>
                      </a:r>
                      <a:r>
                        <a:rPr lang="ru-RU" sz="700" u="sng">
                          <a:effectLst/>
                          <a:hlinkClick r:id="rId14"/>
                        </a:rPr>
                        <a:t>scopus</a:t>
                      </a:r>
                      <a:r>
                        <a:rPr lang="uk-UA" sz="700" u="sng">
                          <a:effectLst/>
                          <a:hlinkClick r:id="rId14"/>
                        </a:rPr>
                        <a:t>.</a:t>
                      </a:r>
                      <a:r>
                        <a:rPr lang="ru-RU" sz="700" u="sng">
                          <a:effectLst/>
                          <a:hlinkClick r:id="rId14"/>
                        </a:rPr>
                        <a:t>com</a:t>
                      </a:r>
                      <a:r>
                        <a:rPr lang="uk-UA" sz="700" u="sng">
                          <a:effectLst/>
                          <a:hlinkClick r:id="rId14"/>
                        </a:rPr>
                        <a:t>/</a:t>
                      </a:r>
                      <a:r>
                        <a:rPr lang="ru-RU" sz="700" u="sng">
                          <a:effectLst/>
                          <a:hlinkClick r:id="rId14"/>
                        </a:rPr>
                        <a:t>affil</a:t>
                      </a:r>
                      <a:r>
                        <a:rPr lang="uk-UA" sz="700" u="sng">
                          <a:effectLst/>
                          <a:hlinkClick r:id="rId14"/>
                        </a:rPr>
                        <a:t>/</a:t>
                      </a:r>
                      <a:r>
                        <a:rPr lang="ru-RU" sz="700" u="sng">
                          <a:effectLst/>
                          <a:hlinkClick r:id="rId14"/>
                        </a:rPr>
                        <a:t>profile</a:t>
                      </a:r>
                      <a:r>
                        <a:rPr lang="uk-UA" sz="700" u="sng">
                          <a:effectLst/>
                          <a:hlinkClick r:id="rId14"/>
                        </a:rPr>
                        <a:t>.</a:t>
                      </a:r>
                      <a:r>
                        <a:rPr lang="ru-RU" sz="700" u="sng">
                          <a:effectLst/>
                          <a:hlinkClick r:id="rId14"/>
                        </a:rPr>
                        <a:t>uri</a:t>
                      </a:r>
                      <a:r>
                        <a:rPr lang="uk-UA" sz="700" u="sng">
                          <a:effectLst/>
                          <a:hlinkClick r:id="rId14"/>
                        </a:rPr>
                        <a:t>?</a:t>
                      </a:r>
                      <a:r>
                        <a:rPr lang="ru-RU" sz="700" u="sng">
                          <a:effectLst/>
                          <a:hlinkClick r:id="rId14"/>
                        </a:rPr>
                        <a:t>afid</a:t>
                      </a:r>
                      <a:r>
                        <a:rPr lang="uk-UA" sz="700" u="sng">
                          <a:effectLst/>
                          <a:hlinkClick r:id="rId14"/>
                        </a:rPr>
                        <a:t>=60105808</a:t>
                      </a:r>
                      <a:r>
                        <a:rPr lang="uk-UA" sz="700">
                          <a:effectLst/>
                        </a:rPr>
                        <a:t> </a:t>
                      </a:r>
                      <a:endParaRPr lang="ru-U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6473291"/>
                  </a:ext>
                </a:extLst>
              </a:tr>
              <a:tr h="18714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ХДЗВА </a:t>
                      </a:r>
                      <a:endParaRPr lang="ru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16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17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3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u="sng">
                          <a:effectLst/>
                          <a:hlinkClick r:id="rId15"/>
                        </a:rPr>
                        <a:t>https</a:t>
                      </a:r>
                      <a:r>
                        <a:rPr lang="uk-UA" sz="700" u="sng">
                          <a:effectLst/>
                          <a:hlinkClick r:id="rId15"/>
                        </a:rPr>
                        <a:t>://</a:t>
                      </a:r>
                      <a:r>
                        <a:rPr lang="en-US" sz="700" u="sng">
                          <a:effectLst/>
                          <a:hlinkClick r:id="rId15"/>
                        </a:rPr>
                        <a:t>www</a:t>
                      </a:r>
                      <a:r>
                        <a:rPr lang="uk-UA" sz="700" u="sng">
                          <a:effectLst/>
                          <a:hlinkClick r:id="rId15"/>
                        </a:rPr>
                        <a:t>.</a:t>
                      </a:r>
                      <a:r>
                        <a:rPr lang="en-US" sz="700" u="sng">
                          <a:effectLst/>
                          <a:hlinkClick r:id="rId15"/>
                        </a:rPr>
                        <a:t>scopus</a:t>
                      </a:r>
                      <a:r>
                        <a:rPr lang="uk-UA" sz="700" u="sng">
                          <a:effectLst/>
                          <a:hlinkClick r:id="rId15"/>
                        </a:rPr>
                        <a:t>.</a:t>
                      </a:r>
                      <a:r>
                        <a:rPr lang="en-US" sz="700" u="sng">
                          <a:effectLst/>
                          <a:hlinkClick r:id="rId15"/>
                        </a:rPr>
                        <a:t>com</a:t>
                      </a:r>
                      <a:r>
                        <a:rPr lang="uk-UA" sz="700" u="sng">
                          <a:effectLst/>
                          <a:hlinkClick r:id="rId15"/>
                        </a:rPr>
                        <a:t>/</a:t>
                      </a:r>
                      <a:r>
                        <a:rPr lang="en-US" sz="700" u="sng">
                          <a:effectLst/>
                          <a:hlinkClick r:id="rId15"/>
                        </a:rPr>
                        <a:t>affil</a:t>
                      </a:r>
                      <a:r>
                        <a:rPr lang="uk-UA" sz="700" u="sng">
                          <a:effectLst/>
                          <a:hlinkClick r:id="rId15"/>
                        </a:rPr>
                        <a:t>/</a:t>
                      </a:r>
                      <a:r>
                        <a:rPr lang="en-US" sz="700" u="sng">
                          <a:effectLst/>
                          <a:hlinkClick r:id="rId15"/>
                        </a:rPr>
                        <a:t>profile</a:t>
                      </a:r>
                      <a:r>
                        <a:rPr lang="uk-UA" sz="700" u="sng">
                          <a:effectLst/>
                          <a:hlinkClick r:id="rId15"/>
                        </a:rPr>
                        <a:t>.</a:t>
                      </a:r>
                      <a:r>
                        <a:rPr lang="en-US" sz="700" u="sng">
                          <a:effectLst/>
                          <a:hlinkClick r:id="rId15"/>
                        </a:rPr>
                        <a:t>uri</a:t>
                      </a:r>
                      <a:r>
                        <a:rPr lang="uk-UA" sz="700" u="sng">
                          <a:effectLst/>
                          <a:hlinkClick r:id="rId15"/>
                        </a:rPr>
                        <a:t>?</a:t>
                      </a:r>
                      <a:r>
                        <a:rPr lang="en-US" sz="700" u="sng">
                          <a:effectLst/>
                          <a:hlinkClick r:id="rId15"/>
                        </a:rPr>
                        <a:t>afid</a:t>
                      </a:r>
                      <a:r>
                        <a:rPr lang="uk-UA" sz="700" u="sng">
                          <a:effectLst/>
                          <a:hlinkClick r:id="rId15"/>
                        </a:rPr>
                        <a:t>=123864599</a:t>
                      </a:r>
                      <a:r>
                        <a:rPr lang="en-US" sz="700">
                          <a:effectLst/>
                        </a:rPr>
                        <a:t> </a:t>
                      </a:r>
                      <a:endParaRPr lang="ru-U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1607378"/>
                  </a:ext>
                </a:extLst>
              </a:tr>
              <a:tr h="187144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14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149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7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700" u="sng" dirty="0">
                          <a:effectLst/>
                          <a:hlinkClick r:id="rId16"/>
                        </a:rPr>
                        <a:t>https://www.scopus.com/affil/profile.uri?afid=113154698</a:t>
                      </a:r>
                      <a:r>
                        <a:rPr lang="ru-UA" sz="700" dirty="0">
                          <a:effectLst/>
                        </a:rPr>
                        <a:t> </a:t>
                      </a:r>
                      <a:endParaRPr lang="ru-UA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3896777"/>
                  </a:ext>
                </a:extLst>
              </a:tr>
            </a:tbl>
          </a:graphicData>
        </a:graphic>
      </p:graphicFrame>
      <p:sp>
        <p:nvSpPr>
          <p:cNvPr id="23" name="Правая фигурная скобка 22">
            <a:extLst>
              <a:ext uri="{FF2B5EF4-FFF2-40B4-BE49-F238E27FC236}">
                <a16:creationId xmlns:a16="http://schemas.microsoft.com/office/drawing/2014/main" id="{DACCC95A-EF99-4C9E-ABD6-0E2C3AA46F76}"/>
              </a:ext>
            </a:extLst>
          </p:cNvPr>
          <p:cNvSpPr/>
          <p:nvPr/>
        </p:nvSpPr>
        <p:spPr>
          <a:xfrm rot="5400000">
            <a:off x="6890836" y="490336"/>
            <a:ext cx="339228" cy="8042551"/>
          </a:xfrm>
          <a:prstGeom prst="rightBrace">
            <a:avLst>
              <a:gd name="adj1" fmla="val 40405"/>
              <a:gd name="adj2" fmla="val 488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2BAE6C-8632-424B-8014-1E0E24F0226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3565" t="54179" b="22519"/>
          <a:stretch/>
        </p:blipFill>
        <p:spPr>
          <a:xfrm>
            <a:off x="3233134" y="4914064"/>
            <a:ext cx="7848594" cy="1062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F817901-7B43-42B0-84DA-B0962B0C032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3565" t="56543" b="34389"/>
          <a:stretch/>
        </p:blipFill>
        <p:spPr>
          <a:xfrm>
            <a:off x="3233133" y="6132508"/>
            <a:ext cx="7848593" cy="413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6" descr="Дніпровський національний університет імені Олеся Гончара : ДНУ в рейтингах">
            <a:extLst>
              <a:ext uri="{FF2B5EF4-FFF2-40B4-BE49-F238E27FC236}">
                <a16:creationId xmlns:a16="http://schemas.microsoft.com/office/drawing/2014/main" id="{4564DE8D-EB5D-43B7-8F07-DAAA6CB9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74" y="4761265"/>
            <a:ext cx="2074037" cy="106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8C5D1DC-E5E9-4CAF-8784-F37A241E45F7}"/>
              </a:ext>
            </a:extLst>
          </p:cNvPr>
          <p:cNvSpPr txBox="1"/>
          <p:nvPr/>
        </p:nvSpPr>
        <p:spPr>
          <a:xfrm>
            <a:off x="129047" y="5876702"/>
            <a:ext cx="28412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http://www.euroosvita.net/index.php/?category=1&amp;id=7420</a:t>
            </a:r>
            <a:endParaRPr lang="ru-UA" sz="1600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4E19A1A-5B69-4DB7-863B-D077436A0232}"/>
              </a:ext>
            </a:extLst>
          </p:cNvPr>
          <p:cNvSpPr/>
          <p:nvPr/>
        </p:nvSpPr>
        <p:spPr>
          <a:xfrm>
            <a:off x="6276109" y="4620706"/>
            <a:ext cx="1177781" cy="22951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B3E940-738C-4CED-9A9A-4BFD1ECA9E69}"/>
              </a:ext>
            </a:extLst>
          </p:cNvPr>
          <p:cNvSpPr txBox="1"/>
          <p:nvPr/>
        </p:nvSpPr>
        <p:spPr>
          <a:xfrm>
            <a:off x="2718299" y="436194"/>
            <a:ext cx="8672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cap="all" dirty="0">
                <a:solidFill>
                  <a:srgbClr val="0000CD"/>
                </a:solidFill>
                <a:effectLst/>
                <a:latin typeface="Verdana" panose="020B0604030504040204" pitchFamily="34" charset="0"/>
              </a:rPr>
              <a:t>РЕЙТИНГ УНІВЕРСИТЕТІВ УКРАЇНИ ЗА ПОКАЗНИКАМИ SCOPUS</a:t>
            </a:r>
            <a:endParaRPr lang="ru-UA" sz="1800" dirty="0"/>
          </a:p>
        </p:txBody>
      </p:sp>
    </p:spTree>
    <p:extLst>
      <p:ext uri="{BB962C8B-B14F-4D97-AF65-F5344CB8AC3E}">
        <p14:creationId xmlns:p14="http://schemas.microsoft.com/office/powerpoint/2010/main" val="219232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Оранжевою стрілкою: картинки, стокові Оранжевою стрілкою фотографії,  зображення | Скачати з Depositphotos">
            <a:extLst>
              <a:ext uri="{FF2B5EF4-FFF2-40B4-BE49-F238E27FC236}">
                <a16:creationId xmlns:a16="http://schemas.microsoft.com/office/drawing/2014/main" id="{17589AA1-5981-42ED-A24C-A86CA04E8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1" y="183191"/>
            <a:ext cx="1997426" cy="10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144BDC38-6A5E-4369-ACBA-3D64B2F3B89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7674" y="1502188"/>
            <a:ext cx="10515600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На </a:t>
            </a:r>
            <a:r>
              <a:rPr lang="ru-RU" sz="1800" dirty="0" err="1"/>
              <a:t>виконання</a:t>
            </a:r>
            <a:r>
              <a:rPr lang="ru-RU" sz="1800" dirty="0"/>
              <a:t> листа МОН </a:t>
            </a:r>
            <a:r>
              <a:rPr lang="ru-RU" sz="1800" dirty="0" err="1"/>
              <a:t>України</a:t>
            </a:r>
            <a:r>
              <a:rPr lang="ru-RU" sz="1800" dirty="0"/>
              <a:t> № 1/12459-22 </a:t>
            </a:r>
            <a:r>
              <a:rPr lang="ru-RU" sz="1800" dirty="0" err="1"/>
              <a:t>від</a:t>
            </a:r>
            <a:r>
              <a:rPr lang="ru-RU" sz="1800" dirty="0"/>
              <a:t> 24.10.2022 р. </a:t>
            </a:r>
            <a:r>
              <a:rPr lang="ru-RU" sz="1800" dirty="0" err="1"/>
              <a:t>Бібліотекою</a:t>
            </a:r>
            <a:r>
              <a:rPr lang="ru-RU" sz="1800" dirty="0"/>
              <a:t> на </a:t>
            </a:r>
            <a:r>
              <a:rPr lang="ru-RU" sz="1800" dirty="0" err="1"/>
              <a:t>разі</a:t>
            </a:r>
            <a:r>
              <a:rPr lang="ru-RU" sz="1800" dirty="0"/>
              <a:t> </a:t>
            </a:r>
            <a:r>
              <a:rPr lang="ru-RU" sz="1800" dirty="0" err="1"/>
              <a:t>виконуються</a:t>
            </a:r>
            <a:r>
              <a:rPr lang="ru-RU" sz="1800" dirty="0"/>
              <a:t> </a:t>
            </a:r>
            <a:r>
              <a:rPr lang="ru-RU" sz="1800" dirty="0" err="1"/>
              <a:t>завдання</a:t>
            </a:r>
            <a:r>
              <a:rPr lang="ru-RU" sz="1800" dirty="0"/>
              <a:t> </a:t>
            </a:r>
            <a:r>
              <a:rPr lang="ru-RU" sz="1800" dirty="0" err="1"/>
              <a:t>щодо</a:t>
            </a:r>
            <a:r>
              <a:rPr lang="ru-RU" sz="1800" dirty="0"/>
              <a:t> </a:t>
            </a:r>
            <a:r>
              <a:rPr lang="ru-RU" sz="1800" dirty="0" err="1"/>
              <a:t>впорядкування</a:t>
            </a:r>
            <a:r>
              <a:rPr lang="ru-RU" sz="1800" dirty="0"/>
              <a:t> </a:t>
            </a:r>
            <a:r>
              <a:rPr lang="ru-RU" sz="1800" dirty="0" err="1"/>
              <a:t>профілів</a:t>
            </a:r>
            <a:r>
              <a:rPr lang="ru-RU" sz="1800" dirty="0"/>
              <a:t> установи у базах </a:t>
            </a:r>
            <a:r>
              <a:rPr lang="ru-RU" sz="1800" dirty="0" err="1"/>
              <a:t>даних</a:t>
            </a:r>
            <a:r>
              <a:rPr lang="ru-RU" sz="1800" dirty="0"/>
              <a:t> </a:t>
            </a:r>
            <a:r>
              <a:rPr lang="en-US" sz="1800" dirty="0"/>
              <a:t>Scopus </a:t>
            </a:r>
            <a:r>
              <a:rPr lang="ru-RU" sz="1800" dirty="0"/>
              <a:t>та </a:t>
            </a:r>
            <a:r>
              <a:rPr lang="en-US" sz="1800" dirty="0"/>
              <a:t>Web of Science» (</a:t>
            </a:r>
            <a:r>
              <a:rPr lang="ru-RU" sz="1800" dirty="0" err="1"/>
              <a:t>термін</a:t>
            </a:r>
            <a:r>
              <a:rPr lang="ru-RU" sz="1800" dirty="0"/>
              <a:t> </a:t>
            </a:r>
            <a:r>
              <a:rPr lang="ru-RU" sz="1800" dirty="0" err="1"/>
              <a:t>виконання</a:t>
            </a:r>
            <a:r>
              <a:rPr lang="ru-RU" sz="1800" dirty="0"/>
              <a:t> та </a:t>
            </a:r>
            <a:r>
              <a:rPr lang="ru-RU" sz="1800" dirty="0" err="1"/>
              <a:t>надання</a:t>
            </a:r>
            <a:r>
              <a:rPr lang="ru-RU" sz="1800" dirty="0"/>
              <a:t> </a:t>
            </a:r>
            <a:r>
              <a:rPr lang="ru-RU" sz="1800" dirty="0" err="1"/>
              <a:t>звітності</a:t>
            </a:r>
            <a:r>
              <a:rPr lang="ru-RU" sz="1800" dirty="0"/>
              <a:t> до МОН – 18 листопада 2022 р.).</a:t>
            </a:r>
            <a:endParaRPr lang="ru-UA" sz="1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CCB6EE-740C-4DC9-B1C6-6F6D6D69E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88" t="24023" r="25592" b="12087"/>
          <a:stretch/>
        </p:blipFill>
        <p:spPr>
          <a:xfrm>
            <a:off x="407630" y="2793973"/>
            <a:ext cx="2431473" cy="306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76D05B-521A-4F47-BD9F-7F101407C98B}"/>
              </a:ext>
            </a:extLst>
          </p:cNvPr>
          <p:cNvSpPr txBox="1"/>
          <p:nvPr/>
        </p:nvSpPr>
        <p:spPr>
          <a:xfrm>
            <a:off x="3656597" y="2620009"/>
            <a:ext cx="83068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202124"/>
                </a:solidFill>
                <a:latin typeface="Arial" panose="020B0604020202020204" pitchFamily="34" charset="0"/>
              </a:rPr>
              <a:t>Надіслано заявку щодо </a:t>
            </a:r>
            <a:r>
              <a:rPr lang="ru-RU" sz="1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внесення</a:t>
            </a:r>
            <a:r>
              <a:rPr lang="ru-RU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змін</a:t>
            </a:r>
            <a:r>
              <a:rPr lang="ru-RU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в </a:t>
            </a:r>
            <a:r>
              <a:rPr lang="ru-RU" sz="1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профіль</a:t>
            </a:r>
            <a:r>
              <a:rPr lang="ru-RU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установи з метою </a:t>
            </a:r>
            <a:r>
              <a:rPr lang="ru-RU" sz="1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об'єднання</a:t>
            </a:r>
            <a:r>
              <a:rPr lang="ru-RU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профілей</a:t>
            </a:r>
            <a:r>
              <a:rPr lang="ru-RU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5-ти </a:t>
            </a:r>
            <a:r>
              <a:rPr lang="ru-RU" sz="1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установ</a:t>
            </a:r>
            <a:r>
              <a:rPr lang="ru-RU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(у т.ч. ДБТУ) з </a:t>
            </a:r>
            <a:r>
              <a:rPr lang="ru-RU" sz="1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урахуванням</a:t>
            </a:r>
            <a:r>
              <a:rPr lang="ru-RU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різночитань</a:t>
            </a:r>
            <a:r>
              <a:rPr lang="ru-RU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назв</a:t>
            </a:r>
            <a:r>
              <a:rPr lang="ru-RU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установ</a:t>
            </a:r>
            <a:r>
              <a:rPr lang="ru-RU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в </a:t>
            </a:r>
            <a:r>
              <a:rPr lang="ru-RU" sz="1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єдиному</a:t>
            </a:r>
            <a:r>
              <a:rPr lang="ru-RU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загальному</a:t>
            </a:r>
            <a:r>
              <a:rPr lang="ru-RU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профілі</a:t>
            </a:r>
            <a:endParaRPr lang="ru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4FC376-B6F1-4F23-A91E-32FC31F996E1}"/>
              </a:ext>
            </a:extLst>
          </p:cNvPr>
          <p:cNvSpPr txBox="1"/>
          <p:nvPr/>
        </p:nvSpPr>
        <p:spPr>
          <a:xfrm>
            <a:off x="3212784" y="3553884"/>
            <a:ext cx="6093994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br>
              <a:rPr lang="uk-UA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uk-UA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Об’єднати потрібно наступні профілі:</a:t>
            </a:r>
          </a:p>
          <a:p>
            <a:pPr algn="l"/>
            <a:r>
              <a:rPr lang="uk-UA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АФ-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ID : ("</a:t>
            </a:r>
            <a:r>
              <a:rPr lang="uk-UA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Державний біотехнологічний університет" 127058983,  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4"/>
              </a:rPr>
              <a:t>https://www.scopus.com/affil/profile.uri?afid=127058983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uk-UA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АФ-ІД ( "Харківський національний технічний університет сільського господарства імені Петра Василенка" 60107587 , 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5"/>
              </a:rPr>
              <a:t>https://www.scopus.com/affil/profile.uri?afid=60107587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uk-UA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АФ-ІД ("Харківський національний аграрний університет імені </a:t>
            </a:r>
            <a:r>
              <a:rPr lang="uk-UA" sz="1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В.В.Докучаєва</a:t>
            </a:r>
            <a:r>
              <a:rPr lang="uk-UA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 60105808, 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6"/>
              </a:rPr>
              <a:t>https://www.scopus.com/affil/profile.uri?afid=60105808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uk-UA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АФ-ІД ("Харківський державний університет харчових технологій і торгівлі" 60104066 ,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7"/>
              </a:rPr>
              <a:t>https://www.scopus.com/affil/profile.uri?afid=60104066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uk-UA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Харківська державна зооветеринарна академія має декілька профілів:</a:t>
            </a:r>
          </a:p>
          <a:p>
            <a:pPr algn="l"/>
            <a:r>
              <a:rPr lang="uk-UA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АФ-ІД: 123822301 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8"/>
              </a:rPr>
              <a:t>https://www.scopus.com/affil/profile.uri?afid=123822301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uk-UA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АФ-ІД: 113154698 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9"/>
              </a:rPr>
              <a:t>https://www.scopus.com/affil/profile.uri?afid=113154698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uk-UA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АФ-ІД: 112397303 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10"/>
              </a:rPr>
              <a:t>https://www.scopus.com/affil/profile.uri?afid=112397303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uk-UA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АФ-ІД: 123864599 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11"/>
              </a:rPr>
              <a:t>https://www.scopus.com/affil/profile.uri?afid=123864599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uk-UA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АФ-ІД: 119048659 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12"/>
              </a:rPr>
              <a:t>https://www.scopus.com/affil/profile.uri?afid=119048659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uk-UA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CB845-A652-4986-8D24-8D725A24D239}"/>
              </a:ext>
            </a:extLst>
          </p:cNvPr>
          <p:cNvSpPr txBox="1"/>
          <p:nvPr/>
        </p:nvSpPr>
        <p:spPr>
          <a:xfrm>
            <a:off x="8979217" y="3728229"/>
            <a:ext cx="28879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Додатково надано </a:t>
            </a:r>
            <a:r>
              <a:rPr lang="uk-UA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документи</a:t>
            </a:r>
            <a:r>
              <a:rPr lang="uk-UA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«Про</a:t>
            </a: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</a:rPr>
              <a:t> утворення Державного біотехнологічного університету» </a:t>
            </a:r>
            <a:endParaRPr lang="uk-UA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uk-UA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Розпорядження КМУ 431  та Наказ МОН 698 </a:t>
            </a:r>
          </a:p>
          <a:p>
            <a:pPr algn="l"/>
            <a:r>
              <a:rPr lang="uk-UA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Статут ДБТУ</a:t>
            </a:r>
          </a:p>
          <a:p>
            <a:pPr algn="l"/>
            <a:r>
              <a:rPr lang="uk-UA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Сформовано відповідний Файл </a:t>
            </a:r>
            <a:r>
              <a:rPr lang="uk-UA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excel</a:t>
            </a:r>
            <a:r>
              <a:rPr lang="uk-UA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  з інформацією щодо ЗВО з організаціям, що входять до його складу, адресами і різночитаннями назв</a:t>
            </a:r>
          </a:p>
          <a:p>
            <a:pPr algn="l"/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</a:rPr>
              <a:t>Спільно з керівництвом університету  виконано одну з важливих умов -  англомовна версія сайту</a:t>
            </a:r>
            <a:endParaRPr lang="uk-UA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102C5D-82A5-425D-B18A-B4CA3ED3C7B6}"/>
              </a:ext>
            </a:extLst>
          </p:cNvPr>
          <p:cNvSpPr txBox="1"/>
          <p:nvPr/>
        </p:nvSpPr>
        <p:spPr>
          <a:xfrm>
            <a:off x="1127760" y="6398166"/>
            <a:ext cx="10025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Зміни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профілю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очікуємо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найближчим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часом</a:t>
            </a:r>
            <a:endParaRPr lang="ru-UA" dirty="0"/>
          </a:p>
        </p:txBody>
      </p:sp>
      <p:pic>
        <p:nvPicPr>
          <p:cNvPr id="11" name="Picture 16" descr="Elsevier — Вікіпедія">
            <a:extLst>
              <a:ext uri="{FF2B5EF4-FFF2-40B4-BE49-F238E27FC236}">
                <a16:creationId xmlns:a16="http://schemas.microsoft.com/office/drawing/2014/main" id="{9A85A097-4E80-4172-B93A-650472F9E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54" y="657830"/>
            <a:ext cx="512603" cy="56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Литературный поиск. Часть 2: статьи и работа со Scopus (начало)">
            <a:extLst>
              <a:ext uri="{FF2B5EF4-FFF2-40B4-BE49-F238E27FC236}">
                <a16:creationId xmlns:a16="http://schemas.microsoft.com/office/drawing/2014/main" id="{75AB0816-BF9B-404C-8349-82685C4E2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4" y="344767"/>
            <a:ext cx="1053517" cy="33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C8006C-9AC9-4739-9497-7096A2E7AF91}"/>
              </a:ext>
            </a:extLst>
          </p:cNvPr>
          <p:cNvSpPr txBox="1"/>
          <p:nvPr/>
        </p:nvSpPr>
        <p:spPr>
          <a:xfrm>
            <a:off x="2718299" y="436194"/>
            <a:ext cx="8672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cap="all" dirty="0">
                <a:solidFill>
                  <a:srgbClr val="0000CD"/>
                </a:solidFill>
                <a:effectLst/>
                <a:latin typeface="Verdana" panose="020B0604030504040204" pitchFamily="34" charset="0"/>
              </a:rPr>
              <a:t>РЕЙТИНГ УНІВЕРСИТЕТІВ УКРАЇНИ ЗА ПОКАЗНИКАМИ SCOPUS</a:t>
            </a:r>
            <a:endParaRPr lang="ru-UA" sz="1800" dirty="0"/>
          </a:p>
        </p:txBody>
      </p:sp>
    </p:spTree>
    <p:extLst>
      <p:ext uri="{BB962C8B-B14F-4D97-AF65-F5344CB8AC3E}">
        <p14:creationId xmlns:p14="http://schemas.microsoft.com/office/powerpoint/2010/main" val="1549705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Оранжевою стрілкою: картинки, стокові Оранжевою стрілкою фотографії,  зображення | Скачати з Depositphotos">
            <a:extLst>
              <a:ext uri="{FF2B5EF4-FFF2-40B4-BE49-F238E27FC236}">
                <a16:creationId xmlns:a16="http://schemas.microsoft.com/office/drawing/2014/main" id="{B747981C-36A7-4ECF-89E6-246CFD49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7" y="139902"/>
            <a:ext cx="1997426" cy="10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Литературный поиск. Часть 2: статьи и работа со Scopus (начало)">
            <a:extLst>
              <a:ext uri="{FF2B5EF4-FFF2-40B4-BE49-F238E27FC236}">
                <a16:creationId xmlns:a16="http://schemas.microsoft.com/office/drawing/2014/main" id="{6E2C6FA8-DF3A-4813-81AE-604E7A43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42" y="301431"/>
            <a:ext cx="1053517" cy="33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Elsevier — Вікіпедія">
            <a:extLst>
              <a:ext uri="{FF2B5EF4-FFF2-40B4-BE49-F238E27FC236}">
                <a16:creationId xmlns:a16="http://schemas.microsoft.com/office/drawing/2014/main" id="{084A35CC-A6CE-4D94-9F23-85B43B402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354" y="565869"/>
            <a:ext cx="512603" cy="56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90225D-F159-46B0-B6C9-61A33B54A372}"/>
              </a:ext>
            </a:extLst>
          </p:cNvPr>
          <p:cNvSpPr txBox="1"/>
          <p:nvPr/>
        </p:nvSpPr>
        <p:spPr>
          <a:xfrm>
            <a:off x="2783266" y="165542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, </a:t>
            </a:r>
            <a:endParaRPr lang="ru-UA" dirty="0"/>
          </a:p>
        </p:txBody>
      </p:sp>
      <p:pic>
        <p:nvPicPr>
          <p:cNvPr id="12" name="Объект 4">
            <a:extLst>
              <a:ext uri="{FF2B5EF4-FFF2-40B4-BE49-F238E27FC236}">
                <a16:creationId xmlns:a16="http://schemas.microsoft.com/office/drawing/2014/main" id="{B9355179-505A-450B-99D9-1FA55AFC6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14" t="9675" r="1425" b="13521"/>
          <a:stretch/>
        </p:blipFill>
        <p:spPr>
          <a:xfrm>
            <a:off x="379387" y="1525192"/>
            <a:ext cx="4871940" cy="2178689"/>
          </a:xfrm>
          <a:ln>
            <a:solidFill>
              <a:schemeClr val="accent1"/>
            </a:solidFill>
          </a:ln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BD62FA-7D82-4C23-8A72-72528213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082" y="194646"/>
            <a:ext cx="9457476" cy="837142"/>
          </a:xfrm>
        </p:spPr>
        <p:txBody>
          <a:bodyPr>
            <a:normAutofit/>
          </a:bodyPr>
          <a:lstStyle/>
          <a:p>
            <a:r>
              <a:rPr lang="uk-UA" sz="1800" b="1" cap="all" dirty="0">
                <a:solidFill>
                  <a:srgbClr val="0000CD"/>
                </a:solidFill>
                <a:latin typeface="Verdana" panose="020B0604030504040204" pitchFamily="34" charset="0"/>
                <a:ea typeface="+mn-ea"/>
                <a:cs typeface="+mn-cs"/>
              </a:rPr>
              <a:t>Науковець публікується, університет </a:t>
            </a:r>
            <a:r>
              <a:rPr lang="uk-UA" sz="1800" b="1" cap="all" dirty="0" err="1">
                <a:solidFill>
                  <a:srgbClr val="0000CD"/>
                </a:solidFill>
                <a:latin typeface="Verdana" panose="020B0604030504040204" pitchFamily="34" charset="0"/>
                <a:ea typeface="+mn-ea"/>
                <a:cs typeface="+mn-cs"/>
              </a:rPr>
              <a:t>рейтингується</a:t>
            </a:r>
            <a:r>
              <a:rPr lang="uk-UA" sz="1800" b="1" cap="all" dirty="0">
                <a:solidFill>
                  <a:srgbClr val="0000CD"/>
                </a:solidFill>
                <a:latin typeface="Verdana" panose="020B0604030504040204" pitchFamily="34" charset="0"/>
                <a:ea typeface="+mn-ea"/>
                <a:cs typeface="+mn-cs"/>
              </a:rPr>
              <a:t>!?</a:t>
            </a:r>
            <a:br>
              <a:rPr lang="uk-UA" sz="1800" b="1" cap="all" dirty="0">
                <a:solidFill>
                  <a:srgbClr val="0000CD"/>
                </a:solidFill>
                <a:latin typeface="Verdana" panose="020B0604030504040204" pitchFamily="34" charset="0"/>
                <a:ea typeface="+mn-ea"/>
                <a:cs typeface="+mn-cs"/>
              </a:rPr>
            </a:b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Упорядкування профілів науковців, бо втрачаємо показники</a:t>
            </a:r>
            <a:endParaRPr lang="ru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EB015A-ADC4-4146-89E9-AD64221D19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076" t="25710" r="14487" b="26591"/>
          <a:stretch/>
        </p:blipFill>
        <p:spPr>
          <a:xfrm>
            <a:off x="5681886" y="989856"/>
            <a:ext cx="6283094" cy="31531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0C841870-3B95-49A1-9684-E1549EC0E1EF}"/>
              </a:ext>
            </a:extLst>
          </p:cNvPr>
          <p:cNvSpPr/>
          <p:nvPr/>
        </p:nvSpPr>
        <p:spPr>
          <a:xfrm>
            <a:off x="5597297" y="2513799"/>
            <a:ext cx="2686756" cy="11401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38ABB0-AE4F-4403-BADE-AF5A15FC81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36" t="11059" r="16796" b="11987"/>
          <a:stretch/>
        </p:blipFill>
        <p:spPr>
          <a:xfrm>
            <a:off x="379387" y="4023339"/>
            <a:ext cx="3884192" cy="20452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73B12E1-9337-4AB0-A5D1-DCB934E720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9882" r="18554" b="9873"/>
          <a:stretch/>
        </p:blipFill>
        <p:spPr>
          <a:xfrm>
            <a:off x="6731640" y="4399144"/>
            <a:ext cx="3587674" cy="19873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FDF360-4E90-4E8F-8BB2-288F7155868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59" t="8231" r="16851" b="12336"/>
          <a:stretch/>
        </p:blipFill>
        <p:spPr>
          <a:xfrm>
            <a:off x="1826157" y="4563745"/>
            <a:ext cx="3353251" cy="18242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F8672F-2FF4-4AFF-8551-2675BE9D8F5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9618" r="18842" b="11850"/>
          <a:stretch/>
        </p:blipFill>
        <p:spPr>
          <a:xfrm>
            <a:off x="7925504" y="5045939"/>
            <a:ext cx="3171474" cy="17253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43007CD7-9760-4014-82C0-599C6511F8AD}"/>
              </a:ext>
            </a:extLst>
          </p:cNvPr>
          <p:cNvSpPr/>
          <p:nvPr/>
        </p:nvSpPr>
        <p:spPr>
          <a:xfrm rot="1225228">
            <a:off x="7986289" y="4606138"/>
            <a:ext cx="2243125" cy="91934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AC2EC0C-F746-4657-A323-D5902E765720}"/>
              </a:ext>
            </a:extLst>
          </p:cNvPr>
          <p:cNvSpPr/>
          <p:nvPr/>
        </p:nvSpPr>
        <p:spPr>
          <a:xfrm rot="1436645">
            <a:off x="1674144" y="3960145"/>
            <a:ext cx="2324203" cy="10194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A5367AC2-BF1E-4679-A6EC-B0FFC4049FFC}"/>
              </a:ext>
            </a:extLst>
          </p:cNvPr>
          <p:cNvSpPr/>
          <p:nvPr/>
        </p:nvSpPr>
        <p:spPr>
          <a:xfrm>
            <a:off x="1863186" y="1879250"/>
            <a:ext cx="1119792" cy="457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88889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4658</TotalTime>
  <Words>2439</Words>
  <Application>Microsoft Office PowerPoint</Application>
  <PresentationFormat>Широкоэкранный</PresentationFormat>
  <Paragraphs>210</Paragraphs>
  <Slides>20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Exo2</vt:lpstr>
      <vt:lpstr>Fedra Sans Alt Book 3</vt:lpstr>
      <vt:lpstr>Helvetica Neue</vt:lpstr>
      <vt:lpstr>Lato</vt:lpstr>
      <vt:lpstr>Noto Sans</vt:lpstr>
      <vt:lpstr>Raleway</vt:lpstr>
      <vt:lpstr>Roboto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МІЖНАРОДНІ І НАЦІОНАЛЬНІ РЕЙТИНГИ</vt:lpstr>
      <vt:lpstr>2022 рік – серед 200 закладів вищої освіти України,   позиція ДБТУ – 125 місце</vt:lpstr>
      <vt:lpstr>консолідований рейтинг закладів вищої освіти України</vt:lpstr>
      <vt:lpstr>2022 рік – представлено 195 закладів вищої освіти України,   позиція ДБТУ відсутня</vt:lpstr>
      <vt:lpstr>Презентация PowerPoint</vt:lpstr>
      <vt:lpstr>Презентация PowerPoint</vt:lpstr>
      <vt:lpstr>Науковець публікується, університет рейтингується!? Упорядкування профілів науковців, бо втрачаємо показники</vt:lpstr>
      <vt:lpstr>2022 рік  – представлено 312 закладів вищої освіти України,   позиція ДБТУ відсутня, але…</vt:lpstr>
      <vt:lpstr>МЕТОДОЛОГІЯ https://webometrics.info/en/current_edition</vt:lpstr>
      <vt:lpstr>МЕТОДОЛОГІЯ https://webometrics.info/en/current_edition</vt:lpstr>
      <vt:lpstr>НБ ДБТУ як зовнішнє джерело , яке містить посилання на домен сайту ДБТУ</vt:lpstr>
      <vt:lpstr>Презентация PowerPoint</vt:lpstr>
      <vt:lpstr>МЕТОДОЛОГІЯ https://webometrics.info/en/current_edition</vt:lpstr>
      <vt:lpstr>Презентация PowerPoint</vt:lpstr>
      <vt:lpstr>національний сегментй проекту Ranking of Google Scholar Profiles  - Система «Бібліометрика української науки» - загальнодержавний бібліометричний та наукометричний сервіс, призначений для формування в суспільстві цілісного уявлення про стан та динаміку процесів, що мають місце в науковому середовищі України</vt:lpstr>
      <vt:lpstr>ORCID (Open Researcher and Contributor ID) –  реєстр унікальних ідентифікаторів дослідників </vt:lpstr>
      <vt:lpstr>Завдання бібліотеки</vt:lpstr>
      <vt:lpstr>Дякую за увагу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Lena</dc:creator>
  <cp:lastModifiedBy>Lena</cp:lastModifiedBy>
  <cp:revision>11</cp:revision>
  <dcterms:created xsi:type="dcterms:W3CDTF">2022-10-24T13:38:55Z</dcterms:created>
  <dcterms:modified xsi:type="dcterms:W3CDTF">2022-10-31T23:33:21Z</dcterms:modified>
</cp:coreProperties>
</file>